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1.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121"/>
  </p:notesMasterIdLst>
  <p:sldIdLst>
    <p:sldId id="374" r:id="rId5"/>
    <p:sldId id="487" r:id="rId6"/>
    <p:sldId id="488" r:id="rId7"/>
    <p:sldId id="593" r:id="rId8"/>
    <p:sldId id="592" r:id="rId9"/>
    <p:sldId id="529" r:id="rId10"/>
    <p:sldId id="457" r:id="rId11"/>
    <p:sldId id="484" r:id="rId12"/>
    <p:sldId id="460" r:id="rId13"/>
    <p:sldId id="473" r:id="rId14"/>
    <p:sldId id="594" r:id="rId15"/>
    <p:sldId id="491" r:id="rId16"/>
    <p:sldId id="463" r:id="rId17"/>
    <p:sldId id="464" r:id="rId18"/>
    <p:sldId id="465" r:id="rId19"/>
    <p:sldId id="466" r:id="rId20"/>
    <p:sldId id="467" r:id="rId21"/>
    <p:sldId id="468" r:id="rId22"/>
    <p:sldId id="494" r:id="rId23"/>
    <p:sldId id="469" r:id="rId24"/>
    <p:sldId id="605" r:id="rId25"/>
    <p:sldId id="606" r:id="rId26"/>
    <p:sldId id="493" r:id="rId27"/>
    <p:sldId id="607" r:id="rId28"/>
    <p:sldId id="477" r:id="rId29"/>
    <p:sldId id="478" r:id="rId30"/>
    <p:sldId id="481" r:id="rId31"/>
    <p:sldId id="495" r:id="rId32"/>
    <p:sldId id="381" r:id="rId33"/>
    <p:sldId id="391" r:id="rId34"/>
    <p:sldId id="524" r:id="rId35"/>
    <p:sldId id="527" r:id="rId36"/>
    <p:sldId id="396" r:id="rId37"/>
    <p:sldId id="422" r:id="rId38"/>
    <p:sldId id="423" r:id="rId39"/>
    <p:sldId id="397" r:id="rId40"/>
    <p:sldId id="398" r:id="rId41"/>
    <p:sldId id="402" r:id="rId42"/>
    <p:sldId id="632" r:id="rId43"/>
    <p:sldId id="496" r:id="rId44"/>
    <p:sldId id="498" r:id="rId45"/>
    <p:sldId id="499" r:id="rId46"/>
    <p:sldId id="500" r:id="rId47"/>
    <p:sldId id="501" r:id="rId48"/>
    <p:sldId id="502" r:id="rId49"/>
    <p:sldId id="504" r:id="rId50"/>
    <p:sldId id="505" r:id="rId51"/>
    <p:sldId id="506" r:id="rId52"/>
    <p:sldId id="507" r:id="rId53"/>
    <p:sldId id="508" r:id="rId54"/>
    <p:sldId id="509" r:id="rId55"/>
    <p:sldId id="511" r:id="rId56"/>
    <p:sldId id="510" r:id="rId57"/>
    <p:sldId id="512" r:id="rId58"/>
    <p:sldId id="513" r:id="rId59"/>
    <p:sldId id="514" r:id="rId60"/>
    <p:sldId id="516" r:id="rId61"/>
    <p:sldId id="426" r:id="rId62"/>
    <p:sldId id="427" r:id="rId63"/>
    <p:sldId id="431" r:id="rId64"/>
    <p:sldId id="519" r:id="rId65"/>
    <p:sldId id="530" r:id="rId66"/>
    <p:sldId id="633" r:id="rId67"/>
    <p:sldId id="598" r:id="rId68"/>
    <p:sldId id="597" r:id="rId69"/>
    <p:sldId id="599" r:id="rId70"/>
    <p:sldId id="600" r:id="rId71"/>
    <p:sldId id="631" r:id="rId72"/>
    <p:sldId id="543" r:id="rId73"/>
    <p:sldId id="544" r:id="rId74"/>
    <p:sldId id="545" r:id="rId75"/>
    <p:sldId id="547" r:id="rId76"/>
    <p:sldId id="549" r:id="rId77"/>
    <p:sldId id="550" r:id="rId78"/>
    <p:sldId id="560" r:id="rId79"/>
    <p:sldId id="562" r:id="rId80"/>
    <p:sldId id="563" r:id="rId81"/>
    <p:sldId id="564" r:id="rId82"/>
    <p:sldId id="565" r:id="rId83"/>
    <p:sldId id="566" r:id="rId84"/>
    <p:sldId id="567" r:id="rId85"/>
    <p:sldId id="568" r:id="rId86"/>
    <p:sldId id="569" r:id="rId87"/>
    <p:sldId id="570" r:id="rId88"/>
    <p:sldId id="571" r:id="rId89"/>
    <p:sldId id="572" r:id="rId90"/>
    <p:sldId id="573" r:id="rId91"/>
    <p:sldId id="634" r:id="rId92"/>
    <p:sldId id="551" r:id="rId93"/>
    <p:sldId id="553" r:id="rId94"/>
    <p:sldId id="554" r:id="rId95"/>
    <p:sldId id="555" r:id="rId96"/>
    <p:sldId id="556" r:id="rId97"/>
    <p:sldId id="557" r:id="rId98"/>
    <p:sldId id="622" r:id="rId99"/>
    <p:sldId id="635" r:id="rId100"/>
    <p:sldId id="636" r:id="rId101"/>
    <p:sldId id="637" r:id="rId102"/>
    <p:sldId id="638" r:id="rId103"/>
    <p:sldId id="639" r:id="rId104"/>
    <p:sldId id="640" r:id="rId105"/>
    <p:sldId id="641" r:id="rId106"/>
    <p:sldId id="642" r:id="rId107"/>
    <p:sldId id="643" r:id="rId108"/>
    <p:sldId id="644" r:id="rId109"/>
    <p:sldId id="645" r:id="rId110"/>
    <p:sldId id="613" r:id="rId111"/>
    <p:sldId id="627" r:id="rId112"/>
    <p:sldId id="616" r:id="rId113"/>
    <p:sldId id="629" r:id="rId114"/>
    <p:sldId id="617" r:id="rId115"/>
    <p:sldId id="618" r:id="rId116"/>
    <p:sldId id="630" r:id="rId117"/>
    <p:sldId id="619" r:id="rId118"/>
    <p:sldId id="615" r:id="rId119"/>
    <p:sldId id="628" r:id="rId1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521415D9-36F7-43E2-AB2F-B90AF26B5E84}">
      <p14:sectionLst xmlns:p14="http://schemas.microsoft.com/office/powerpoint/2010/main">
        <p14:section name="Default Section" id="{7112D9BB-F315-435C-9F64-BDA78CCD0DC0}">
          <p14:sldIdLst>
            <p14:sldId id="374"/>
            <p14:sldId id="487"/>
            <p14:sldId id="488"/>
            <p14:sldId id="593"/>
            <p14:sldId id="592"/>
            <p14:sldId id="529"/>
            <p14:sldId id="457"/>
            <p14:sldId id="484"/>
            <p14:sldId id="460"/>
            <p14:sldId id="473"/>
            <p14:sldId id="594"/>
            <p14:sldId id="491"/>
            <p14:sldId id="463"/>
            <p14:sldId id="464"/>
            <p14:sldId id="465"/>
            <p14:sldId id="466"/>
            <p14:sldId id="467"/>
            <p14:sldId id="468"/>
            <p14:sldId id="494"/>
            <p14:sldId id="469"/>
            <p14:sldId id="605"/>
            <p14:sldId id="606"/>
            <p14:sldId id="493"/>
            <p14:sldId id="607"/>
            <p14:sldId id="477"/>
            <p14:sldId id="478"/>
            <p14:sldId id="481"/>
            <p14:sldId id="495"/>
            <p14:sldId id="381"/>
            <p14:sldId id="391"/>
            <p14:sldId id="524"/>
            <p14:sldId id="527"/>
            <p14:sldId id="396"/>
            <p14:sldId id="422"/>
            <p14:sldId id="423"/>
            <p14:sldId id="397"/>
            <p14:sldId id="398"/>
            <p14:sldId id="402"/>
            <p14:sldId id="632"/>
            <p14:sldId id="496"/>
            <p14:sldId id="498"/>
            <p14:sldId id="499"/>
            <p14:sldId id="500"/>
            <p14:sldId id="501"/>
            <p14:sldId id="502"/>
            <p14:sldId id="504"/>
            <p14:sldId id="505"/>
            <p14:sldId id="506"/>
            <p14:sldId id="507"/>
            <p14:sldId id="508"/>
            <p14:sldId id="509"/>
            <p14:sldId id="511"/>
            <p14:sldId id="510"/>
            <p14:sldId id="512"/>
            <p14:sldId id="513"/>
            <p14:sldId id="514"/>
            <p14:sldId id="516"/>
            <p14:sldId id="426"/>
            <p14:sldId id="427"/>
            <p14:sldId id="431"/>
          </p14:sldIdLst>
        </p14:section>
        <p14:section name="Untitled Section" id="{2F0AC90C-A3E5-4FDD-94A4-7FF6C0F0BB70}">
          <p14:sldIdLst>
            <p14:sldId id="519"/>
            <p14:sldId id="530"/>
            <p14:sldId id="633"/>
            <p14:sldId id="598"/>
            <p14:sldId id="597"/>
            <p14:sldId id="599"/>
            <p14:sldId id="600"/>
            <p14:sldId id="631"/>
            <p14:sldId id="543"/>
            <p14:sldId id="544"/>
            <p14:sldId id="545"/>
            <p14:sldId id="547"/>
            <p14:sldId id="549"/>
            <p14:sldId id="550"/>
            <p14:sldId id="560"/>
            <p14:sldId id="562"/>
            <p14:sldId id="563"/>
            <p14:sldId id="564"/>
            <p14:sldId id="565"/>
            <p14:sldId id="566"/>
            <p14:sldId id="567"/>
            <p14:sldId id="568"/>
            <p14:sldId id="569"/>
            <p14:sldId id="570"/>
            <p14:sldId id="571"/>
            <p14:sldId id="572"/>
            <p14:sldId id="573"/>
            <p14:sldId id="634"/>
            <p14:sldId id="551"/>
            <p14:sldId id="553"/>
            <p14:sldId id="554"/>
            <p14:sldId id="555"/>
            <p14:sldId id="556"/>
            <p14:sldId id="557"/>
            <p14:sldId id="622"/>
            <p14:sldId id="635"/>
            <p14:sldId id="636"/>
            <p14:sldId id="637"/>
            <p14:sldId id="638"/>
            <p14:sldId id="639"/>
            <p14:sldId id="640"/>
            <p14:sldId id="641"/>
            <p14:sldId id="642"/>
            <p14:sldId id="643"/>
            <p14:sldId id="644"/>
            <p14:sldId id="645"/>
            <p14:sldId id="613"/>
            <p14:sldId id="627"/>
            <p14:sldId id="616"/>
            <p14:sldId id="629"/>
            <p14:sldId id="617"/>
            <p14:sldId id="618"/>
            <p14:sldId id="630"/>
            <p14:sldId id="619"/>
            <p14:sldId id="615"/>
            <p14:sldId id="62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Ramsay" initial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1520" autoAdjust="0"/>
  </p:normalViewPr>
  <p:slideViewPr>
    <p:cSldViewPr>
      <p:cViewPr>
        <p:scale>
          <a:sx n="64" d="100"/>
          <a:sy n="64" d="100"/>
        </p:scale>
        <p:origin x="-1266" y="-636"/>
      </p:cViewPr>
      <p:guideLst>
        <p:guide orient="horz" pos="2160"/>
        <p:guide pos="2880"/>
      </p:guideLst>
    </p:cSldViewPr>
  </p:slideViewPr>
  <p:outlineViewPr>
    <p:cViewPr>
      <p:scale>
        <a:sx n="33" d="100"/>
        <a:sy n="33" d="100"/>
      </p:scale>
      <p:origin x="96" y="2920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7" d="100"/>
          <a:sy n="77" d="100"/>
        </p:scale>
        <p:origin x="-19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22T13:35:50.396" idx="1">
    <p:pos x="3493" y="2895"/>
    <p:text>i think this will change with the hoimely remedy thing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u="sng" kern="1200" dirty="0" smtClean="0">
                <a:solidFill>
                  <a:schemeClr val="tx1"/>
                </a:solidFill>
                <a:latin typeface="+mn-lt"/>
                <a:ea typeface="ヒラギノ角ゴ Pro W3" pitchFamily="84" charset="-128"/>
                <a:cs typeface="ヒラギノ角ゴ Pro W3" pitchFamily="84" charset="-128"/>
              </a:rPr>
              <a:t>Background</a:t>
            </a:r>
          </a:p>
          <a:p>
            <a:endParaRPr lang="en-GB" sz="1200" b="1" u="sng" kern="1200" dirty="0" smtClean="0">
              <a:solidFill>
                <a:schemeClr val="tx1"/>
              </a:solidFill>
              <a:latin typeface="+mn-lt"/>
              <a:ea typeface="ヒラギノ角ゴ Pro W3" pitchFamily="84" charset="-128"/>
              <a:cs typeface="ヒラギノ角ゴ Pro W3" pitchFamily="84" charset="-128"/>
            </a:endParaRPr>
          </a:p>
          <a:p>
            <a:r>
              <a:rPr lang="en-GB" sz="1200" b="0" u="none" kern="1200" dirty="0" smtClean="0">
                <a:solidFill>
                  <a:schemeClr val="tx1"/>
                </a:solidFill>
                <a:latin typeface="+mn-lt"/>
                <a:ea typeface="ヒラギノ角ゴ Pro W3" pitchFamily="84" charset="-128"/>
                <a:cs typeface="ヒラギノ角ゴ Pro W3" pitchFamily="84" charset="-128"/>
              </a:rPr>
              <a:t>In 2010, the Joint Committee on Vaccination and Immunisation (JCVI) convened a meningococcal sub-committee to conduct a comprehensive and detailed assessment of the evidence on the meningococcal B vaccine development and impact and cost-effectiveness of potential meningococcal B immunisation strategies. In June 2013, the Committee received a request from the Secretary of State for Health for JCVI to provide a recommendation on the possible introduction of a routine meningococcal B immunisation programme. </a:t>
            </a:r>
          </a:p>
          <a:p>
            <a:endParaRPr lang="en-GB" sz="1200" b="0" u="none"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Since this time,  the JCVI has regularly reviewed all the available evidence on the disease epidemiology, vaccine efficacy and safety and cost effectiveness of a meningococcal group B immunisation programme in the UK. As a consequence, in March 2014, the JCVI recommended the introduction of a routine infant meningococcal B immunisation programme following a 2+1 schedule at two, four and twelve months of age. </a:t>
            </a:r>
          </a:p>
          <a:p>
            <a:r>
              <a:rPr lang="en-GB" sz="1200" kern="1200" dirty="0" smtClean="0">
                <a:solidFill>
                  <a:schemeClr val="tx1"/>
                </a:solidFill>
                <a:effectLst/>
                <a:latin typeface="+mn-lt"/>
                <a:ea typeface="ヒラギノ角ゴ Pro W3" pitchFamily="84" charset="-128"/>
                <a:cs typeface="ヒラギノ角ゴ Pro W3" pitchFamily="84" charset="-128"/>
              </a:rPr>
              <a:t> </a:t>
            </a:r>
            <a:endParaRPr lang="en-GB" sz="1200" b="0" u="none" kern="1200" dirty="0" smtClean="0">
              <a:solidFill>
                <a:schemeClr val="tx1"/>
              </a:solidFill>
              <a:latin typeface="+mn-lt"/>
              <a:ea typeface="ヒラギノ角ゴ Pro W3" pitchFamily="84" charset="-128"/>
              <a:cs typeface="ヒラギノ角ゴ Pro W3" pitchFamily="84" charset="-128"/>
            </a:endParaRPr>
          </a:p>
          <a:p>
            <a:r>
              <a:rPr lang="en-GB" sz="1200" b="0" u="none" kern="1200" dirty="0" smtClean="0">
                <a:solidFill>
                  <a:schemeClr val="tx1"/>
                </a:solidFill>
                <a:latin typeface="+mn-lt"/>
                <a:ea typeface="ヒラギノ角ゴ Pro W3" pitchFamily="84" charset="-128"/>
                <a:cs typeface="ヒラギノ角ゴ Pro W3" pitchFamily="84" charset="-128"/>
              </a:rPr>
              <a:t>The aim of the routine childhood meningococcal B programme is to reduce the burden and severity of meningococcal meningitis and/or septicaemia caused by Neisseria </a:t>
            </a:r>
            <a:r>
              <a:rPr lang="en-GB" sz="1200" b="0" i="1" u="none" kern="1200" dirty="0" err="1" smtClean="0">
                <a:solidFill>
                  <a:schemeClr val="tx1"/>
                </a:solidFill>
                <a:latin typeface="+mn-lt"/>
                <a:ea typeface="ヒラギノ角ゴ Pro W3" pitchFamily="84" charset="-128"/>
                <a:cs typeface="ヒラギノ角ゴ Pro W3" pitchFamily="84" charset="-128"/>
              </a:rPr>
              <a:t>meningitidis</a:t>
            </a:r>
            <a:r>
              <a:rPr lang="en-GB" sz="1200" b="0" u="none" kern="1200" dirty="0" smtClean="0">
                <a:solidFill>
                  <a:schemeClr val="tx1"/>
                </a:solidFill>
                <a:latin typeface="+mn-lt"/>
                <a:ea typeface="ヒラギノ角ゴ Pro W3" pitchFamily="84" charset="-128"/>
                <a:cs typeface="ヒラギノ角ゴ Pro W3" pitchFamily="84" charset="-128"/>
              </a:rPr>
              <a:t>  </a:t>
            </a:r>
            <a:r>
              <a:rPr lang="en-GB" sz="1200" b="0" u="none" kern="1200" dirty="0" err="1" smtClean="0">
                <a:solidFill>
                  <a:schemeClr val="tx1"/>
                </a:solidFill>
                <a:latin typeface="+mn-lt"/>
                <a:ea typeface="ヒラギノ角ゴ Pro W3" pitchFamily="84" charset="-128"/>
                <a:cs typeface="ヒラギノ角ゴ Pro W3" pitchFamily="84" charset="-128"/>
              </a:rPr>
              <a:t>serogroup</a:t>
            </a:r>
            <a:r>
              <a:rPr lang="en-GB" sz="1200" b="0" u="none" kern="1200" dirty="0" smtClean="0">
                <a:solidFill>
                  <a:schemeClr val="tx1"/>
                </a:solidFill>
                <a:latin typeface="+mn-lt"/>
                <a:ea typeface="ヒラギノ角ゴ Pro W3" pitchFamily="84" charset="-128"/>
                <a:cs typeface="ヒラギノ角ゴ Pro W3" pitchFamily="84" charset="-128"/>
              </a:rPr>
              <a:t> B in the UK. </a:t>
            </a:r>
          </a:p>
          <a:p>
            <a:endParaRPr lang="en-GB" sz="1200" b="0" u="none" kern="1200" dirty="0" smtClean="0">
              <a:solidFill>
                <a:schemeClr val="tx1"/>
              </a:solidFill>
              <a:latin typeface="+mn-lt"/>
              <a:ea typeface="ヒラギノ角ゴ Pro W3" pitchFamily="84" charset="-128"/>
              <a:cs typeface="ヒラギノ角ゴ Pro W3" pitchFamily="84" charset="-128"/>
            </a:endParaRPr>
          </a:p>
          <a:p>
            <a:endParaRPr lang="en-GB" sz="1200" b="1" u="sng" kern="1200" dirty="0" smtClean="0">
              <a:solidFill>
                <a:schemeClr val="tx1"/>
              </a:solidFill>
              <a:latin typeface="+mn-lt"/>
              <a:ea typeface="ヒラギノ角ゴ Pro W3" pitchFamily="84" charset="-128"/>
              <a:cs typeface="ヒラギノ角ゴ Pro W3" pitchFamily="84" charset="-128"/>
            </a:endParaRPr>
          </a:p>
          <a:p>
            <a:r>
              <a:rPr lang="en-GB" sz="1200" b="1" u="sng" kern="1200" dirty="0" smtClean="0">
                <a:solidFill>
                  <a:schemeClr val="tx1"/>
                </a:solidFill>
                <a:latin typeface="+mn-lt"/>
                <a:ea typeface="ヒラギノ角ゴ Pro W3" pitchFamily="84" charset="-128"/>
                <a:cs typeface="ヒラギノ角ゴ Pro W3" pitchFamily="84" charset="-128"/>
              </a:rPr>
              <a:t>Rationale of resource</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u="none" strike="noStrike" kern="1200" dirty="0" smtClean="0">
                <a:solidFill>
                  <a:schemeClr val="tx1"/>
                </a:solidFill>
                <a:latin typeface="+mn-lt"/>
                <a:ea typeface="ヒラギノ角ゴ Pro W3" pitchFamily="84" charset="-128"/>
                <a:cs typeface="ヒラギノ角ゴ Pro W3" pitchFamily="84" charset="-128"/>
              </a:rPr>
              <a:t> </a:t>
            </a:r>
            <a:endParaRPr lang="en-GB" sz="1200"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ヒラギノ角ゴ Pro W3" pitchFamily="84" charset="-128"/>
                <a:cs typeface="ヒラギノ角ゴ Pro W3" pitchFamily="84" charset="-128"/>
              </a:rPr>
              <a:t>This </a:t>
            </a:r>
            <a:r>
              <a:rPr lang="en-GB" sz="1200" kern="1200" baseline="0" dirty="0" smtClean="0">
                <a:solidFill>
                  <a:schemeClr val="tx1"/>
                </a:solidFill>
                <a:latin typeface="+mn-lt"/>
                <a:ea typeface="ヒラギノ角ゴ Pro W3" pitchFamily="84" charset="-128"/>
                <a:cs typeface="ヒラギノ角ゴ Pro W3" pitchFamily="84" charset="-128"/>
              </a:rPr>
              <a:t>resource is designed to support healthcare professionals in raising the issue of the importance of immunising infants from two months of age against meningococcal serogroup B disease, providing evidence based information around the implementation and delivery of the meningococcal serogroup B programme in England.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kern="1200" dirty="0" smtClean="0">
                <a:solidFill>
                  <a:schemeClr val="tx1"/>
                </a:solidFill>
                <a:latin typeface="+mn-lt"/>
                <a:ea typeface="ヒラギノ角ゴ Pro W3" pitchFamily="84" charset="-128"/>
                <a:cs typeface="ヒラギノ角ゴ Pro W3" pitchFamily="84" charset="-128"/>
              </a:rPr>
              <a:t>Note</a:t>
            </a:r>
            <a:r>
              <a:rPr lang="en-GB" sz="1200" kern="1200" dirty="0" smtClean="0">
                <a:solidFill>
                  <a:schemeClr val="tx1"/>
                </a:solidFill>
                <a:latin typeface="+mn-lt"/>
                <a:ea typeface="ヒラギノ角ゴ Pro W3" pitchFamily="84" charset="-128"/>
                <a:cs typeface="ヒラギノ角ゴ Pro W3" pitchFamily="84" charset="-128"/>
              </a:rPr>
              <a:t>: Meningococcal serogroup B is commonly known as </a:t>
            </a:r>
            <a:r>
              <a:rPr lang="en-GB" sz="1200" kern="1200" dirty="0" err="1" smtClean="0">
                <a:solidFill>
                  <a:schemeClr val="tx1"/>
                </a:solidFill>
                <a:latin typeface="+mn-lt"/>
                <a:ea typeface="ヒラギノ角ゴ Pro W3" pitchFamily="84" charset="-128"/>
                <a:cs typeface="ヒラギノ角ゴ Pro W3" pitchFamily="84" charset="-128"/>
              </a:rPr>
              <a:t>MenB</a:t>
            </a:r>
            <a:r>
              <a:rPr lang="en-GB" sz="1200" kern="1200" dirty="0" smtClean="0">
                <a:solidFill>
                  <a:schemeClr val="tx1"/>
                </a:solidFill>
                <a:latin typeface="+mn-lt"/>
                <a:ea typeface="ヒラギノ角ゴ Pro W3" pitchFamily="84" charset="-128"/>
                <a:cs typeface="ヒラギノ角ゴ Pro W3" pitchFamily="84" charset="-128"/>
              </a:rPr>
              <a:t>. For the purpose of this resource </a:t>
            </a:r>
            <a:r>
              <a:rPr lang="en-GB" sz="1200" kern="1200" dirty="0" err="1" smtClean="0">
                <a:solidFill>
                  <a:schemeClr val="tx1"/>
                </a:solidFill>
                <a:latin typeface="+mn-lt"/>
                <a:ea typeface="ヒラギノ角ゴ Pro W3" pitchFamily="84" charset="-128"/>
                <a:cs typeface="ヒラギノ角ゴ Pro W3" pitchFamily="84" charset="-128"/>
              </a:rPr>
              <a:t>MenB</a:t>
            </a:r>
            <a:r>
              <a:rPr lang="en-GB" sz="1200" kern="1200" dirty="0" smtClean="0">
                <a:solidFill>
                  <a:schemeClr val="tx1"/>
                </a:solidFill>
                <a:latin typeface="+mn-lt"/>
                <a:ea typeface="ヒラギノ角ゴ Pro W3" pitchFamily="84" charset="-128"/>
                <a:cs typeface="ヒラギノ角ゴ Pro W3" pitchFamily="84" charset="-128"/>
              </a:rPr>
              <a:t> is used throughout this document.</a:t>
            </a:r>
          </a:p>
          <a:p>
            <a:endParaRPr lang="en-GB" sz="1200" kern="1200" baseline="0" dirty="0" smtClean="0">
              <a:solidFill>
                <a:schemeClr val="tx1"/>
              </a:solidFill>
              <a:latin typeface="+mn-lt"/>
              <a:ea typeface="ヒラギノ角ゴ Pro W3" pitchFamily="84" charset="-128"/>
              <a:cs typeface="ヒラギノ角ゴ Pro W3" pitchFamily="84" charset="-128"/>
            </a:endParaRPr>
          </a:p>
          <a:p>
            <a:endParaRPr lang="en-GB" sz="1200" kern="1200" dirty="0" smtClean="0">
              <a:solidFill>
                <a:schemeClr val="tx1"/>
              </a:solidFill>
              <a:latin typeface="+mn-lt"/>
              <a:ea typeface="ヒラギノ角ゴ Pro W3" pitchFamily="84" charset="-128"/>
              <a:cs typeface="ヒラギノ角ゴ Pro W3" pitchFamily="84" charset="-128"/>
            </a:endParaRPr>
          </a:p>
          <a:p>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229770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Bexsero</a:t>
            </a:r>
            <a:r>
              <a:rPr lang="en-GB" baseline="0" dirty="0" smtClean="0"/>
              <a:t> was licensed on its ability to induce high concentrations of bactericidal antibodies against the proteins in the vaccine. </a:t>
            </a:r>
          </a:p>
          <a:p>
            <a:r>
              <a:rPr lang="en-GB" baseline="0" dirty="0" smtClean="0"/>
              <a:t>In order to assess whether the vaccine-induced antibodies protects against specific </a:t>
            </a:r>
            <a:r>
              <a:rPr lang="en-GB" baseline="0" dirty="0" err="1" smtClean="0"/>
              <a:t>MenB</a:t>
            </a:r>
            <a:r>
              <a:rPr lang="en-GB" baseline="0" dirty="0" smtClean="0"/>
              <a:t> strains causing invasive disease, a novel typing system known as MATS was developed.</a:t>
            </a:r>
          </a:p>
          <a:p>
            <a:r>
              <a:rPr lang="en-GB" baseline="0" dirty="0" smtClean="0"/>
              <a:t>For England and Wales, MATS predicted that </a:t>
            </a:r>
            <a:r>
              <a:rPr lang="en-GB" baseline="0" dirty="0" err="1" smtClean="0"/>
              <a:t>Bexsero</a:t>
            </a:r>
            <a:r>
              <a:rPr lang="en-GB" baseline="0" dirty="0" smtClean="0"/>
              <a:t> would protect against 73% of circulating </a:t>
            </a:r>
            <a:r>
              <a:rPr lang="en-GB" baseline="0" dirty="0" err="1" smtClean="0"/>
              <a:t>MenB</a:t>
            </a:r>
            <a:r>
              <a:rPr lang="en-GB" baseline="0" dirty="0" smtClean="0"/>
              <a:t> strains.</a:t>
            </a:r>
          </a:p>
          <a:p>
            <a:r>
              <a:rPr lang="en-GB" baseline="0" dirty="0" smtClean="0"/>
              <a:t>A subsequent serum bactericidal antibody study, however, predicted protection against up to 88% of circulating </a:t>
            </a:r>
            <a:r>
              <a:rPr lang="en-GB" baseline="0" dirty="0" err="1" smtClean="0"/>
              <a:t>MenB</a:t>
            </a:r>
            <a:r>
              <a:rPr lang="en-GB" baseline="0" dirty="0" smtClean="0"/>
              <a:t> strains</a:t>
            </a:r>
          </a:p>
          <a:p>
            <a:r>
              <a:rPr lang="en-GB" baseline="0" dirty="0" smtClean="0"/>
              <a:t>The protection offered by </a:t>
            </a:r>
            <a:r>
              <a:rPr lang="en-GB" baseline="0" dirty="0" err="1" smtClean="0"/>
              <a:t>Bexsero</a:t>
            </a:r>
            <a:r>
              <a:rPr lang="en-GB" baseline="0" dirty="0" smtClean="0"/>
              <a:t> against other meningococcal capsular groups is currently subject to </a:t>
            </a:r>
            <a:r>
              <a:rPr lang="en-GB" baseline="0" dirty="0" err="1" smtClean="0"/>
              <a:t>ongoing</a:t>
            </a:r>
            <a:r>
              <a:rPr lang="en-GB" baseline="0" dirty="0" smtClean="0"/>
              <a:t> investigations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414211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592711" y="8891952"/>
            <a:ext cx="265293" cy="252050"/>
          </a:xfrm>
        </p:spPr>
        <p:txBody>
          <a:bodyPr/>
          <a:lstStyle/>
          <a:p>
            <a:pPr>
              <a:defRPr/>
            </a:pPr>
            <a:fld id="{1E6C952A-1C62-4765-B8E3-593EF2867BCE}" type="slidenum">
              <a:rPr lang="en-US" smtClean="0">
                <a:solidFill>
                  <a:srgbClr val="000000"/>
                </a:solidFill>
              </a:rPr>
              <a:pPr>
                <a:defRPr/>
              </a:pPr>
              <a:t>16</a:t>
            </a:fld>
            <a:endParaRPr lang="en-US" dirty="0">
              <a:solidFill>
                <a:srgbClr val="000000"/>
              </a:solidFill>
            </a:endParaRPr>
          </a:p>
        </p:txBody>
      </p:sp>
      <p:sp>
        <p:nvSpPr>
          <p:cNvPr id="5" name="Notes Placeholder 4"/>
          <p:cNvSpPr>
            <a:spLocks noGrp="1"/>
          </p:cNvSpPr>
          <p:nvPr>
            <p:ph type="body" sz="quarter" idx="11"/>
          </p:nvPr>
        </p:nvSpPr>
        <p:spPr>
          <a:xfrm>
            <a:off x="436982" y="4354285"/>
            <a:ext cx="6081313" cy="4228798"/>
          </a:xfrm>
        </p:spPr>
        <p:txBody>
          <a:bodyPr/>
          <a:lstStyle/>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200" dirty="0" smtClean="0"/>
              <a:t>The safety and immunogenicity of</a:t>
            </a:r>
            <a:r>
              <a:rPr lang="en-US" sz="1200" baseline="0" dirty="0" smtClean="0"/>
              <a:t> </a:t>
            </a:r>
            <a:r>
              <a:rPr lang="en-US" sz="1200" dirty="0" smtClean="0"/>
              <a:t>BEXSERO</a:t>
            </a:r>
            <a:r>
              <a:rPr lang="en-US" sz="1200" baseline="30000" dirty="0" smtClean="0"/>
              <a:t>®</a:t>
            </a:r>
            <a:r>
              <a:rPr lang="en-US" sz="1200" dirty="0" smtClean="0"/>
              <a:t> has been evaluated in many clinical studies and randomized controlled trials.</a:t>
            </a:r>
          </a:p>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200" dirty="0" smtClean="0"/>
              <a:t>Prior</a:t>
            </a:r>
            <a:r>
              <a:rPr lang="en-US" sz="1200" baseline="0" dirty="0" smtClean="0"/>
              <a:t> to </a:t>
            </a:r>
            <a:r>
              <a:rPr lang="en-US" sz="1200" dirty="0" smtClean="0"/>
              <a:t>licensure, several thousand subjects were</a:t>
            </a:r>
            <a:r>
              <a:rPr lang="en-US" sz="1200" baseline="0" dirty="0" smtClean="0"/>
              <a:t> vaccinated with </a:t>
            </a:r>
            <a:r>
              <a:rPr lang="en-US" sz="1200" dirty="0" smtClean="0"/>
              <a:t>BEXSERO, including infants and toddlers,</a:t>
            </a:r>
            <a:r>
              <a:rPr lang="en-US" sz="1200" baseline="0" dirty="0" smtClean="0"/>
              <a:t> without any safety concerns</a:t>
            </a:r>
            <a:r>
              <a:rPr lang="en-US" sz="1200" dirty="0" smtClean="0"/>
              <a:t> </a:t>
            </a:r>
          </a:p>
        </p:txBody>
      </p:sp>
    </p:spTree>
    <p:extLst>
      <p:ext uri="{BB962C8B-B14F-4D97-AF65-F5344CB8AC3E}">
        <p14:creationId xmlns:p14="http://schemas.microsoft.com/office/powerpoint/2010/main" val="3950008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188" y="4137285"/>
            <a:ext cx="6648086" cy="4913026"/>
          </a:xfrm>
        </p:spPr>
        <p:txBody>
          <a:bodyPr>
            <a:noAutofit/>
          </a:bodyPr>
          <a:lstStyle/>
          <a:p>
            <a:pPr marL="114283" marR="0" indent="-114283" algn="l" defTabSz="914400" rtl="0" eaLnBrk="1" fontAlgn="base" latinLnBrk="0" hangingPunct="1">
              <a:lnSpc>
                <a:spcPct val="90000"/>
              </a:lnSpc>
              <a:spcBef>
                <a:spcPts val="0"/>
              </a:spcBef>
              <a:spcAft>
                <a:spcPct val="0"/>
              </a:spcAft>
              <a:buClrTx/>
              <a:buSzTx/>
              <a:buFont typeface="Arial" pitchFamily="34" charset="0"/>
              <a:buChar char="•"/>
              <a:tabLst/>
              <a:defRPr/>
            </a:pPr>
            <a:r>
              <a:rPr lang="en-US" sz="800" dirty="0" err="1" smtClean="0"/>
              <a:t>Bexsero</a:t>
            </a:r>
            <a:r>
              <a:rPr lang="en-US" sz="800" dirty="0" smtClean="0"/>
              <a:t> has been demonstrated to be safe and immunogenic, inducing high concentrations</a:t>
            </a:r>
            <a:r>
              <a:rPr lang="en-US" sz="800" baseline="0" dirty="0" smtClean="0"/>
              <a:t> of bactericidal antibodies against </a:t>
            </a:r>
            <a:r>
              <a:rPr lang="en-US" sz="800" baseline="0" dirty="0" err="1" smtClean="0"/>
              <a:t>MenB</a:t>
            </a:r>
            <a:endParaRPr lang="en-US" sz="800" dirty="0" smtClean="0"/>
          </a:p>
          <a:p>
            <a:pPr marL="114283" marR="0" indent="-114283" algn="l" defTabSz="914400" rtl="0" eaLnBrk="1" fontAlgn="base" latinLnBrk="0" hangingPunct="1">
              <a:lnSpc>
                <a:spcPct val="90000"/>
              </a:lnSpc>
              <a:spcBef>
                <a:spcPts val="0"/>
              </a:spcBef>
              <a:spcAft>
                <a:spcPct val="0"/>
              </a:spcAft>
              <a:buClrTx/>
              <a:buSzTx/>
              <a:buFont typeface="Arial" pitchFamily="34" charset="0"/>
              <a:buChar char="•"/>
              <a:tabLst/>
              <a:defRPr/>
            </a:pPr>
            <a:r>
              <a:rPr lang="en-US" sz="800" dirty="0" smtClean="0">
                <a:solidFill>
                  <a:srgbClr val="000000"/>
                </a:solidFill>
              </a:rPr>
              <a:t>In infants </a:t>
            </a:r>
            <a:r>
              <a:rPr lang="en-US" sz="800" dirty="0" err="1" smtClean="0">
                <a:solidFill>
                  <a:srgbClr val="000000"/>
                </a:solidFill>
              </a:rPr>
              <a:t>immunised</a:t>
            </a:r>
            <a:r>
              <a:rPr lang="en-US" sz="800" dirty="0" smtClean="0">
                <a:solidFill>
                  <a:srgbClr val="000000"/>
                </a:solidFill>
              </a:rPr>
              <a:t> with </a:t>
            </a:r>
            <a:r>
              <a:rPr lang="en-US" sz="800" dirty="0" smtClean="0"/>
              <a:t>BEXSERO</a:t>
            </a:r>
            <a:r>
              <a:rPr lang="en-US" sz="800" baseline="30000" dirty="0" smtClean="0"/>
              <a:t>®</a:t>
            </a:r>
            <a:r>
              <a:rPr lang="en-US" sz="800" dirty="0" smtClean="0"/>
              <a:t> </a:t>
            </a:r>
            <a:r>
              <a:rPr lang="en-US" sz="800" dirty="0" smtClean="0">
                <a:solidFill>
                  <a:srgbClr val="000000"/>
                </a:solidFill>
              </a:rPr>
              <a:t>and their routine vaccines, more than 80% achieved protective antibody thresholds </a:t>
            </a:r>
            <a:r>
              <a:rPr lang="en-US" sz="800" dirty="0">
                <a:solidFill>
                  <a:srgbClr val="000000"/>
                </a:solidFill>
              </a:rPr>
              <a:t>for the fHbp, NadA and PorA P1.4 </a:t>
            </a:r>
            <a:r>
              <a:rPr lang="en-US" sz="800" dirty="0" smtClean="0">
                <a:solidFill>
                  <a:srgbClr val="000000"/>
                </a:solidFill>
              </a:rPr>
              <a:t>antigens…. And …</a:t>
            </a:r>
            <a:endParaRPr lang="en-US" sz="800" dirty="0">
              <a:solidFill>
                <a:srgbClr val="000000"/>
              </a:solidFill>
            </a:endParaRPr>
          </a:p>
          <a:p>
            <a:pPr marL="114283" indent="-114283">
              <a:lnSpc>
                <a:spcPct val="90000"/>
              </a:lnSpc>
              <a:spcBef>
                <a:spcPts val="0"/>
              </a:spcBef>
              <a:buFont typeface="Arial" pitchFamily="34" charset="0"/>
              <a:buChar char="•"/>
              <a:defRPr/>
            </a:pPr>
            <a:r>
              <a:rPr lang="en-US" sz="800" dirty="0" smtClean="0"/>
              <a:t>After </a:t>
            </a:r>
            <a:r>
              <a:rPr lang="en-US" sz="800" dirty="0"/>
              <a:t>the </a:t>
            </a:r>
            <a:r>
              <a:rPr lang="en-US" sz="800" dirty="0" smtClean="0"/>
              <a:t>12-month booster,</a:t>
            </a:r>
            <a:r>
              <a:rPr lang="en-US" sz="800" baseline="0" dirty="0" smtClean="0"/>
              <a:t> </a:t>
            </a:r>
            <a:r>
              <a:rPr lang="en-US" sz="800" dirty="0" smtClean="0"/>
              <a:t>100% of toddlers</a:t>
            </a:r>
            <a:r>
              <a:rPr lang="en-US" sz="800" baseline="0" dirty="0" smtClean="0"/>
              <a:t> had </a:t>
            </a:r>
            <a:r>
              <a:rPr lang="en-US" sz="800" baseline="0" dirty="0" err="1" smtClean="0"/>
              <a:t>sero</a:t>
            </a:r>
            <a:r>
              <a:rPr lang="en-US" sz="800" baseline="0" dirty="0" smtClean="0"/>
              <a:t>-protective antibody </a:t>
            </a:r>
            <a:r>
              <a:rPr lang="en-US" sz="800" baseline="0" dirty="0" err="1" smtClean="0"/>
              <a:t>titres</a:t>
            </a:r>
            <a:r>
              <a:rPr lang="en-US" sz="800" baseline="0" dirty="0" smtClean="0"/>
              <a:t> </a:t>
            </a:r>
            <a:r>
              <a:rPr lang="en-US" sz="800" dirty="0" smtClean="0"/>
              <a:t>for fHbp and NadA, 97% for PorA P1.4 and 76% for NHBA.</a:t>
            </a:r>
            <a:endParaRPr lang="en-US" sz="800" dirty="0"/>
          </a:p>
          <a:p>
            <a:pPr>
              <a:lnSpc>
                <a:spcPct val="90000"/>
              </a:lnSpc>
              <a:spcBef>
                <a:spcPts val="0"/>
              </a:spcBef>
              <a:defRPr/>
            </a:pPr>
            <a:endParaRPr lang="en-US" sz="800" b="1" kern="0" dirty="0">
              <a:solidFill>
                <a:srgbClr val="000000"/>
              </a:solidFill>
              <a:latin typeface="Arial"/>
            </a:endParaRPr>
          </a:p>
        </p:txBody>
      </p:sp>
      <p:sp>
        <p:nvSpPr>
          <p:cNvPr id="4" name="Slide Number Placeholder 3"/>
          <p:cNvSpPr>
            <a:spLocks noGrp="1"/>
          </p:cNvSpPr>
          <p:nvPr>
            <p:ph type="sldNum" sz="quarter" idx="10"/>
          </p:nvPr>
        </p:nvSpPr>
        <p:spPr>
          <a:xfrm>
            <a:off x="6518510" y="8891951"/>
            <a:ext cx="339490" cy="252050"/>
          </a:xfrm>
        </p:spPr>
        <p:txBody>
          <a:bodyPr/>
          <a:lstStyle/>
          <a:p>
            <a:pPr>
              <a:defRPr/>
            </a:pPr>
            <a:fld id="{1E6C952A-1C62-4765-B8E3-593EF2867BCE}" type="slidenum">
              <a:rPr lang="en-US" smtClean="0">
                <a:solidFill>
                  <a:srgbClr val="000000"/>
                </a:solidFill>
              </a:rPr>
              <a:pPr>
                <a:defRPr/>
              </a:pPr>
              <a:t>17</a:t>
            </a:fld>
            <a:endParaRPr lang="en-US" dirty="0">
              <a:solidFill>
                <a:srgbClr val="000000"/>
              </a:solidFill>
            </a:endParaRPr>
          </a:p>
        </p:txBody>
      </p:sp>
      <p:sp>
        <p:nvSpPr>
          <p:cNvPr id="8" name="Text Box 5"/>
          <p:cNvSpPr txBox="1">
            <a:spLocks noChangeArrowheads="1"/>
          </p:cNvSpPr>
          <p:nvPr/>
        </p:nvSpPr>
        <p:spPr bwMode="auto">
          <a:xfrm>
            <a:off x="5796592" y="1887938"/>
            <a:ext cx="1061410" cy="709552"/>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latin typeface="Arial" charset="0"/>
                <a:ea typeface="+mn-ea"/>
                <a:cs typeface="+mn-cs"/>
              </a:rPr>
              <a:t>Bexsero SmPC/p9/Table 2 (col V72P12); p10/Table 3 (col 2,3,4,12 months)</a:t>
            </a:r>
          </a:p>
        </p:txBody>
      </p:sp>
      <p:sp>
        <p:nvSpPr>
          <p:cNvPr id="9" name="Text Box 5"/>
          <p:cNvSpPr txBox="1">
            <a:spLocks noChangeArrowheads="1"/>
          </p:cNvSpPr>
          <p:nvPr/>
        </p:nvSpPr>
        <p:spPr bwMode="auto">
          <a:xfrm>
            <a:off x="5796592" y="2852296"/>
            <a:ext cx="1061410" cy="1201995"/>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latin typeface="Arial" charset="0"/>
                <a:ea typeface="+mn-ea"/>
                <a:cs typeface="+mn-cs"/>
              </a:rPr>
              <a:t>Baseline/V72P12 Full CSR/p86/Table 11.4.1-1</a:t>
            </a:r>
          </a:p>
          <a:p>
            <a:endParaRPr lang="en-US" sz="800" dirty="0">
              <a:solidFill>
                <a:srgbClr val="000000"/>
              </a:solidFill>
              <a:latin typeface="Arial" charset="0"/>
              <a:ea typeface="+mn-ea"/>
              <a:cs typeface="+mn-cs"/>
            </a:endParaRPr>
          </a:p>
          <a:p>
            <a:r>
              <a:rPr lang="en-US" sz="800" dirty="0">
                <a:solidFill>
                  <a:srgbClr val="000000"/>
                </a:solidFill>
                <a:latin typeface="Arial" charset="0"/>
                <a:ea typeface="+mn-ea"/>
                <a:cs typeface="+mn-cs"/>
              </a:rPr>
              <a:t>Baseline NHBA/V72P12 tab NHBA/p2/Table 14.2.1.7</a:t>
            </a:r>
          </a:p>
        </p:txBody>
      </p:sp>
    </p:spTree>
    <p:extLst>
      <p:ext uri="{BB962C8B-B14F-4D97-AF65-F5344CB8AC3E}">
        <p14:creationId xmlns:p14="http://schemas.microsoft.com/office/powerpoint/2010/main" val="99067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7045" y="4354285"/>
            <a:ext cx="6433325" cy="4228798"/>
          </a:xfrm>
        </p:spPr>
        <p:txBody>
          <a:bodyPr>
            <a:normAutofit fontScale="92500"/>
          </a:bodyPr>
          <a:lstStyle/>
          <a:p>
            <a:pPr marL="114283" marR="0" indent="-114283" algn="l" defTabSz="914400" rtl="0" eaLnBrk="1" fontAlgn="base" latinLnBrk="0" hangingPunct="1">
              <a:lnSpc>
                <a:spcPct val="95000"/>
              </a:lnSpc>
              <a:spcBef>
                <a:spcPts val="0"/>
              </a:spcBef>
              <a:spcAft>
                <a:spcPct val="0"/>
              </a:spcAft>
              <a:buClrTx/>
              <a:buSzTx/>
              <a:buFont typeface="Arial" pitchFamily="34" charset="0"/>
              <a:buChar char="•"/>
              <a:tabLst/>
              <a:defRPr/>
            </a:pPr>
            <a:r>
              <a:rPr lang="en-US" sz="800" dirty="0" smtClean="0">
                <a:solidFill>
                  <a:srgbClr val="000000"/>
                </a:solidFill>
              </a:rPr>
              <a:t>Based on the clinical trial data, the following is the licensed schedule for </a:t>
            </a:r>
            <a:r>
              <a:rPr lang="en-US" sz="800" dirty="0" smtClean="0"/>
              <a:t>BEXSERO</a:t>
            </a:r>
            <a:r>
              <a:rPr lang="en-US" sz="800" baseline="30000" dirty="0" smtClean="0"/>
              <a:t>® </a:t>
            </a:r>
            <a:r>
              <a:rPr lang="en-US" sz="800" baseline="0" dirty="0" smtClean="0"/>
              <a:t>in different age groups </a:t>
            </a:r>
          </a:p>
          <a:p>
            <a:pPr marL="114283" marR="0" indent="-114283" algn="l" defTabSz="914400" rtl="0" eaLnBrk="1" fontAlgn="base" latinLnBrk="0" hangingPunct="1">
              <a:lnSpc>
                <a:spcPct val="95000"/>
              </a:lnSpc>
              <a:spcBef>
                <a:spcPts val="0"/>
              </a:spcBef>
              <a:spcAft>
                <a:spcPct val="0"/>
              </a:spcAft>
              <a:buClrTx/>
              <a:buSzTx/>
              <a:buFont typeface="Arial" pitchFamily="34" charset="0"/>
              <a:buChar char="•"/>
              <a:tabLst/>
              <a:defRPr/>
            </a:pPr>
            <a:r>
              <a:rPr lang="en-US" sz="800" baseline="0" dirty="0" smtClean="0"/>
              <a:t>The UK will, however, adopt a reduced 2+1 schedule at 2 and 4 months of age, with a booster at 12 months. This schedule should protect infants and toddlers when they are most vulnerable to meningococcal disease</a:t>
            </a:r>
          </a:p>
          <a:p>
            <a:pPr>
              <a:defRPr/>
            </a:pPr>
            <a:endParaRPr lang="en-US" sz="1100" dirty="0"/>
          </a:p>
        </p:txBody>
      </p:sp>
      <p:sp>
        <p:nvSpPr>
          <p:cNvPr id="203778" name="Slide Number Placeholder 3"/>
          <p:cNvSpPr>
            <a:spLocks noGrp="1"/>
          </p:cNvSpPr>
          <p:nvPr>
            <p:ph type="sldNum" sz="quarter" idx="5"/>
          </p:nvPr>
        </p:nvSpPr>
        <p:spPr>
          <a:xfrm>
            <a:off x="6518511" y="8891951"/>
            <a:ext cx="339490" cy="25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72FFB4A-210E-43E7-8F2E-601F4D23FD2C}" type="slidenum">
              <a:rPr lang="en-US" smtClean="0">
                <a:solidFill>
                  <a:prstClr val="black"/>
                </a:solidFill>
              </a:rPr>
              <a:pPr/>
              <a:t>18</a:t>
            </a:fld>
            <a:endParaRPr lang="en-US" dirty="0" smtClean="0">
              <a:solidFill>
                <a:prstClr val="black"/>
              </a:solidFill>
            </a:endParaRPr>
          </a:p>
        </p:txBody>
      </p:sp>
      <p:sp>
        <p:nvSpPr>
          <p:cNvPr id="203779" name="Slide Image Placeholder 5"/>
          <p:cNvSpPr>
            <a:spLocks noGrp="1" noRot="1" noChangeAspect="1"/>
          </p:cNvSpPr>
          <p:nvPr>
            <p:ph type="sldImg"/>
          </p:nvPr>
        </p:nvSpPr>
        <p:spPr>
          <a:ln/>
        </p:spPr>
      </p:sp>
      <p:sp>
        <p:nvSpPr>
          <p:cNvPr id="5" name="Text Box 5"/>
          <p:cNvSpPr txBox="1">
            <a:spLocks noChangeArrowheads="1"/>
          </p:cNvSpPr>
          <p:nvPr/>
        </p:nvSpPr>
        <p:spPr bwMode="auto">
          <a:xfrm>
            <a:off x="0" y="2015639"/>
            <a:ext cx="922515" cy="340220"/>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latin typeface="Arial" charset="0"/>
                <a:ea typeface="+mn-ea"/>
                <a:cs typeface="+mn-cs"/>
              </a:rPr>
              <a:t>Bexsero </a:t>
            </a:r>
            <a:r>
              <a:rPr lang="en-US" sz="800" dirty="0" smtClean="0">
                <a:solidFill>
                  <a:srgbClr val="000000"/>
                </a:solidFill>
                <a:latin typeface="Arial" charset="0"/>
                <a:ea typeface="+mn-ea"/>
                <a:cs typeface="+mn-cs"/>
              </a:rPr>
              <a:t>SMPC/ </a:t>
            </a:r>
            <a:r>
              <a:rPr lang="en-US" sz="800" dirty="0">
                <a:solidFill>
                  <a:srgbClr val="000000"/>
                </a:solidFill>
                <a:latin typeface="Arial" charset="0"/>
                <a:ea typeface="+mn-ea"/>
                <a:cs typeface="+mn-cs"/>
              </a:rPr>
              <a:t>p </a:t>
            </a:r>
            <a:r>
              <a:rPr lang="en-US" sz="800" dirty="0" smtClean="0">
                <a:solidFill>
                  <a:srgbClr val="000000"/>
                </a:solidFill>
                <a:latin typeface="Arial" charset="0"/>
                <a:ea typeface="+mn-ea"/>
                <a:cs typeface="+mn-cs"/>
              </a:rPr>
              <a:t>2-3/Table 1</a:t>
            </a:r>
            <a:endParaRPr lang="en-US" sz="800" dirty="0">
              <a:solidFill>
                <a:srgbClr val="000000"/>
              </a:solidFill>
              <a:latin typeface="Arial" charset="0"/>
              <a:ea typeface="+mn-ea"/>
              <a:cs typeface="+mn-cs"/>
            </a:endParaRPr>
          </a:p>
        </p:txBody>
      </p:sp>
    </p:spTree>
    <p:extLst>
      <p:ext uri="{BB962C8B-B14F-4D97-AF65-F5344CB8AC3E}">
        <p14:creationId xmlns:p14="http://schemas.microsoft.com/office/powerpoint/2010/main" val="27459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a:t>
            </a:r>
            <a:r>
              <a:rPr lang="en-GB" dirty="0" err="1" smtClean="0"/>
              <a:t>Bexsero</a:t>
            </a:r>
            <a:r>
              <a:rPr lang="en-GB" baseline="0" dirty="0" smtClean="0"/>
              <a:t> was launched in 2013, almost a million </a:t>
            </a:r>
            <a:r>
              <a:rPr lang="en-GB" baseline="0" smtClean="0"/>
              <a:t>doses have been </a:t>
            </a:r>
            <a:r>
              <a:rPr lang="en-GB" baseline="0" dirty="0" smtClean="0"/>
              <a:t>distributed up until March 2013, with no reported safety concerns.</a:t>
            </a:r>
          </a:p>
          <a:p>
            <a:r>
              <a:rPr lang="en-GB" baseline="0" dirty="0" smtClean="0"/>
              <a:t>In one region in Quebec, Canada, a mass vaccination campaign in 2014 took place where all children from 2 months to 20 years were offered </a:t>
            </a:r>
            <a:r>
              <a:rPr lang="en-GB" baseline="0" dirty="0" err="1" smtClean="0"/>
              <a:t>Bexsero</a:t>
            </a:r>
            <a:r>
              <a:rPr lang="en-GB" baseline="0" dirty="0" smtClean="0"/>
              <a:t> because of a relatively higher incidence of </a:t>
            </a:r>
            <a:r>
              <a:rPr lang="en-GB" baseline="0" dirty="0" err="1" smtClean="0"/>
              <a:t>MenB</a:t>
            </a:r>
            <a:r>
              <a:rPr lang="en-GB" baseline="0" dirty="0" smtClean="0"/>
              <a:t> disease compared to other regions in Quebec and the rest of Canada</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422600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409311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25821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latin typeface="+mn-lt"/>
                <a:ea typeface="ヒラギノ角ゴ Pro W3" pitchFamily="84" charset="-128"/>
                <a:cs typeface="ヒラギノ角ゴ Pro W3" pitchFamily="84" charset="-128"/>
              </a:rPr>
              <a:t> </a:t>
            </a:r>
            <a:r>
              <a:rPr lang="en-GB" sz="1200" kern="1200" baseline="0" dirty="0" err="1" smtClean="0">
                <a:solidFill>
                  <a:schemeClr val="tx1"/>
                </a:solidFill>
                <a:latin typeface="+mn-lt"/>
                <a:ea typeface="ヒラギノ角ゴ Pro W3" pitchFamily="84" charset="-128"/>
                <a:cs typeface="ヒラギノ角ゴ Pro W3" pitchFamily="84" charset="-128"/>
              </a:rPr>
              <a:t>Bexsero</a:t>
            </a:r>
            <a:r>
              <a:rPr lang="en-GB" sz="1200" kern="1200" baseline="0" dirty="0" smtClean="0">
                <a:solidFill>
                  <a:schemeClr val="tx1"/>
                </a:solidFill>
                <a:latin typeface="+mn-lt"/>
                <a:ea typeface="ヒラギノ角ゴ Pro W3" pitchFamily="84" charset="-128"/>
                <a:cs typeface="ヒラギノ角ゴ Pro W3" pitchFamily="84" charset="-128"/>
              </a:rPr>
              <a:t>® should be offered routinely to all babies born on or after 1 July 2015, when they attend for their first and third routine childhood immunisations, at the age of two months and again at four months. A booster should also be offered at 12-13 months of age together with current routine immunisations. </a:t>
            </a:r>
          </a:p>
          <a:p>
            <a:r>
              <a:rPr lang="en-GB" sz="1200" kern="1200" baseline="0" dirty="0" smtClean="0">
                <a:solidFill>
                  <a:schemeClr val="tx1"/>
                </a:solidFill>
                <a:latin typeface="+mn-lt"/>
                <a:ea typeface="ヒラギノ角ゴ Pro W3" pitchFamily="84" charset="-128"/>
                <a:cs typeface="ヒラギノ角ゴ Pro W3" pitchFamily="84" charset="-128"/>
              </a:rPr>
              <a:t>A limited one-off catch-up programme for infants born between 1 May 2015 and 30 June 2015 will also be offered. So any children born on or after 1 May 2015 should be vaccinated as below: </a:t>
            </a:r>
          </a:p>
          <a:p>
            <a:pPr>
              <a:buFont typeface="Arial" pitchFamily="34" charset="0"/>
              <a:buChar char="•"/>
            </a:pPr>
            <a:r>
              <a:rPr lang="en-GB" sz="1200" kern="1200" baseline="0" dirty="0" smtClean="0">
                <a:solidFill>
                  <a:schemeClr val="tx1"/>
                </a:solidFill>
                <a:latin typeface="+mn-lt"/>
                <a:ea typeface="ヒラギノ角ゴ Pro W3" pitchFamily="84" charset="-128"/>
                <a:cs typeface="ヒラギノ角ゴ Pro W3" pitchFamily="84" charset="-128"/>
              </a:rPr>
              <a:t>those who have not already received any routine vaccinations, should have </a:t>
            </a:r>
            <a:r>
              <a:rPr lang="en-GB" sz="1200" kern="1200" baseline="0" dirty="0" err="1" smtClean="0">
                <a:solidFill>
                  <a:schemeClr val="tx1"/>
                </a:solidFill>
                <a:latin typeface="+mn-lt"/>
                <a:ea typeface="ヒラギノ角ゴ Pro W3" pitchFamily="84" charset="-128"/>
                <a:cs typeface="ヒラギノ角ゴ Pro W3" pitchFamily="84" charset="-128"/>
              </a:rPr>
              <a:t>MenB</a:t>
            </a:r>
            <a:r>
              <a:rPr lang="en-GB" sz="1200" kern="1200" baseline="0" dirty="0" smtClean="0">
                <a:solidFill>
                  <a:schemeClr val="tx1"/>
                </a:solidFill>
                <a:latin typeface="+mn-lt"/>
                <a:ea typeface="ヒラギノ角ゴ Pro W3" pitchFamily="84" charset="-128"/>
                <a:cs typeface="ヒラギノ角ゴ Pro W3" pitchFamily="84" charset="-128"/>
              </a:rPr>
              <a:t> at the same time as their first and third routine infant vaccinations </a:t>
            </a:r>
          </a:p>
          <a:p>
            <a:pPr>
              <a:buFont typeface="Arial" pitchFamily="34" charset="0"/>
              <a:buChar char="•"/>
            </a:pPr>
            <a:r>
              <a:rPr lang="en-GB" sz="1200" kern="1200" baseline="0" dirty="0" smtClean="0">
                <a:solidFill>
                  <a:schemeClr val="tx1"/>
                </a:solidFill>
                <a:latin typeface="+mn-lt"/>
                <a:ea typeface="ヒラギノ角ゴ Pro W3" pitchFamily="84" charset="-128"/>
                <a:cs typeface="ヒラギノ角ゴ Pro W3" pitchFamily="84" charset="-128"/>
              </a:rPr>
              <a:t>those who have already received their first dose of routine vaccinations should have </a:t>
            </a:r>
            <a:r>
              <a:rPr lang="en-GB" sz="1200" kern="1200" baseline="0" dirty="0" err="1" smtClean="0">
                <a:solidFill>
                  <a:schemeClr val="tx1"/>
                </a:solidFill>
                <a:latin typeface="+mn-lt"/>
                <a:ea typeface="ヒラギノ角ゴ Pro W3" pitchFamily="84" charset="-128"/>
                <a:cs typeface="ヒラギノ角ゴ Pro W3" pitchFamily="84" charset="-128"/>
              </a:rPr>
              <a:t>MenB</a:t>
            </a:r>
            <a:r>
              <a:rPr lang="en-GB" sz="1200" kern="1200" baseline="0" dirty="0" smtClean="0">
                <a:solidFill>
                  <a:schemeClr val="tx1"/>
                </a:solidFill>
                <a:latin typeface="+mn-lt"/>
                <a:ea typeface="ヒラギノ角ゴ Pro W3" pitchFamily="84" charset="-128"/>
                <a:cs typeface="ヒラギノ角ゴ Pro W3" pitchFamily="84" charset="-128"/>
              </a:rPr>
              <a:t> at the same time as their second and third routine infant vaccinations </a:t>
            </a:r>
          </a:p>
          <a:p>
            <a:pPr>
              <a:buFont typeface="Arial" pitchFamily="34" charset="0"/>
              <a:buChar char="•"/>
            </a:pPr>
            <a:r>
              <a:rPr lang="en-GB" sz="1200" kern="1200" baseline="0" dirty="0" smtClean="0">
                <a:solidFill>
                  <a:schemeClr val="tx1"/>
                </a:solidFill>
                <a:latin typeface="+mn-lt"/>
                <a:ea typeface="ヒラギノ角ゴ Pro W3" pitchFamily="84" charset="-128"/>
                <a:cs typeface="ヒラギノ角ゴ Pro W3" pitchFamily="84" charset="-128"/>
              </a:rPr>
              <a:t>those who have already received their first and second dose of routine vaccinations should have </a:t>
            </a:r>
            <a:r>
              <a:rPr lang="en-GB" sz="1200" kern="1200" baseline="0" dirty="0" err="1" smtClean="0">
                <a:solidFill>
                  <a:schemeClr val="tx1"/>
                </a:solidFill>
                <a:latin typeface="+mn-lt"/>
                <a:ea typeface="ヒラギノ角ゴ Pro W3" pitchFamily="84" charset="-128"/>
                <a:cs typeface="ヒラギノ角ゴ Pro W3" pitchFamily="84" charset="-128"/>
              </a:rPr>
              <a:t>MenB</a:t>
            </a:r>
            <a:r>
              <a:rPr lang="en-GB" sz="1200" kern="1200" baseline="0" dirty="0" smtClean="0">
                <a:solidFill>
                  <a:schemeClr val="tx1"/>
                </a:solidFill>
                <a:latin typeface="+mn-lt"/>
                <a:ea typeface="ヒラギノ角ゴ Pro W3" pitchFamily="84" charset="-128"/>
                <a:cs typeface="ヒラギノ角ゴ Pro W3" pitchFamily="84" charset="-128"/>
              </a:rPr>
              <a:t> at the same time as their third routine infant vaccinations </a:t>
            </a:r>
          </a:p>
          <a:p>
            <a:pPr>
              <a:buFont typeface="Arial" pitchFamily="34" charset="0"/>
              <a:buChar char="•"/>
            </a:pPr>
            <a:r>
              <a:rPr lang="en-GB" sz="1200" kern="1200" baseline="0" dirty="0" smtClean="0">
                <a:solidFill>
                  <a:schemeClr val="tx1"/>
                </a:solidFill>
                <a:latin typeface="+mn-lt"/>
                <a:ea typeface="ヒラギノ角ゴ Pro W3" pitchFamily="84" charset="-128"/>
                <a:cs typeface="ヒラギノ角ゴ Pro W3" pitchFamily="84" charset="-128"/>
              </a:rPr>
              <a:t>a booster of </a:t>
            </a:r>
            <a:r>
              <a:rPr lang="en-GB" sz="1200" kern="1200" baseline="0" dirty="0" err="1" smtClean="0">
                <a:solidFill>
                  <a:schemeClr val="tx1"/>
                </a:solidFill>
                <a:latin typeface="+mn-lt"/>
                <a:ea typeface="ヒラギノ角ゴ Pro W3" pitchFamily="84" charset="-128"/>
                <a:cs typeface="ヒラギノ角ゴ Pro W3" pitchFamily="84" charset="-128"/>
              </a:rPr>
              <a:t>MenB</a:t>
            </a:r>
            <a:r>
              <a:rPr lang="en-GB" sz="1200" kern="1200" baseline="0" dirty="0" smtClean="0">
                <a:solidFill>
                  <a:schemeClr val="tx1"/>
                </a:solidFill>
                <a:latin typeface="+mn-lt"/>
                <a:ea typeface="ヒラギノ角ゴ Pro W3" pitchFamily="84" charset="-128"/>
                <a:cs typeface="ヒラギノ角ゴ Pro W3" pitchFamily="84" charset="-128"/>
              </a:rPr>
              <a:t> should also be offered at 12-13 months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125758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is the recommended vaccine for the routine infant immunisation programme and is the </a:t>
            </a:r>
            <a:r>
              <a:rPr lang="en-GB" sz="1200" b="1" kern="1200" dirty="0" smtClean="0">
                <a:solidFill>
                  <a:schemeClr val="tx1"/>
                </a:solidFill>
                <a:effectLst/>
                <a:latin typeface="+mn-lt"/>
                <a:ea typeface="ヒラギノ角ゴ Pro W3" pitchFamily="84" charset="-128"/>
                <a:cs typeface="ヒラギノ角ゴ Pro W3" pitchFamily="84" charset="-128"/>
              </a:rPr>
              <a:t>only</a:t>
            </a:r>
            <a:r>
              <a:rPr lang="en-GB" sz="1200" kern="1200" dirty="0" smtClean="0">
                <a:solidFill>
                  <a:schemeClr val="tx1"/>
                </a:solidFill>
                <a:effectLst/>
                <a:latin typeface="+mn-lt"/>
                <a:ea typeface="ヒラギノ角ゴ Pro W3" pitchFamily="84" charset="-128"/>
                <a:cs typeface="ヒラギノ角ゴ Pro W3" pitchFamily="84" charset="-128"/>
              </a:rPr>
              <a:t> market authorised meningococcal B vaccine in the UK. </a:t>
            </a: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will be centrally</a:t>
            </a:r>
            <a:r>
              <a:rPr lang="en-GB" sz="1200" kern="1200" baseline="0" dirty="0" smtClean="0">
                <a:solidFill>
                  <a:schemeClr val="tx1"/>
                </a:solidFill>
                <a:effectLst/>
                <a:latin typeface="+mn-lt"/>
                <a:ea typeface="ヒラギノ角ゴ Pro W3" pitchFamily="84" charset="-128"/>
                <a:cs typeface="ヒラギノ角ゴ Pro W3" pitchFamily="84" charset="-128"/>
              </a:rPr>
              <a:t> supplied through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 in packs of 10 pre-syringes.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GlaxoSmithKline</a:t>
            </a:r>
            <a:r>
              <a:rPr lang="en-GB" baseline="0" dirty="0" smtClean="0"/>
              <a:t> recently acquired Novartis global vaccine business which includes </a:t>
            </a:r>
            <a:r>
              <a:rPr lang="en-GB" baseline="0" dirty="0" err="1" smtClean="0"/>
              <a:t>Bexsero</a:t>
            </a:r>
            <a:r>
              <a:rPr lang="en-GB" baseline="0" dirty="0" smtClean="0"/>
              <a:t>® vaccine. </a:t>
            </a:r>
            <a:r>
              <a:rPr lang="en-GB" baseline="0" dirty="0" err="1" smtClean="0"/>
              <a:t>Bexsero</a:t>
            </a:r>
            <a:r>
              <a:rPr lang="en-GB" baseline="0" dirty="0" smtClean="0"/>
              <a:t>® is now owned and supplied by GlaxoSmithKline.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1132366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dirty="0" smtClean="0"/>
              <a:t>Confirmed date</a:t>
            </a:r>
            <a:r>
              <a:rPr lang="en-GB" baseline="0" dirty="0" smtClean="0"/>
              <a:t> for opening ordering will be provided through ImmForm news item and in Vaccine Update in due course</a:t>
            </a:r>
            <a:endParaRPr lang="en-GB" dirty="0" smtClean="0"/>
          </a:p>
          <a:p>
            <a:pPr>
              <a:buFont typeface="Arial" pitchFamily="34" charset="0"/>
              <a:buChar char="•"/>
            </a:pPr>
            <a:endParaRPr lang="en-GB" dirty="0" smtClean="0"/>
          </a:p>
          <a:p>
            <a:pPr>
              <a:buFont typeface="Arial" pitchFamily="34" charset="0"/>
              <a:buChar char="•"/>
            </a:pPr>
            <a:r>
              <a:rPr lang="en-GB" dirty="0" smtClean="0"/>
              <a:t>Paracetamol –</a:t>
            </a:r>
            <a:r>
              <a:rPr lang="en-GB" baseline="0" dirty="0" smtClean="0"/>
              <a:t> provided </a:t>
            </a:r>
            <a:r>
              <a:rPr lang="en-GB" dirty="0" smtClean="0"/>
              <a:t>until systems  to advise parents on the need to have paracetamol in advance of the vaccination appointment are well established.  </a:t>
            </a:r>
          </a:p>
          <a:p>
            <a:pPr>
              <a:buFont typeface="Arial" pitchFamily="34" charset="0"/>
              <a:buChar char="•"/>
            </a:pPr>
            <a:endParaRPr lang="en-GB" dirty="0" smtClean="0"/>
          </a:p>
          <a:p>
            <a:pPr>
              <a:buFont typeface="Arial" pitchFamily="34" charset="0"/>
              <a:buChar char="•"/>
            </a:pPr>
            <a:r>
              <a:rPr lang="en-GB" dirty="0" smtClean="0"/>
              <a:t>Paracetamol</a:t>
            </a:r>
            <a:r>
              <a:rPr lang="en-GB" baseline="0" dirty="0" smtClean="0"/>
              <a:t> will  be </a:t>
            </a:r>
            <a:r>
              <a:rPr lang="en-GB" dirty="0" smtClean="0"/>
              <a:t>(125mg/5ml)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67510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1066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24835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As </a:t>
            </a: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is a newly licensed vaccine that is subject to additional monitoring under the black triangle labelling scheme by the Medicines and Healthcare Regulatory Agency (MHRA), it is recommended that </a:t>
            </a: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be administered on its own in the </a:t>
            </a:r>
            <a:r>
              <a:rPr lang="en-GB" sz="1200" b="1" kern="1200" dirty="0" smtClean="0">
                <a:solidFill>
                  <a:schemeClr val="tx1"/>
                </a:solidFill>
                <a:effectLst/>
                <a:latin typeface="+mn-lt"/>
                <a:ea typeface="ヒラギノ角ゴ Pro W3" pitchFamily="84" charset="-128"/>
                <a:cs typeface="ヒラギノ角ゴ Pro W3" pitchFamily="84" charset="-128"/>
              </a:rPr>
              <a:t>left thigh </a:t>
            </a:r>
            <a:r>
              <a:rPr lang="en-GB" sz="1200" kern="1200" dirty="0" smtClean="0">
                <a:solidFill>
                  <a:schemeClr val="tx1"/>
                </a:solidFill>
                <a:effectLst/>
                <a:latin typeface="+mn-lt"/>
                <a:ea typeface="ヒラギノ角ゴ Pro W3" pitchFamily="84" charset="-128"/>
                <a:cs typeface="ヒラギノ角ゴ Pro W3" pitchFamily="84" charset="-128"/>
              </a:rPr>
              <a:t>so that any local reactions can be monitored more accurately and reported to the MHRA using the </a:t>
            </a:r>
            <a:r>
              <a:rPr lang="en-GB" sz="1200" u="none" strike="noStrike" kern="1200" dirty="0" smtClean="0">
                <a:solidFill>
                  <a:schemeClr val="tx1"/>
                </a:solidFill>
                <a:effectLst/>
                <a:latin typeface="+mn-lt"/>
                <a:ea typeface="ヒラギノ角ゴ Pro W3" pitchFamily="84" charset="-128"/>
                <a:cs typeface="ヒラギノ角ゴ Pro W3" pitchFamily="84" charset="-128"/>
                <a:hlinkClick r:id="rId3"/>
              </a:rPr>
              <a:t>Yellow Card Scheme</a:t>
            </a:r>
            <a:r>
              <a:rPr lang="en-GB" sz="1200" kern="1200" dirty="0" smtClean="0">
                <a:solidFill>
                  <a:schemeClr val="tx1"/>
                </a:solidFill>
                <a:effectLst/>
                <a:latin typeface="+mn-lt"/>
                <a:ea typeface="ヒラギノ角ゴ Pro W3" pitchFamily="84" charset="-128"/>
                <a:cs typeface="ヒラギノ角ゴ Pro W3" pitchFamily="84" charset="-128"/>
              </a:rPr>
              <a:t>. Other routine vaccines administered at 2, 3 and 4 months should be administered in the right limb.  Where it is not practically possible to administer </a:t>
            </a: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on its own, other routine vaccines can be administered in the left thigh at the same time as </a:t>
            </a:r>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rather than delaying immunisations. If more than one vaccine needs to be administered in the same limb, then it must be given at least 2.5cm apart. </a:t>
            </a:r>
            <a:r>
              <a:rPr lang="en-GB" sz="1200" b="1" kern="1200" dirty="0" smtClean="0">
                <a:solidFill>
                  <a:schemeClr val="tx1"/>
                </a:solidFill>
                <a:effectLst/>
                <a:latin typeface="+mn-lt"/>
                <a:ea typeface="ヒラギノ角ゴ Pro W3" pitchFamily="84" charset="-128"/>
                <a:cs typeface="ヒラギノ角ゴ Pro W3" pitchFamily="84" charset="-128"/>
              </a:rPr>
              <a:t>The sites at which each vaccine was given should be noted in the individual’s health records</a:t>
            </a:r>
            <a:r>
              <a:rPr lang="en-GB" sz="1200" kern="1200" dirty="0" smtClean="0">
                <a:solidFill>
                  <a:schemeClr val="tx1"/>
                </a:solidFill>
                <a:effectLst/>
                <a:latin typeface="+mn-lt"/>
                <a:ea typeface="ヒラギノ角ゴ Pro W3" pitchFamily="84" charset="-128"/>
                <a:cs typeface="ヒラギノ角ゴ Pro W3" pitchFamily="84" charset="-128"/>
              </a:rPr>
              <a:t>.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err="1" smtClean="0">
                <a:solidFill>
                  <a:schemeClr val="tx1"/>
                </a:solidFill>
                <a:effectLst/>
                <a:latin typeface="+mn-lt"/>
                <a:ea typeface="ヒラギノ角ゴ Pro W3" pitchFamily="84" charset="-128"/>
                <a:cs typeface="ヒラギノ角ゴ Pro W3" pitchFamily="84" charset="-128"/>
              </a:rPr>
              <a:t>Bexsero</a:t>
            </a:r>
            <a:r>
              <a:rPr lang="en-GB" sz="1200" kern="1200" dirty="0" smtClean="0">
                <a:solidFill>
                  <a:schemeClr val="tx1"/>
                </a:solidFill>
                <a:effectLst/>
                <a:latin typeface="+mn-lt"/>
                <a:ea typeface="ヒラギノ角ゴ Pro W3" pitchFamily="84" charset="-128"/>
                <a:cs typeface="ヒラギノ角ゴ Pro W3" pitchFamily="84" charset="-128"/>
              </a:rPr>
              <a:t>® will be centrally</a:t>
            </a:r>
            <a:r>
              <a:rPr lang="en-GB" sz="1200" kern="1200" baseline="0" dirty="0" smtClean="0">
                <a:solidFill>
                  <a:schemeClr val="tx1"/>
                </a:solidFill>
                <a:effectLst/>
                <a:latin typeface="+mn-lt"/>
                <a:ea typeface="ヒラギノ角ゴ Pro W3" pitchFamily="84" charset="-128"/>
                <a:cs typeface="ヒラギノ角ゴ Pro W3" pitchFamily="84" charset="-128"/>
              </a:rPr>
              <a:t> supplied through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 in packs containing 10 pre-filled syringes. </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Healthcare professionals should chose the correct needle size to ensure </a:t>
            </a:r>
            <a:r>
              <a:rPr lang="en-GB" sz="1200" b="1" dirty="0" smtClean="0"/>
              <a:t>intramuscular</a:t>
            </a:r>
            <a:r>
              <a:rPr lang="en-GB" sz="1200" dirty="0" smtClean="0"/>
              <a:t> administration. </a:t>
            </a:r>
          </a:p>
          <a:p>
            <a:endParaRPr lang="en-GB" dirty="0" smtClean="0"/>
          </a:p>
          <a:p>
            <a:r>
              <a:rPr lang="en-GB" dirty="0" smtClean="0"/>
              <a:t>The vaccine must not be injected intravenously</a:t>
            </a:r>
            <a:r>
              <a:rPr lang="en-GB" baseline="0" dirty="0" smtClean="0"/>
              <a:t> </a:t>
            </a:r>
            <a:r>
              <a:rPr lang="en-GB" dirty="0" smtClean="0"/>
              <a:t>or </a:t>
            </a:r>
            <a:r>
              <a:rPr lang="en-GB" dirty="0" err="1" smtClean="0"/>
              <a:t>intradermally</a:t>
            </a:r>
            <a:r>
              <a:rPr lang="en-GB" dirty="0" smtClean="0"/>
              <a:t> and must not be mixed with other vaccines in the same syringe.</a:t>
            </a:r>
            <a:r>
              <a:rPr lang="en-GB" baseline="0" dirty="0" smtClean="0"/>
              <a:t>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For individuals with a bleeding disorder, vaccines normally given by an IM route should be given by deep subcutaneous injection to reduce the risk of bleeding . </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https://www.medicines.org.uk/emc/medicine/28407#EXCIPIENTS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val="797451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https://www.gov.uk/government/uploads/system/uploads/attachment_data/file/300304/Protocol_for_ordering__storing_and_handling_vaccines_March_2014.pdf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a:p>
        </p:txBody>
      </p:sp>
    </p:spTree>
    <p:extLst>
      <p:ext uri="{BB962C8B-B14F-4D97-AF65-F5344CB8AC3E}">
        <p14:creationId xmlns:p14="http://schemas.microsoft.com/office/powerpoint/2010/main" val="36350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val="419306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3172508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https://www.medicines.org.uk/emc/medicine/28407#EXCIPIENTS </a:t>
            </a:r>
          </a:p>
          <a:p>
            <a:endParaRPr lang="en-GB" sz="1200" kern="1200" dirty="0" smtClean="0">
              <a:solidFill>
                <a:schemeClr val="tx1"/>
              </a:solidFill>
              <a:effectLst/>
              <a:latin typeface="+mn-lt"/>
              <a:ea typeface="ヒラギノ角ゴ Pro W3" pitchFamily="84" charset="-128"/>
            </a:endParaRPr>
          </a:p>
          <a:p>
            <a:r>
              <a:rPr lang="en-GB" sz="1200" dirty="0" smtClean="0">
                <a:latin typeface="Arial"/>
                <a:ea typeface="Times New Roman"/>
                <a:cs typeface="Times New Roman"/>
              </a:rPr>
              <a:t>There are very few infants who cannot receive meningococcal vaccines. Where there is doubt, appropriate </a:t>
            </a:r>
            <a:r>
              <a:rPr lang="en-GB" sz="1200" b="1" dirty="0" smtClean="0">
                <a:latin typeface="Arial"/>
                <a:ea typeface="Times New Roman"/>
                <a:cs typeface="Times New Roman"/>
              </a:rPr>
              <a:t>advice </a:t>
            </a:r>
            <a:r>
              <a:rPr lang="en-GB" sz="1200" dirty="0" smtClean="0">
                <a:latin typeface="Arial"/>
                <a:ea typeface="Times New Roman"/>
                <a:cs typeface="Times New Roman"/>
              </a:rPr>
              <a:t>should be sought from a consultant paediatrician with immunisation expertise, a member of the screening and immunisation team or from your local health protection rather than withholding immunisation.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73773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effectLst/>
                <a:latin typeface="+mn-lt"/>
                <a:ea typeface="ヒラギノ角ゴ Pro W3" pitchFamily="84" charset="-128"/>
                <a:cs typeface="ヒラギノ角ゴ Pro W3" pitchFamily="84" charset="-128"/>
              </a:rPr>
              <a:t>Minor illnesses without fever or systemic upset are not valid reasons to postpone immunisation. If an individual is acutely unwell, immunisation may be postponed until they have recovered fully. This is to avoid confusing the differential diagnosis of any acute illness by wrongly attributing any signs or symptoms to the adverse effects of the vaccine.</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b="1" kern="1200" dirty="0" smtClean="0">
                <a:solidFill>
                  <a:schemeClr val="tx1"/>
                </a:solidFill>
                <a:effectLst/>
                <a:latin typeface="+mn-lt"/>
                <a:ea typeface="ヒラギノ角ゴ Pro W3" pitchFamily="84" charset="-128"/>
                <a:cs typeface="ヒラギノ角ゴ Pro W3" pitchFamily="84" charset="-128"/>
              </a:rPr>
              <a:t>Pregnancy and breast-feeding</a:t>
            </a:r>
          </a:p>
          <a:p>
            <a:r>
              <a:rPr lang="en-GB" sz="1200" kern="1200" dirty="0" smtClean="0">
                <a:solidFill>
                  <a:schemeClr val="tx1"/>
                </a:solidFill>
                <a:effectLst/>
                <a:latin typeface="+mn-lt"/>
                <a:ea typeface="ヒラギノ角ゴ Pro W3" pitchFamily="84" charset="-128"/>
                <a:cs typeface="ヒラギノ角ゴ Pro W3" pitchFamily="84" charset="-128"/>
              </a:rPr>
              <a:t>Meningococcal vaccines may be given to pregnant women when clinically indicated. There is no evidence of risk from vaccinating pregnant women or those who are breast-feeding with inactivated virus or bacterial vaccines or toxoids (</a:t>
            </a:r>
            <a:r>
              <a:rPr lang="en-GB" sz="1200" kern="1200" dirty="0" err="1" smtClean="0">
                <a:solidFill>
                  <a:schemeClr val="tx1"/>
                </a:solidFill>
                <a:effectLst/>
                <a:latin typeface="+mn-lt"/>
                <a:ea typeface="ヒラギノ角ゴ Pro W3" pitchFamily="84" charset="-128"/>
                <a:cs typeface="ヒラギノ角ゴ Pro W3" pitchFamily="84" charset="-128"/>
              </a:rPr>
              <a:t>Granoff</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2008). In cases where meningococcal immunisation has been inadvertently given in pregnancy, there has been no evidence of harm to the foetus.</a:t>
            </a:r>
          </a:p>
          <a:p>
            <a:r>
              <a:rPr lang="en-GB" sz="1200" b="1" kern="1200" dirty="0" smtClean="0">
                <a:solidFill>
                  <a:schemeClr val="tx1"/>
                </a:solidFill>
                <a:effectLst/>
                <a:latin typeface="+mn-lt"/>
                <a:ea typeface="ヒラギノ角ゴ Pro W3" pitchFamily="84" charset="-128"/>
                <a:cs typeface="ヒラギノ角ゴ Pro W3" pitchFamily="84" charset="-128"/>
              </a:rPr>
              <a:t>Premature infants</a:t>
            </a:r>
          </a:p>
          <a:p>
            <a:r>
              <a:rPr lang="en-GB" sz="1200" kern="1200" dirty="0" smtClean="0">
                <a:solidFill>
                  <a:schemeClr val="tx1"/>
                </a:solidFill>
                <a:effectLst/>
                <a:latin typeface="+mn-lt"/>
                <a:ea typeface="ヒラギノ角ゴ Pro W3" pitchFamily="84" charset="-128"/>
                <a:cs typeface="ヒラギノ角ゴ Pro W3" pitchFamily="84" charset="-128"/>
              </a:rPr>
              <a:t>It is important that premature infants have their immunisations at the appropriate chronological age, according to the schedule. The occurrence of apnoea following vaccination is especially increased in infants who were born very prematurely.</a:t>
            </a:r>
          </a:p>
          <a:p>
            <a:r>
              <a:rPr lang="en-GB" sz="1200" kern="1200" dirty="0" smtClean="0">
                <a:solidFill>
                  <a:schemeClr val="tx1"/>
                </a:solidFill>
                <a:effectLst/>
                <a:latin typeface="+mn-lt"/>
                <a:ea typeface="ヒラギノ角ゴ Pro W3" pitchFamily="84" charset="-128"/>
                <a:cs typeface="ヒラギノ角ゴ Pro W3" pitchFamily="84" charset="-128"/>
              </a:rPr>
              <a:t>Very premature infants (born 28 weeks of gestation) who are in hospital should have respiratory monitoring for 48-72 </a:t>
            </a:r>
            <a:r>
              <a:rPr lang="en-GB" sz="1200" kern="1200" dirty="0" err="1" smtClean="0">
                <a:solidFill>
                  <a:schemeClr val="tx1"/>
                </a:solidFill>
                <a:effectLst/>
                <a:latin typeface="+mn-lt"/>
                <a:ea typeface="ヒラギノ角ゴ Pro W3" pitchFamily="84" charset="-128"/>
                <a:cs typeface="ヒラギノ角ゴ Pro W3" pitchFamily="84" charset="-128"/>
              </a:rPr>
              <a:t>hrs</a:t>
            </a:r>
            <a:r>
              <a:rPr lang="en-GB" sz="1200" kern="1200" dirty="0" smtClean="0">
                <a:solidFill>
                  <a:schemeClr val="tx1"/>
                </a:solidFill>
                <a:effectLst/>
                <a:latin typeface="+mn-lt"/>
                <a:ea typeface="ヒラギノ角ゴ Pro W3" pitchFamily="84" charset="-128"/>
                <a:cs typeface="ヒラギノ角ゴ Pro W3" pitchFamily="84" charset="-128"/>
              </a:rPr>
              <a:t> when given their first immunisation, particularly those with a previous history of respiratory immaturity. If the child has apnoea, </a:t>
            </a:r>
            <a:r>
              <a:rPr lang="en-GB" sz="1200" kern="1200" dirty="0" err="1" smtClean="0">
                <a:solidFill>
                  <a:schemeClr val="tx1"/>
                </a:solidFill>
                <a:effectLst/>
                <a:latin typeface="+mn-lt"/>
                <a:ea typeface="ヒラギノ角ゴ Pro W3" pitchFamily="84" charset="-128"/>
                <a:cs typeface="ヒラギノ角ゴ Pro W3" pitchFamily="84" charset="-128"/>
              </a:rPr>
              <a:t>bradycardia</a:t>
            </a:r>
            <a:r>
              <a:rPr lang="en-GB" sz="1200" kern="1200" dirty="0" smtClean="0">
                <a:solidFill>
                  <a:schemeClr val="tx1"/>
                </a:solidFill>
                <a:effectLst/>
                <a:latin typeface="+mn-lt"/>
                <a:ea typeface="ヒラギノ角ゴ Pro W3" pitchFamily="84" charset="-128"/>
                <a:cs typeface="ヒラギノ角ゴ Pro W3" pitchFamily="84" charset="-128"/>
              </a:rPr>
              <a:t> or desaturations after the first immunisation, the second immunisation should also be given in hospital, with respiratory monitoring for 48-72 </a:t>
            </a:r>
            <a:r>
              <a:rPr lang="en-GB" sz="1200" kern="1200" dirty="0" err="1" smtClean="0">
                <a:solidFill>
                  <a:schemeClr val="tx1"/>
                </a:solidFill>
                <a:effectLst/>
                <a:latin typeface="+mn-lt"/>
                <a:ea typeface="ヒラギノ角ゴ Pro W3" pitchFamily="84" charset="-128"/>
                <a:cs typeface="ヒラギノ角ゴ Pro W3" pitchFamily="84" charset="-128"/>
              </a:rPr>
              <a:t>hrs</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kern="1200" dirty="0" err="1" smtClean="0">
                <a:solidFill>
                  <a:schemeClr val="tx1"/>
                </a:solidFill>
                <a:effectLst/>
                <a:latin typeface="+mn-lt"/>
                <a:ea typeface="ヒラギノ角ゴ Pro W3" pitchFamily="84" charset="-128"/>
                <a:cs typeface="ヒラギノ角ゴ Pro W3" pitchFamily="84" charset="-128"/>
              </a:rPr>
              <a:t>Ohlsson</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2004; </a:t>
            </a:r>
            <a:r>
              <a:rPr lang="en-GB" sz="1200" kern="1200" dirty="0" err="1" smtClean="0">
                <a:solidFill>
                  <a:schemeClr val="tx1"/>
                </a:solidFill>
                <a:effectLst/>
                <a:latin typeface="+mn-lt"/>
                <a:ea typeface="ヒラギノ角ゴ Pro W3" pitchFamily="84" charset="-128"/>
                <a:cs typeface="ヒラギノ角ゴ Pro W3" pitchFamily="84" charset="-128"/>
              </a:rPr>
              <a:t>Pfister</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2004; </a:t>
            </a:r>
            <a:r>
              <a:rPr lang="en-GB" sz="1200" kern="1200" dirty="0" err="1" smtClean="0">
                <a:solidFill>
                  <a:schemeClr val="tx1"/>
                </a:solidFill>
                <a:effectLst/>
                <a:latin typeface="+mn-lt"/>
                <a:ea typeface="ヒラギノ角ゴ Pro W3" pitchFamily="84" charset="-128"/>
                <a:cs typeface="ヒラギノ角ゴ Pro W3" pitchFamily="84" charset="-128"/>
              </a:rPr>
              <a:t>Schulzke</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2005; </a:t>
            </a:r>
            <a:r>
              <a:rPr lang="en-GB" sz="1200" kern="1200" dirty="0" err="1" smtClean="0">
                <a:solidFill>
                  <a:schemeClr val="tx1"/>
                </a:solidFill>
                <a:effectLst/>
                <a:latin typeface="+mn-lt"/>
                <a:ea typeface="ヒラギノ角ゴ Pro W3" pitchFamily="84" charset="-128"/>
                <a:cs typeface="ヒラギノ角ゴ Pro W3" pitchFamily="84" charset="-128"/>
              </a:rPr>
              <a:t>Pourcyrous</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2007; Klein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2008). As the benefit of immunisation is high in this group of infants, immunisation should not be withheld or delayed.</a:t>
            </a:r>
          </a:p>
          <a:p>
            <a:endParaRPr lang="en-GB" dirty="0" smtClean="0"/>
          </a:p>
          <a:p>
            <a:r>
              <a:rPr lang="en-GB" sz="1200" b="1" kern="1200" dirty="0" err="1" smtClean="0">
                <a:solidFill>
                  <a:schemeClr val="tx1"/>
                </a:solidFill>
                <a:effectLst/>
                <a:latin typeface="+mn-lt"/>
                <a:ea typeface="ヒラギノ角ゴ Pro W3" pitchFamily="84" charset="-128"/>
                <a:cs typeface="ヒラギノ角ゴ Pro W3" pitchFamily="84" charset="-128"/>
              </a:rPr>
              <a:t>Immunosuppression</a:t>
            </a:r>
            <a:r>
              <a:rPr lang="en-GB" sz="1200" b="1" kern="1200" dirty="0" smtClean="0">
                <a:solidFill>
                  <a:schemeClr val="tx1"/>
                </a:solidFill>
                <a:effectLst/>
                <a:latin typeface="+mn-lt"/>
                <a:ea typeface="ヒラギノ角ゴ Pro W3" pitchFamily="84" charset="-128"/>
                <a:cs typeface="ヒラギノ角ゴ Pro W3" pitchFamily="84" charset="-128"/>
              </a:rPr>
              <a:t> and HIV infection</a:t>
            </a:r>
          </a:p>
          <a:p>
            <a:r>
              <a:rPr lang="en-GB" sz="1200" kern="1200" dirty="0" smtClean="0">
                <a:solidFill>
                  <a:schemeClr val="tx1"/>
                </a:solidFill>
                <a:effectLst/>
                <a:latin typeface="+mn-lt"/>
                <a:ea typeface="ヒラギノ角ゴ Pro W3" pitchFamily="84" charset="-128"/>
                <a:cs typeface="ヒラギノ角ゴ Pro W3" pitchFamily="84" charset="-128"/>
              </a:rPr>
              <a:t>Individuals with </a:t>
            </a:r>
            <a:r>
              <a:rPr lang="en-GB" sz="1200" kern="1200" dirty="0" err="1" smtClean="0">
                <a:solidFill>
                  <a:schemeClr val="tx1"/>
                </a:solidFill>
                <a:effectLst/>
                <a:latin typeface="+mn-lt"/>
                <a:ea typeface="ヒラギノ角ゴ Pro W3" pitchFamily="84" charset="-128"/>
                <a:cs typeface="ヒラギノ角ゴ Pro W3" pitchFamily="84" charset="-128"/>
              </a:rPr>
              <a:t>immunosuppression</a:t>
            </a:r>
            <a:r>
              <a:rPr lang="en-GB" sz="1200" kern="1200" dirty="0" smtClean="0">
                <a:solidFill>
                  <a:schemeClr val="tx1"/>
                </a:solidFill>
                <a:effectLst/>
                <a:latin typeface="+mn-lt"/>
                <a:ea typeface="ヒラギノ角ゴ Pro W3" pitchFamily="84" charset="-128"/>
                <a:cs typeface="ヒラギノ角ゴ Pro W3" pitchFamily="84" charset="-128"/>
              </a:rPr>
              <a:t> and human immunodeficiency virus (HIV) infection (regardless of CD4 count) should be given meningococcal vaccines in accordance with the routine schedule. These individuals may not make a full antibody response. Re-immunisation should be considered after treatment is finished and recovery has occurred. Specialist advice may be required.</a:t>
            </a:r>
          </a:p>
          <a:p>
            <a:endParaRPr lang="en-GB" dirty="0" smtClean="0"/>
          </a:p>
          <a:p>
            <a:r>
              <a:rPr lang="en-GB" dirty="0" smtClean="0"/>
              <a:t>For further information</a:t>
            </a:r>
            <a:r>
              <a:rPr lang="en-GB" baseline="0" dirty="0" smtClean="0"/>
              <a:t> on contraindications and precautions, please refer to the meningococcal Green Book chapter online at https://www.gov.uk/government/collections/immunisation-against-infectious-disease-the-green-book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a:p>
        </p:txBody>
      </p:sp>
    </p:spTree>
    <p:extLst>
      <p:ext uri="{BB962C8B-B14F-4D97-AF65-F5344CB8AC3E}">
        <p14:creationId xmlns:p14="http://schemas.microsoft.com/office/powerpoint/2010/main" val="315595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a:p>
        </p:txBody>
      </p:sp>
    </p:spTree>
    <p:extLst>
      <p:ext uri="{BB962C8B-B14F-4D97-AF65-F5344CB8AC3E}">
        <p14:creationId xmlns:p14="http://schemas.microsoft.com/office/powerpoint/2010/main" val="258216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Most commonly </a:t>
            </a:r>
            <a:r>
              <a:rPr lang="en-GB" dirty="0" smtClean="0"/>
              <a:t>reported adverse</a:t>
            </a:r>
            <a:r>
              <a:rPr lang="en-GB" baseline="0" dirty="0" smtClean="0"/>
              <a:t> events following </a:t>
            </a:r>
            <a:r>
              <a:rPr lang="en-GB" baseline="0" dirty="0" err="1" smtClean="0"/>
              <a:t>Bexsero</a:t>
            </a:r>
            <a:r>
              <a:rPr lang="en-GB" baseline="0" dirty="0" smtClean="0"/>
              <a:t>® vaccination include: </a:t>
            </a:r>
            <a:r>
              <a:rPr lang="en-GB" dirty="0" smtClean="0"/>
              <a:t>Fever (&gt;38ºC), tenderness at the injection site (including severe tenderness), rash, swelling or induration at the injection site, irritability, change in feeding/eating, sleepiness  and unusual crying </a:t>
            </a:r>
          </a:p>
          <a:p>
            <a:r>
              <a:rPr lang="en-GB" dirty="0" smtClean="0"/>
              <a:t>When </a:t>
            </a:r>
            <a:r>
              <a:rPr lang="en-GB" dirty="0" err="1" smtClean="0"/>
              <a:t>Bexsero</a:t>
            </a:r>
            <a:r>
              <a:rPr lang="en-GB" baseline="0" dirty="0" smtClean="0"/>
              <a:t> was administered with routine vaccinations, between 51 and 61% of infants developed a fever, compared to a quarter to a third of infants receiving </a:t>
            </a:r>
            <a:r>
              <a:rPr lang="en-GB" baseline="0" dirty="0" err="1" smtClean="0"/>
              <a:t>Bexsero</a:t>
            </a:r>
            <a:r>
              <a:rPr lang="en-GB" baseline="0" dirty="0" smtClean="0"/>
              <a:t> alone or the routine vaccines alone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a:p>
        </p:txBody>
      </p:sp>
    </p:spTree>
    <p:extLst>
      <p:ext uri="{BB962C8B-B14F-4D97-AF65-F5344CB8AC3E}">
        <p14:creationId xmlns:p14="http://schemas.microsoft.com/office/powerpoint/2010/main" val="317525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p:cNvSpPr>
            <a:spLocks noGrp="1" noRot="1" noChangeAspect="1"/>
          </p:cNvSpPr>
          <p:nvPr>
            <p:ph type="sldImg"/>
          </p:nvPr>
        </p:nvSpPr>
        <p:spPr>
          <a:ln/>
        </p:spPr>
      </p:sp>
      <p:sp>
        <p:nvSpPr>
          <p:cNvPr id="498691" name="Slide Number Placeholder 3"/>
          <p:cNvSpPr>
            <a:spLocks noGrp="1"/>
          </p:cNvSpPr>
          <p:nvPr>
            <p:ph type="sldNum" sz="quarter" idx="5"/>
          </p:nvPr>
        </p:nvSpPr>
        <p:spPr>
          <a:xfrm>
            <a:off x="6506994" y="8891950"/>
            <a:ext cx="351006" cy="252050"/>
          </a:xfrm>
          <a:noFill/>
        </p:spPr>
        <p:txBody>
          <a:bodyPr/>
          <a:lstStyle/>
          <a:p>
            <a:fld id="{AB2805B3-A92E-407E-B6F4-68CC53405AC8}" type="slidenum">
              <a:rPr lang="en-US" smtClean="0">
                <a:solidFill>
                  <a:srgbClr val="000000"/>
                </a:solidFill>
              </a:rPr>
              <a:pPr/>
              <a:t>42</a:t>
            </a:fld>
            <a:endParaRPr lang="en-US" dirty="0" smtClean="0">
              <a:solidFill>
                <a:srgbClr val="000000"/>
              </a:solidFill>
            </a:endParaRPr>
          </a:p>
        </p:txBody>
      </p:sp>
      <p:sp>
        <p:nvSpPr>
          <p:cNvPr id="5" name="Text Box 18"/>
          <p:cNvSpPr txBox="1">
            <a:spLocks noChangeArrowheads="1"/>
          </p:cNvSpPr>
          <p:nvPr/>
        </p:nvSpPr>
        <p:spPr bwMode="auto">
          <a:xfrm>
            <a:off x="14112" y="2253781"/>
            <a:ext cx="1001678" cy="1325095"/>
          </a:xfrm>
          <a:prstGeom prst="rect">
            <a:avLst/>
          </a:prstGeom>
          <a:noFill/>
          <a:ln w="9525">
            <a:solidFill>
              <a:schemeClr val="tx1"/>
            </a:solidFill>
            <a:miter lim="800000"/>
            <a:headEnd/>
            <a:tailEnd/>
          </a:ln>
        </p:spPr>
        <p:txBody>
          <a:bodyPr wrap="square" lIns="93076" tIns="46540" rIns="93076" bIns="46540">
            <a:spAutoFit/>
          </a:bodyPr>
          <a:lstStyle/>
          <a:p>
            <a:pPr defTabSz="929895">
              <a:spcBef>
                <a:spcPct val="50000"/>
              </a:spcBef>
            </a:pPr>
            <a:r>
              <a:rPr lang="en-US" sz="1000" dirty="0">
                <a:solidFill>
                  <a:srgbClr val="000000"/>
                </a:solidFill>
                <a:latin typeface="Arial" charset="0"/>
                <a:ea typeface="+mn-ea"/>
                <a:cs typeface="+mn-cs"/>
              </a:rPr>
              <a:t>V72P12study report/pdf/p 138/Table 12.2.3-1a; p 140/Table 12.2.3-1b; p 141/Table 12.2.3-1c</a:t>
            </a:r>
          </a:p>
        </p:txBody>
      </p:sp>
      <p:sp>
        <p:nvSpPr>
          <p:cNvPr id="8" name="Text Box 18"/>
          <p:cNvSpPr txBox="1">
            <a:spLocks noChangeArrowheads="1"/>
          </p:cNvSpPr>
          <p:nvPr/>
        </p:nvSpPr>
        <p:spPr bwMode="auto">
          <a:xfrm>
            <a:off x="5856323" y="1483471"/>
            <a:ext cx="1001678" cy="555654"/>
          </a:xfrm>
          <a:prstGeom prst="rect">
            <a:avLst/>
          </a:prstGeom>
          <a:noFill/>
          <a:ln w="9525">
            <a:solidFill>
              <a:schemeClr val="tx1"/>
            </a:solidFill>
            <a:miter lim="800000"/>
            <a:headEnd/>
            <a:tailEnd/>
          </a:ln>
        </p:spPr>
        <p:txBody>
          <a:bodyPr wrap="square" lIns="93076" tIns="46540" rIns="93076" bIns="46540">
            <a:spAutoFit/>
          </a:bodyPr>
          <a:lstStyle/>
          <a:p>
            <a:pPr defTabSz="929895">
              <a:spcBef>
                <a:spcPct val="50000"/>
              </a:spcBef>
            </a:pPr>
            <a:r>
              <a:rPr lang="en-US" sz="1000" dirty="0">
                <a:solidFill>
                  <a:srgbClr val="000000"/>
                </a:solidFill>
                <a:latin typeface="Arial" charset="0"/>
                <a:ea typeface="+mn-ea"/>
                <a:cs typeface="+mn-cs"/>
              </a:rPr>
              <a:t>Gossger supplement/p 2/eTable</a:t>
            </a:r>
          </a:p>
        </p:txBody>
      </p:sp>
      <p:sp>
        <p:nvSpPr>
          <p:cNvPr id="7" name="Text Box 18"/>
          <p:cNvSpPr txBox="1">
            <a:spLocks noChangeArrowheads="1"/>
          </p:cNvSpPr>
          <p:nvPr/>
        </p:nvSpPr>
        <p:spPr bwMode="auto">
          <a:xfrm>
            <a:off x="5856323" y="2532722"/>
            <a:ext cx="1001678" cy="1632872"/>
          </a:xfrm>
          <a:prstGeom prst="rect">
            <a:avLst/>
          </a:prstGeom>
          <a:noFill/>
          <a:ln w="9525">
            <a:solidFill>
              <a:schemeClr val="tx1"/>
            </a:solidFill>
            <a:miter lim="800000"/>
            <a:headEnd/>
            <a:tailEnd/>
          </a:ln>
        </p:spPr>
        <p:txBody>
          <a:bodyPr wrap="square" lIns="93076" tIns="46540" rIns="93076" bIns="46540">
            <a:spAutoFit/>
          </a:bodyPr>
          <a:lstStyle/>
          <a:p>
            <a:pPr defTabSz="929895">
              <a:spcBef>
                <a:spcPct val="50000"/>
              </a:spcBef>
            </a:pPr>
            <a:r>
              <a:rPr lang="en-US" sz="1000" dirty="0">
                <a:solidFill>
                  <a:srgbClr val="000000"/>
                </a:solidFill>
                <a:latin typeface="Arial" charset="0"/>
                <a:ea typeface="+mn-ea"/>
                <a:cs typeface="+mn-cs"/>
              </a:rPr>
              <a:t>Severity footnote/ V72P12study report/pdf/p 83/Table 9.5.1.2.1-1: Local and Systemic Reaction Grading</a:t>
            </a:r>
          </a:p>
        </p:txBody>
      </p:sp>
      <p:sp>
        <p:nvSpPr>
          <p:cNvPr id="3" name="Notes Placeholder 2"/>
          <p:cNvSpPr>
            <a:spLocks noGrp="1"/>
          </p:cNvSpPr>
          <p:nvPr>
            <p:ph type="body" sz="quarter" idx="10"/>
          </p:nvPr>
        </p:nvSpPr>
        <p:spPr>
          <a:xfrm>
            <a:off x="169937" y="4354285"/>
            <a:ext cx="6530434" cy="4228798"/>
          </a:xfrm>
        </p:spPr>
        <p:txBody>
          <a:bodyPr>
            <a:normAutofit fontScale="92500"/>
          </a:bodyPr>
          <a:lstStyle/>
          <a:p>
            <a:pPr marL="171450" indent="-171450">
              <a:buFont typeface="Arial" pitchFamily="34" charset="0"/>
              <a:buChar char="•"/>
            </a:pPr>
            <a:r>
              <a:rPr lang="en-US" sz="800" b="0" dirty="0" smtClean="0"/>
              <a:t>In</a:t>
            </a:r>
            <a:r>
              <a:rPr lang="en-US" sz="800" b="0" baseline="0" dirty="0" smtClean="0"/>
              <a:t> this clinical trial in infants, when BEXSERO</a:t>
            </a:r>
            <a:r>
              <a:rPr lang="en-US" sz="800" b="0" baseline="30000" dirty="0" smtClean="0"/>
              <a:t>® </a:t>
            </a:r>
            <a:r>
              <a:rPr lang="en-US" sz="800" b="0" baseline="0" dirty="0" smtClean="0"/>
              <a:t>was given separately from routine vaccines, the rates of </a:t>
            </a:r>
            <a:r>
              <a:rPr lang="en-US" sz="800" b="1" u="sng" baseline="0" dirty="0" smtClean="0"/>
              <a:t>local</a:t>
            </a:r>
            <a:r>
              <a:rPr lang="en-US" sz="800" b="0" baseline="0" dirty="0" smtClean="0"/>
              <a:t> reactions to BEXSERO were slightly higher compared with routine vaccines alone. </a:t>
            </a:r>
          </a:p>
          <a:p>
            <a:pPr marL="168275" indent="-168275">
              <a:spcBef>
                <a:spcPts val="0"/>
              </a:spcBef>
              <a:buFont typeface="Arial" pitchFamily="34" charset="0"/>
              <a:buChar char="•"/>
            </a:pPr>
            <a:r>
              <a:rPr lang="en-US" sz="800" b="0" dirty="0" smtClean="0"/>
              <a:t>For all vaccines, however, the majority of injection-site reactions was mild or moderate</a:t>
            </a:r>
            <a:r>
              <a:rPr lang="en-US" sz="800" b="0" baseline="0" dirty="0" smtClean="0"/>
              <a:t> and </a:t>
            </a:r>
            <a:r>
              <a:rPr lang="en-US" sz="800" b="0" dirty="0" smtClean="0"/>
              <a:t>all reactions were transient.</a:t>
            </a:r>
          </a:p>
        </p:txBody>
      </p:sp>
    </p:spTree>
    <p:extLst>
      <p:ext uri="{BB962C8B-B14F-4D97-AF65-F5344CB8AC3E}">
        <p14:creationId xmlns:p14="http://schemas.microsoft.com/office/powerpoint/2010/main" val="20943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3377282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p:cNvSpPr>
            <a:spLocks noGrp="1" noRot="1" noChangeAspect="1"/>
          </p:cNvSpPr>
          <p:nvPr>
            <p:ph type="sldImg"/>
          </p:nvPr>
        </p:nvSpPr>
        <p:spPr>
          <a:ln/>
        </p:spPr>
      </p:sp>
      <p:sp>
        <p:nvSpPr>
          <p:cNvPr id="498691" name="Slide Number Placeholder 3"/>
          <p:cNvSpPr>
            <a:spLocks noGrp="1"/>
          </p:cNvSpPr>
          <p:nvPr>
            <p:ph type="sldNum" sz="quarter" idx="5"/>
          </p:nvPr>
        </p:nvSpPr>
        <p:spPr>
          <a:xfrm>
            <a:off x="6506995" y="8891952"/>
            <a:ext cx="351006" cy="252050"/>
          </a:xfrm>
          <a:noFill/>
        </p:spPr>
        <p:txBody>
          <a:bodyPr/>
          <a:lstStyle/>
          <a:p>
            <a:fld id="{AB2805B3-A92E-407E-B6F4-68CC53405AC8}" type="slidenum">
              <a:rPr lang="en-US" smtClean="0">
                <a:solidFill>
                  <a:srgbClr val="000000"/>
                </a:solidFill>
              </a:rPr>
              <a:pPr/>
              <a:t>43</a:t>
            </a:fld>
            <a:endParaRPr lang="en-US" dirty="0" smtClean="0">
              <a:solidFill>
                <a:srgbClr val="000000"/>
              </a:solidFill>
            </a:endParaRPr>
          </a:p>
        </p:txBody>
      </p:sp>
      <p:sp>
        <p:nvSpPr>
          <p:cNvPr id="5" name="Text Box 18"/>
          <p:cNvSpPr txBox="1">
            <a:spLocks noChangeArrowheads="1"/>
          </p:cNvSpPr>
          <p:nvPr/>
        </p:nvSpPr>
        <p:spPr bwMode="auto">
          <a:xfrm>
            <a:off x="1" y="1925451"/>
            <a:ext cx="1001678" cy="1617479"/>
          </a:xfrm>
          <a:prstGeom prst="rect">
            <a:avLst/>
          </a:prstGeom>
          <a:noFill/>
          <a:ln w="9525">
            <a:solidFill>
              <a:schemeClr val="tx1"/>
            </a:solidFill>
            <a:miter lim="800000"/>
            <a:headEnd/>
            <a:tailEnd/>
          </a:ln>
        </p:spPr>
        <p:txBody>
          <a:bodyPr wrap="square" lIns="93073" tIns="46538" rIns="93073" bIns="46538">
            <a:spAutoFit/>
          </a:bodyPr>
          <a:lstStyle/>
          <a:p>
            <a:pPr defTabSz="929866">
              <a:spcBef>
                <a:spcPct val="50000"/>
              </a:spcBef>
            </a:pPr>
            <a:r>
              <a:rPr lang="en-US" sz="900" dirty="0">
                <a:solidFill>
                  <a:srgbClr val="000000"/>
                </a:solidFill>
                <a:latin typeface="Arial" charset="0"/>
                <a:ea typeface="+mn-ea"/>
                <a:cs typeface="+mn-cs"/>
              </a:rPr>
              <a:t>V72P13 study report/pdf p168-169/Table 12.2.3-8 (Vaccine #1 any)</a:t>
            </a:r>
          </a:p>
          <a:p>
            <a:pPr defTabSz="929866">
              <a:spcBef>
                <a:spcPct val="50000"/>
              </a:spcBef>
            </a:pPr>
            <a:endParaRPr lang="en-US" sz="900" dirty="0">
              <a:solidFill>
                <a:srgbClr val="000000"/>
              </a:solidFill>
              <a:latin typeface="Arial" charset="0"/>
              <a:ea typeface="+mn-ea"/>
              <a:cs typeface="+mn-cs"/>
            </a:endParaRPr>
          </a:p>
          <a:p>
            <a:pPr defTabSz="929866">
              <a:spcBef>
                <a:spcPct val="50000"/>
              </a:spcBef>
            </a:pPr>
            <a:r>
              <a:rPr lang="en-US" sz="900" dirty="0">
                <a:solidFill>
                  <a:srgbClr val="000000"/>
                </a:solidFill>
                <a:latin typeface="Arial" charset="0"/>
                <a:ea typeface="+mn-ea"/>
                <a:cs typeface="+mn-cs"/>
              </a:rPr>
              <a:t>P431/Table 14.3.1.1.3.6 for fever</a:t>
            </a:r>
          </a:p>
        </p:txBody>
      </p:sp>
      <p:sp>
        <p:nvSpPr>
          <p:cNvPr id="10" name="TextBox 9"/>
          <p:cNvSpPr txBox="1"/>
          <p:nvPr/>
        </p:nvSpPr>
        <p:spPr>
          <a:xfrm>
            <a:off x="5791099" y="1815695"/>
            <a:ext cx="1066904" cy="1477299"/>
          </a:xfrm>
          <a:prstGeom prst="rect">
            <a:avLst/>
          </a:prstGeom>
          <a:noFill/>
          <a:ln w="3175">
            <a:solidFill>
              <a:schemeClr val="tx1"/>
            </a:solidFill>
          </a:ln>
        </p:spPr>
        <p:txBody>
          <a:bodyPr wrap="square" lIns="91413" tIns="45706" rIns="91413" bIns="45706" rtlCol="0">
            <a:spAutoFit/>
          </a:bodyPr>
          <a:lstStyle/>
          <a:p>
            <a:r>
              <a:rPr lang="en-US" sz="1000" dirty="0">
                <a:solidFill>
                  <a:srgbClr val="000000"/>
                </a:solidFill>
                <a:latin typeface="Arial" charset="0"/>
                <a:ea typeface="+mn-ea"/>
                <a:cs typeface="+mn-cs"/>
              </a:rPr>
              <a:t>P13 CSR/p35 pdf/safety highlight (for “routine vaccines”</a:t>
            </a:r>
          </a:p>
          <a:p>
            <a:r>
              <a:rPr lang="en-US" sz="1000" dirty="0">
                <a:solidFill>
                  <a:srgbClr val="000000"/>
                </a:solidFill>
                <a:latin typeface="Arial" charset="0"/>
                <a:ea typeface="+mn-ea"/>
                <a:cs typeface="+mn-cs"/>
              </a:rPr>
              <a:t>Bexsero SMPC p 6/Sect 4.8/para 5 (for footnote)</a:t>
            </a:r>
          </a:p>
        </p:txBody>
      </p:sp>
      <p:sp>
        <p:nvSpPr>
          <p:cNvPr id="7" name="TextBox 6"/>
          <p:cNvSpPr txBox="1"/>
          <p:nvPr/>
        </p:nvSpPr>
        <p:spPr>
          <a:xfrm>
            <a:off x="5791099" y="3268789"/>
            <a:ext cx="1066904" cy="1015634"/>
          </a:xfrm>
          <a:prstGeom prst="rect">
            <a:avLst/>
          </a:prstGeom>
          <a:noFill/>
          <a:ln w="3175">
            <a:solidFill>
              <a:schemeClr val="tx1"/>
            </a:solidFill>
          </a:ln>
        </p:spPr>
        <p:txBody>
          <a:bodyPr wrap="square" lIns="91413" tIns="45706" rIns="91413" bIns="45706" rtlCol="0">
            <a:spAutoFit/>
          </a:bodyPr>
          <a:lstStyle/>
          <a:p>
            <a:r>
              <a:rPr lang="en-US" sz="1000" dirty="0">
                <a:solidFill>
                  <a:srgbClr val="000000"/>
                </a:solidFill>
                <a:latin typeface="Arial" charset="0"/>
                <a:ea typeface="+mn-ea"/>
                <a:cs typeface="+mn-cs"/>
              </a:rPr>
              <a:t>Severity footnote: P13 CSR/p93 pdf and p 95/Table 9.5.1.2.1-1 for fever</a:t>
            </a:r>
          </a:p>
        </p:txBody>
      </p:sp>
      <p:sp>
        <p:nvSpPr>
          <p:cNvPr id="3" name="Notes Placeholder 2"/>
          <p:cNvSpPr>
            <a:spLocks noGrp="1"/>
          </p:cNvSpPr>
          <p:nvPr>
            <p:ph type="body" sz="quarter" idx="10"/>
          </p:nvPr>
        </p:nvSpPr>
        <p:spPr>
          <a:xfrm>
            <a:off x="121479" y="4267773"/>
            <a:ext cx="6659217" cy="4693013"/>
          </a:xfrm>
        </p:spPr>
        <p:txBody>
          <a:bodyPr/>
          <a:lstStyle/>
          <a:p>
            <a:pPr marL="114283" indent="-114283">
              <a:spcBef>
                <a:spcPts val="0"/>
              </a:spcBef>
              <a:buFont typeface="Arial" pitchFamily="34" charset="0"/>
              <a:buChar char="•"/>
            </a:pPr>
            <a:r>
              <a:rPr lang="en-US" sz="800" dirty="0" smtClean="0">
                <a:solidFill>
                  <a:srgbClr val="000000"/>
                </a:solidFill>
              </a:rPr>
              <a:t>In infants and children toddlers, the most common solicited </a:t>
            </a:r>
            <a:r>
              <a:rPr lang="en-US" sz="800" b="1" u="sng" dirty="0" smtClean="0">
                <a:solidFill>
                  <a:srgbClr val="000000"/>
                </a:solidFill>
              </a:rPr>
              <a:t>systemic</a:t>
            </a:r>
            <a:r>
              <a:rPr lang="en-US" sz="800" dirty="0" smtClean="0">
                <a:solidFill>
                  <a:srgbClr val="000000"/>
                </a:solidFill>
              </a:rPr>
              <a:t> adverse reactions observed in clinical trials were fever and irritability.</a:t>
            </a:r>
          </a:p>
          <a:p>
            <a:pPr marL="114283" indent="-114283">
              <a:spcBef>
                <a:spcPts val="0"/>
              </a:spcBef>
              <a:buFont typeface="Arial" pitchFamily="34" charset="0"/>
              <a:buChar char="•"/>
            </a:pPr>
            <a:r>
              <a:rPr lang="en-US" sz="800" dirty="0" smtClean="0">
                <a:solidFill>
                  <a:srgbClr val="000000"/>
                </a:solidFill>
              </a:rPr>
              <a:t>These reactions were generally a little more common in infants receiving</a:t>
            </a:r>
            <a:r>
              <a:rPr lang="en-US" sz="800" baseline="0" dirty="0" smtClean="0">
                <a:solidFill>
                  <a:srgbClr val="000000"/>
                </a:solidFill>
              </a:rPr>
              <a:t> </a:t>
            </a:r>
            <a:r>
              <a:rPr lang="en-US" sz="800" baseline="0" dirty="0" err="1" smtClean="0">
                <a:solidFill>
                  <a:srgbClr val="000000"/>
                </a:solidFill>
              </a:rPr>
              <a:t>Bexsero</a:t>
            </a:r>
            <a:r>
              <a:rPr lang="en-US" sz="800" baseline="0" dirty="0" smtClean="0">
                <a:solidFill>
                  <a:srgbClr val="000000"/>
                </a:solidFill>
              </a:rPr>
              <a:t> with their routine vaccinations compared with other vaccines given without </a:t>
            </a:r>
            <a:r>
              <a:rPr lang="en-US" sz="800" baseline="0" dirty="0" err="1" smtClean="0">
                <a:solidFill>
                  <a:srgbClr val="000000"/>
                </a:solidFill>
              </a:rPr>
              <a:t>Bexsero</a:t>
            </a:r>
            <a:endParaRPr lang="en-US" sz="800" dirty="0" smtClean="0">
              <a:solidFill>
                <a:srgbClr val="000000"/>
              </a:solidFill>
            </a:endParaRPr>
          </a:p>
          <a:p>
            <a:pPr marL="114283" indent="-114283">
              <a:spcBef>
                <a:spcPts val="0"/>
              </a:spcBef>
              <a:buFont typeface="Arial" pitchFamily="34" charset="0"/>
              <a:buChar char="•"/>
            </a:pPr>
            <a:r>
              <a:rPr lang="en-US" sz="800" dirty="0" smtClean="0">
                <a:solidFill>
                  <a:srgbClr val="000000"/>
                </a:solidFill>
              </a:rPr>
              <a:t>In general, all reactions were mild to moderate in severity and of limited duration; most occurred within 3 days following vaccination.</a:t>
            </a:r>
          </a:p>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800" dirty="0" smtClean="0">
                <a:solidFill>
                  <a:srgbClr val="000000"/>
                </a:solidFill>
              </a:rPr>
              <a:t>The most</a:t>
            </a:r>
            <a:r>
              <a:rPr lang="en-US" sz="800" baseline="0" dirty="0" smtClean="0">
                <a:solidFill>
                  <a:srgbClr val="000000"/>
                </a:solidFill>
              </a:rPr>
              <a:t> notable difference was the higher rates of fever following </a:t>
            </a:r>
            <a:r>
              <a:rPr lang="en-US" sz="800" baseline="0" dirty="0" err="1" smtClean="0">
                <a:solidFill>
                  <a:srgbClr val="000000"/>
                </a:solidFill>
              </a:rPr>
              <a:t>Bexsero</a:t>
            </a:r>
            <a:r>
              <a:rPr lang="en-US" sz="800" baseline="0" dirty="0" smtClean="0">
                <a:solidFill>
                  <a:srgbClr val="000000"/>
                </a:solidFill>
              </a:rPr>
              <a:t> vaccination with routine infant vaccines</a:t>
            </a:r>
            <a:endParaRPr lang="en-US" sz="800" dirty="0" smtClean="0">
              <a:solidFill>
                <a:srgbClr val="000000"/>
              </a:solidFill>
            </a:endParaRPr>
          </a:p>
        </p:txBody>
      </p:sp>
    </p:spTree>
    <p:extLst>
      <p:ext uri="{BB962C8B-B14F-4D97-AF65-F5344CB8AC3E}">
        <p14:creationId xmlns:p14="http://schemas.microsoft.com/office/powerpoint/2010/main" val="2336994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3" name="Rectangle 2"/>
          <p:cNvSpPr>
            <a:spLocks noGrp="1" noRot="1" noChangeAspect="1" noChangeArrowheads="1" noTextEdit="1"/>
          </p:cNvSpPr>
          <p:nvPr>
            <p:ph type="sldImg"/>
          </p:nvPr>
        </p:nvSpPr>
        <p:spPr>
          <a:ln/>
        </p:spPr>
      </p:sp>
      <p:sp>
        <p:nvSpPr>
          <p:cNvPr id="1800194" name="Rectangle 3"/>
          <p:cNvSpPr>
            <a:spLocks noGrp="1" noChangeArrowheads="1"/>
          </p:cNvSpPr>
          <p:nvPr>
            <p:ph type="body" idx="1"/>
          </p:nvPr>
        </p:nvSpPr>
        <p:spPr>
          <a:xfrm>
            <a:off x="151903" y="4102125"/>
            <a:ext cx="6625067" cy="5020291"/>
          </a:xfrm>
          <a:noFill/>
          <a:ln/>
        </p:spPr>
        <p:txBody>
          <a:bodyPr lIns="91313" tIns="45656" rIns="91313" bIns="45656"/>
          <a:lstStyle/>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800" dirty="0" smtClean="0">
                <a:solidFill>
                  <a:srgbClr val="000000"/>
                </a:solidFill>
              </a:rPr>
              <a:t>In clinical trials in infants, fever occurred more frequently when </a:t>
            </a:r>
            <a:r>
              <a:rPr lang="en-US" sz="800" dirty="0" smtClean="0"/>
              <a:t>BEXSERO</a:t>
            </a:r>
            <a:r>
              <a:rPr lang="en-US" sz="800" baseline="30000" dirty="0" smtClean="0"/>
              <a:t>®</a:t>
            </a:r>
            <a:r>
              <a:rPr lang="en-US" sz="800" dirty="0" smtClean="0"/>
              <a:t> </a:t>
            </a:r>
            <a:r>
              <a:rPr lang="en-US" sz="800" dirty="0" smtClean="0">
                <a:solidFill>
                  <a:srgbClr val="000000"/>
                </a:solidFill>
              </a:rPr>
              <a:t>was co-administered with routine vaccines compared with routine vaccines only. </a:t>
            </a:r>
          </a:p>
          <a:p>
            <a:pPr marL="114283" indent="-114283">
              <a:spcBef>
                <a:spcPts val="0"/>
              </a:spcBef>
              <a:buFont typeface="Arial" pitchFamily="34" charset="0"/>
              <a:buChar char="•"/>
            </a:pPr>
            <a:r>
              <a:rPr lang="en-US" sz="800" dirty="0" smtClean="0">
                <a:solidFill>
                  <a:srgbClr val="000000"/>
                </a:solidFill>
              </a:rPr>
              <a:t>When fever occurred, it generally followed a predictable pattern, with the majority resolving by the day after vaccination. </a:t>
            </a:r>
          </a:p>
          <a:p>
            <a:pPr marL="114277" indent="-114277" defTabSz="914350">
              <a:buFont typeface="Arial" pitchFamily="34" charset="0"/>
              <a:buChar char="•"/>
              <a:defRPr/>
            </a:pPr>
            <a:r>
              <a:rPr lang="en-US" sz="800" dirty="0" smtClean="0">
                <a:solidFill>
                  <a:schemeClr val="tx1">
                    <a:lumMod val="95000"/>
                    <a:lumOff val="5000"/>
                  </a:schemeClr>
                </a:solidFill>
              </a:rPr>
              <a:t>Temperatures </a:t>
            </a:r>
            <a:r>
              <a:rPr lang="en-US" sz="800" dirty="0">
                <a:solidFill>
                  <a:schemeClr val="tx1">
                    <a:lumMod val="95000"/>
                    <a:lumOff val="5000"/>
                  </a:schemeClr>
                </a:solidFill>
              </a:rPr>
              <a:t>in infants receiving </a:t>
            </a:r>
            <a:r>
              <a:rPr lang="en-US" sz="800" dirty="0" smtClean="0">
                <a:solidFill>
                  <a:schemeClr val="tx1">
                    <a:lumMod val="95000"/>
                    <a:lumOff val="5000"/>
                  </a:schemeClr>
                </a:solidFill>
              </a:rPr>
              <a:t>BEXSERO </a:t>
            </a:r>
            <a:r>
              <a:rPr lang="en-US" sz="800" dirty="0">
                <a:solidFill>
                  <a:schemeClr val="tx1">
                    <a:lumMod val="95000"/>
                    <a:lumOff val="5000"/>
                  </a:schemeClr>
                </a:solidFill>
              </a:rPr>
              <a:t>plus routine vaccines were highest 6 hours post-vaccination, declined </a:t>
            </a:r>
            <a:r>
              <a:rPr lang="en-US" sz="800" dirty="0" smtClean="0">
                <a:solidFill>
                  <a:schemeClr val="tx1">
                    <a:lumMod val="95000"/>
                    <a:lumOff val="5000"/>
                  </a:schemeClr>
                </a:solidFill>
              </a:rPr>
              <a:t>the day after vaccination and </a:t>
            </a:r>
            <a:r>
              <a:rPr lang="en-US" sz="800" dirty="0">
                <a:solidFill>
                  <a:schemeClr val="tx1">
                    <a:lumMod val="95000"/>
                    <a:lumOff val="5000"/>
                  </a:schemeClr>
                </a:solidFill>
              </a:rPr>
              <a:t>were normal by </a:t>
            </a:r>
            <a:r>
              <a:rPr lang="en-US" sz="800" dirty="0" smtClean="0">
                <a:solidFill>
                  <a:schemeClr val="tx1">
                    <a:lumMod val="95000"/>
                    <a:lumOff val="5000"/>
                  </a:schemeClr>
                </a:solidFill>
              </a:rPr>
              <a:t>2 days after vaccination.</a:t>
            </a:r>
          </a:p>
          <a:p>
            <a:pPr marL="114277" marR="0" indent="-114277"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800" dirty="0" smtClean="0">
                <a:solidFill>
                  <a:schemeClr val="tx1">
                    <a:lumMod val="95000"/>
                    <a:lumOff val="5000"/>
                  </a:schemeClr>
                </a:solidFill>
              </a:rPr>
              <a:t>Fever </a:t>
            </a:r>
            <a:r>
              <a:rPr lang="en-US" sz="800" dirty="0">
                <a:solidFill>
                  <a:schemeClr val="tx1">
                    <a:lumMod val="95000"/>
                    <a:lumOff val="5000"/>
                  </a:schemeClr>
                </a:solidFill>
              </a:rPr>
              <a:t>≥40°C was uncommon (frequency (≥1/1000 to &lt;1/100</a:t>
            </a:r>
            <a:r>
              <a:rPr lang="en-US" sz="800" dirty="0" smtClean="0">
                <a:solidFill>
                  <a:schemeClr val="tx1">
                    <a:lumMod val="95000"/>
                    <a:lumOff val="5000"/>
                  </a:schemeClr>
                </a:solidFill>
              </a:rPr>
              <a:t>).</a:t>
            </a:r>
            <a:r>
              <a:rPr lang="en-GB" sz="800" kern="1200" dirty="0" smtClean="0">
                <a:solidFill>
                  <a:schemeClr val="tx1"/>
                </a:solidFill>
                <a:effectLst/>
                <a:latin typeface="+mn-lt"/>
                <a:ea typeface="ヒラギノ角ゴ Pro W3" pitchFamily="84" charset="-128"/>
                <a:cs typeface="ヒラギノ角ゴ Pro W3" pitchFamily="84" charset="-128"/>
              </a:rPr>
              <a:t> </a:t>
            </a:r>
          </a:p>
          <a:p>
            <a:pPr marL="114277" marR="0" indent="-114277"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800" kern="1200" dirty="0" smtClean="0">
                <a:solidFill>
                  <a:schemeClr val="tx1"/>
                </a:solidFill>
                <a:effectLst/>
                <a:latin typeface="+mn-lt"/>
                <a:ea typeface="ヒラギノ角ゴ Pro W3" pitchFamily="84" charset="-128"/>
                <a:cs typeface="ヒラギノ角ゴ Pro W3" pitchFamily="84" charset="-128"/>
              </a:rPr>
              <a:t>Febrile convulsions too were rare. Typically, febrile convulsions occur from 6 months to 5 years of age </a:t>
            </a:r>
          </a:p>
          <a:p>
            <a:pPr marL="114277" marR="0" indent="-114277"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800" kern="1200" dirty="0" smtClean="0">
                <a:solidFill>
                  <a:schemeClr val="tx1"/>
                </a:solidFill>
                <a:effectLst/>
                <a:latin typeface="+mn-lt"/>
                <a:ea typeface="ヒラギノ角ゴ Pro W3" pitchFamily="84" charset="-128"/>
                <a:cs typeface="ヒラギノ角ゴ Pro W3" pitchFamily="84" charset="-128"/>
              </a:rPr>
              <a:t>In one of the largest infant </a:t>
            </a:r>
            <a:r>
              <a:rPr lang="en-GB" sz="800" kern="1200" dirty="0" err="1" smtClean="0">
                <a:solidFill>
                  <a:schemeClr val="tx1"/>
                </a:solidFill>
                <a:effectLst/>
                <a:latin typeface="+mn-lt"/>
                <a:ea typeface="ヒラギノ角ゴ Pro W3" pitchFamily="84" charset="-128"/>
                <a:cs typeface="ヒラギノ角ゴ Pro W3" pitchFamily="84" charset="-128"/>
              </a:rPr>
              <a:t>Bexsero</a:t>
            </a:r>
            <a:r>
              <a:rPr lang="en-GB" sz="800" kern="1200" dirty="0" smtClean="0">
                <a:solidFill>
                  <a:schemeClr val="tx1"/>
                </a:solidFill>
                <a:effectLst/>
                <a:latin typeface="+mn-lt"/>
                <a:ea typeface="ヒラギノ角ゴ Pro W3" pitchFamily="84" charset="-128"/>
                <a:cs typeface="ヒラギノ角ゴ Pro W3" pitchFamily="84" charset="-128"/>
              </a:rPr>
              <a:t>® trials, where 1885 infants were recruited and vaccinated at four different visits without paracetamol prophylaxis, only one infant developed a febrile convulsion two days after receiving </a:t>
            </a:r>
            <a:r>
              <a:rPr lang="en-GB" sz="800" kern="1200" dirty="0" err="1" smtClean="0">
                <a:solidFill>
                  <a:schemeClr val="tx1"/>
                </a:solidFill>
                <a:effectLst/>
                <a:latin typeface="+mn-lt"/>
                <a:ea typeface="ヒラギノ角ゴ Pro W3" pitchFamily="84" charset="-128"/>
                <a:cs typeface="ヒラギノ角ゴ Pro W3" pitchFamily="84" charset="-128"/>
              </a:rPr>
              <a:t>Bexsero</a:t>
            </a:r>
            <a:r>
              <a:rPr lang="en-GB" sz="800" kern="1200" dirty="0" smtClean="0">
                <a:solidFill>
                  <a:schemeClr val="tx1"/>
                </a:solidFill>
                <a:effectLst/>
                <a:latin typeface="+mn-lt"/>
                <a:ea typeface="ヒラギノ角ゴ Pro W3" pitchFamily="84" charset="-128"/>
                <a:cs typeface="ヒラギノ角ゴ Pro W3" pitchFamily="84" charset="-128"/>
              </a:rPr>
              <a:t>®. </a:t>
            </a:r>
          </a:p>
          <a:p>
            <a:pPr marL="114277" marR="0" indent="-114277"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800" kern="1200" dirty="0" smtClean="0">
                <a:solidFill>
                  <a:schemeClr val="tx1"/>
                </a:solidFill>
                <a:effectLst/>
                <a:latin typeface="+mn-lt"/>
                <a:ea typeface="ヒラギノ角ゴ Pro W3" pitchFamily="84" charset="-128"/>
                <a:cs typeface="ヒラギノ角ゴ Pro W3" pitchFamily="84" charset="-128"/>
              </a:rPr>
              <a:t>In the subsequent study of 364 infants receiving </a:t>
            </a:r>
            <a:r>
              <a:rPr lang="en-GB" sz="800" kern="1200" dirty="0" err="1" smtClean="0">
                <a:solidFill>
                  <a:schemeClr val="tx1"/>
                </a:solidFill>
                <a:effectLst/>
                <a:latin typeface="+mn-lt"/>
                <a:ea typeface="ヒラギノ角ゴ Pro W3" pitchFamily="84" charset="-128"/>
                <a:cs typeface="ヒラギノ角ゴ Pro W3" pitchFamily="84" charset="-128"/>
              </a:rPr>
              <a:t>Bexsero</a:t>
            </a:r>
            <a:r>
              <a:rPr lang="en-GB" sz="800" kern="1200" dirty="0" smtClean="0">
                <a:solidFill>
                  <a:schemeClr val="tx1"/>
                </a:solidFill>
                <a:effectLst/>
                <a:latin typeface="+mn-lt"/>
                <a:ea typeface="ヒラギノ角ゴ Pro W3" pitchFamily="84" charset="-128"/>
                <a:cs typeface="ヒラギノ角ゴ Pro W3" pitchFamily="84" charset="-128"/>
              </a:rPr>
              <a:t>® with or without paracetamol, there wasn’t a single case of  febrile convulsion after any of the vaccination visits</a:t>
            </a:r>
          </a:p>
        </p:txBody>
      </p:sp>
      <p:sp>
        <p:nvSpPr>
          <p:cNvPr id="5" name="Slide Number Placeholder 3"/>
          <p:cNvSpPr>
            <a:spLocks noGrp="1"/>
          </p:cNvSpPr>
          <p:nvPr>
            <p:ph type="sldNum" sz="quarter" idx="5"/>
          </p:nvPr>
        </p:nvSpPr>
        <p:spPr>
          <a:xfrm>
            <a:off x="6506994" y="8891955"/>
            <a:ext cx="351006" cy="252050"/>
          </a:xfrm>
          <a:noFill/>
        </p:spPr>
        <p:txBody>
          <a:bodyPr/>
          <a:lstStyle/>
          <a:p>
            <a:fld id="{AB2805B3-A92E-407E-B6F4-68CC53405AC8}" type="slidenum">
              <a:rPr lang="en-US" smtClean="0">
                <a:solidFill>
                  <a:srgbClr val="000000"/>
                </a:solidFill>
              </a:rPr>
              <a:pPr/>
              <a:t>44</a:t>
            </a:fld>
            <a:endParaRPr lang="en-US" dirty="0" smtClean="0">
              <a:solidFill>
                <a:srgbClr val="000000"/>
              </a:solidFill>
            </a:endParaRPr>
          </a:p>
        </p:txBody>
      </p:sp>
      <p:sp>
        <p:nvSpPr>
          <p:cNvPr id="6" name="Rectangle 5"/>
          <p:cNvSpPr/>
          <p:nvPr/>
        </p:nvSpPr>
        <p:spPr>
          <a:xfrm>
            <a:off x="2" y="1464374"/>
            <a:ext cx="833016" cy="1196980"/>
          </a:xfrm>
          <a:prstGeom prst="rect">
            <a:avLst/>
          </a:prstGeom>
          <a:ln>
            <a:solidFill>
              <a:srgbClr val="000000"/>
            </a:solidFill>
          </a:ln>
        </p:spPr>
        <p:txBody>
          <a:bodyPr wrap="square" lIns="88121" tIns="44062" rIns="88121" bIns="44062">
            <a:spAutoFit/>
          </a:bodyPr>
          <a:lstStyle/>
          <a:p>
            <a:pPr defTabSz="929951">
              <a:spcBef>
                <a:spcPct val="50000"/>
              </a:spcBef>
            </a:pPr>
            <a:r>
              <a:rPr lang="en-US" sz="900" dirty="0">
                <a:solidFill>
                  <a:srgbClr val="000000"/>
                </a:solidFill>
                <a:latin typeface="Arial" charset="0"/>
                <a:ea typeface="+mn-ea"/>
                <a:cs typeface="+mn-cs"/>
              </a:rPr>
              <a:t>V72P13 study report/pdf p570, 582, 630/Table Table 14.3.1.1.4.3 (Vaccine #1)</a:t>
            </a:r>
          </a:p>
        </p:txBody>
      </p:sp>
      <p:sp>
        <p:nvSpPr>
          <p:cNvPr id="9" name="Rectangle 8"/>
          <p:cNvSpPr/>
          <p:nvPr/>
        </p:nvSpPr>
        <p:spPr>
          <a:xfrm>
            <a:off x="2" y="2566805"/>
            <a:ext cx="833016" cy="1543229"/>
          </a:xfrm>
          <a:prstGeom prst="rect">
            <a:avLst/>
          </a:prstGeom>
          <a:ln>
            <a:solidFill>
              <a:srgbClr val="000000"/>
            </a:solidFill>
          </a:ln>
        </p:spPr>
        <p:txBody>
          <a:bodyPr wrap="square" lIns="88121" tIns="44062" rIns="88121" bIns="44062">
            <a:spAutoFit/>
          </a:bodyPr>
          <a:lstStyle/>
          <a:p>
            <a:pPr defTabSz="929951">
              <a:spcBef>
                <a:spcPct val="50000"/>
              </a:spcBef>
            </a:pPr>
            <a:r>
              <a:rPr lang="en-US" sz="900" dirty="0">
                <a:solidFill>
                  <a:srgbClr val="000000"/>
                </a:solidFill>
                <a:latin typeface="Arial" charset="0"/>
                <a:ea typeface="+mn-ea"/>
                <a:cs typeface="+mn-cs"/>
              </a:rPr>
              <a:t>V72P13 study report/p36 pdf/yellow highlight</a:t>
            </a:r>
          </a:p>
          <a:p>
            <a:pPr defTabSz="929951">
              <a:spcBef>
                <a:spcPct val="50000"/>
              </a:spcBef>
            </a:pPr>
            <a:r>
              <a:rPr lang="en-US" sz="900" dirty="0">
                <a:solidFill>
                  <a:srgbClr val="000000"/>
                </a:solidFill>
                <a:latin typeface="Arial" charset="0"/>
                <a:ea typeface="+mn-ea"/>
                <a:cs typeface="+mn-cs"/>
              </a:rPr>
              <a:t>Bexsero SMPC p 6/Sect 4.8/para 5; p 6/para 6,7</a:t>
            </a:r>
          </a:p>
        </p:txBody>
      </p:sp>
      <p:sp>
        <p:nvSpPr>
          <p:cNvPr id="11" name="TextBox 10"/>
          <p:cNvSpPr txBox="1"/>
          <p:nvPr/>
        </p:nvSpPr>
        <p:spPr>
          <a:xfrm>
            <a:off x="6030768" y="2935033"/>
            <a:ext cx="827234" cy="1169531"/>
          </a:xfrm>
          <a:prstGeom prst="rect">
            <a:avLst/>
          </a:prstGeom>
          <a:noFill/>
          <a:ln w="3175">
            <a:solidFill>
              <a:schemeClr val="tx1"/>
            </a:solidFill>
          </a:ln>
        </p:spPr>
        <p:txBody>
          <a:bodyPr wrap="square" lIns="91422" tIns="45710" rIns="91422" bIns="45710" rtlCol="0">
            <a:spAutoFit/>
          </a:bodyPr>
          <a:lstStyle/>
          <a:p>
            <a:r>
              <a:rPr lang="en-US" sz="1000" dirty="0">
                <a:solidFill>
                  <a:srgbClr val="000000"/>
                </a:solidFill>
                <a:latin typeface="Arial" charset="0"/>
                <a:ea typeface="+mn-ea"/>
                <a:cs typeface="+mn-cs"/>
              </a:rPr>
              <a:t>V72P13 /p35 pdf/safety highlight (for “routine vaccines”</a:t>
            </a:r>
          </a:p>
        </p:txBody>
      </p:sp>
      <p:sp>
        <p:nvSpPr>
          <p:cNvPr id="8" name="TextBox 7"/>
          <p:cNvSpPr txBox="1"/>
          <p:nvPr/>
        </p:nvSpPr>
        <p:spPr>
          <a:xfrm>
            <a:off x="6030768" y="875998"/>
            <a:ext cx="827234" cy="707866"/>
          </a:xfrm>
          <a:prstGeom prst="rect">
            <a:avLst/>
          </a:prstGeom>
          <a:noFill/>
          <a:ln w="3175">
            <a:solidFill>
              <a:schemeClr val="tx1"/>
            </a:solidFill>
          </a:ln>
        </p:spPr>
        <p:txBody>
          <a:bodyPr wrap="square" lIns="91422" tIns="45710" rIns="91422" bIns="45710" rtlCol="0">
            <a:spAutoFit/>
          </a:bodyPr>
          <a:lstStyle/>
          <a:p>
            <a:r>
              <a:rPr lang="en-US" sz="1000" dirty="0">
                <a:solidFill>
                  <a:srgbClr val="000000"/>
                </a:solidFill>
                <a:latin typeface="Arial" charset="0"/>
                <a:ea typeface="+mn-ea"/>
                <a:cs typeface="+mn-cs"/>
              </a:rPr>
              <a:t>Bexsero/SmPC/p6/sect 4.8/para 3</a:t>
            </a:r>
          </a:p>
        </p:txBody>
      </p:sp>
    </p:spTree>
    <p:extLst>
      <p:ext uri="{BB962C8B-B14F-4D97-AF65-F5344CB8AC3E}">
        <p14:creationId xmlns:p14="http://schemas.microsoft.com/office/powerpoint/2010/main" val="234215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Rectangle 3"/>
          <p:cNvSpPr/>
          <p:nvPr/>
        </p:nvSpPr>
        <p:spPr>
          <a:xfrm>
            <a:off x="1" y="1903258"/>
            <a:ext cx="1045163" cy="2015922"/>
          </a:xfrm>
          <a:prstGeom prst="rect">
            <a:avLst/>
          </a:prstGeom>
          <a:ln>
            <a:solidFill>
              <a:srgbClr val="000000"/>
            </a:solidFill>
          </a:ln>
        </p:spPr>
        <p:txBody>
          <a:bodyPr wrap="square" lIns="91427" tIns="45713" rIns="91427" bIns="45713">
            <a:spAutoFit/>
          </a:bodyPr>
          <a:lstStyle/>
          <a:p>
            <a:pPr defTabSz="930002">
              <a:spcBef>
                <a:spcPct val="50000"/>
              </a:spcBef>
            </a:pPr>
            <a:r>
              <a:rPr lang="en-US" sz="1000" dirty="0">
                <a:solidFill>
                  <a:srgbClr val="000000"/>
                </a:solidFill>
                <a:latin typeface="Arial" charset="0"/>
                <a:ea typeface="+mn-ea"/>
                <a:cs typeface="+mn-cs"/>
              </a:rPr>
              <a:t>V72P13 study report/pdf p170/Table 12.2.3-9 (row: all)</a:t>
            </a:r>
          </a:p>
          <a:p>
            <a:pPr defTabSz="930002">
              <a:spcBef>
                <a:spcPct val="50000"/>
              </a:spcBef>
            </a:pPr>
            <a:endParaRPr lang="en-US" sz="1000" dirty="0">
              <a:solidFill>
                <a:srgbClr val="000000"/>
              </a:solidFill>
              <a:latin typeface="Arial" charset="0"/>
              <a:ea typeface="+mn-ea"/>
              <a:cs typeface="+mn-cs"/>
            </a:endParaRPr>
          </a:p>
          <a:p>
            <a:pPr defTabSz="930002">
              <a:spcBef>
                <a:spcPct val="50000"/>
              </a:spcBef>
            </a:pPr>
            <a:r>
              <a:rPr lang="en-US" sz="1000" dirty="0">
                <a:solidFill>
                  <a:srgbClr val="000000"/>
                </a:solidFill>
                <a:latin typeface="Arial" charset="0"/>
                <a:ea typeface="+mn-ea"/>
                <a:cs typeface="+mn-cs"/>
              </a:rPr>
              <a:t>For footnote:</a:t>
            </a:r>
          </a:p>
          <a:p>
            <a:pPr defTabSz="930002">
              <a:spcBef>
                <a:spcPct val="50000"/>
              </a:spcBef>
            </a:pPr>
            <a:r>
              <a:rPr lang="en-US" sz="1000" dirty="0">
                <a:solidFill>
                  <a:srgbClr val="000000"/>
                </a:solidFill>
                <a:latin typeface="Arial" charset="0"/>
                <a:ea typeface="+mn-ea"/>
                <a:cs typeface="+mn-cs"/>
              </a:rPr>
              <a:t>V72P13 study report/p92 and p93 pdf/highlight </a:t>
            </a:r>
          </a:p>
        </p:txBody>
      </p:sp>
      <p:sp>
        <p:nvSpPr>
          <p:cNvPr id="2" name="Notes Placeholder 1"/>
          <p:cNvSpPr>
            <a:spLocks noGrp="1"/>
          </p:cNvSpPr>
          <p:nvPr>
            <p:ph type="body" sz="quarter" idx="10"/>
          </p:nvPr>
        </p:nvSpPr>
        <p:spPr>
          <a:xfrm>
            <a:off x="133512" y="4132195"/>
            <a:ext cx="6615454" cy="4659884"/>
          </a:xfrm>
        </p:spPr>
        <p:txBody>
          <a:bodyPr>
            <a:normAutofit/>
          </a:bodyPr>
          <a:lstStyle/>
          <a:p>
            <a:pPr marL="114283" indent="-114283">
              <a:lnSpc>
                <a:spcPct val="90000"/>
              </a:lnSpc>
              <a:spcBef>
                <a:spcPts val="0"/>
              </a:spcBef>
              <a:buFont typeface="Arial" pitchFamily="34" charset="0"/>
              <a:buChar char="•"/>
            </a:pPr>
            <a:r>
              <a:rPr lang="en-US" sz="900" dirty="0" smtClean="0"/>
              <a:t>In </a:t>
            </a:r>
            <a:r>
              <a:rPr lang="en-US" sz="900" dirty="0"/>
              <a:t>a large </a:t>
            </a:r>
            <a:r>
              <a:rPr lang="en-US" sz="900" dirty="0" smtClean="0"/>
              <a:t>clinical trial involving more than 3600 participants, </a:t>
            </a:r>
            <a:r>
              <a:rPr lang="en-US" sz="900" dirty="0"/>
              <a:t>the </a:t>
            </a:r>
            <a:r>
              <a:rPr lang="en-US" sz="900" dirty="0" smtClean="0"/>
              <a:t>higher</a:t>
            </a:r>
            <a:r>
              <a:rPr lang="en-US" sz="900" baseline="0" dirty="0" smtClean="0"/>
              <a:t> rates </a:t>
            </a:r>
            <a:r>
              <a:rPr lang="en-US" sz="900" dirty="0" smtClean="0"/>
              <a:t>of fever </a:t>
            </a:r>
            <a:r>
              <a:rPr lang="en-US" sz="900" dirty="0"/>
              <a:t>did not result in increased rates of medical attention. </a:t>
            </a:r>
          </a:p>
          <a:p>
            <a:pPr marL="114283" indent="-114283">
              <a:lnSpc>
                <a:spcPct val="90000"/>
              </a:lnSpc>
              <a:spcBef>
                <a:spcPts val="0"/>
              </a:spcBef>
              <a:buFont typeface="Arial" pitchFamily="34" charset="0"/>
              <a:buChar char="•"/>
            </a:pPr>
            <a:r>
              <a:rPr lang="en-US" sz="900" dirty="0">
                <a:latin typeface="Arial" pitchFamily="34" charset="0"/>
                <a:cs typeface="Arial" pitchFamily="34" charset="0"/>
              </a:rPr>
              <a:t>The reduced rate of </a:t>
            </a:r>
            <a:r>
              <a:rPr lang="en-US" sz="900" dirty="0" smtClean="0">
                <a:latin typeface="Arial" pitchFamily="34" charset="0"/>
                <a:cs typeface="Arial" pitchFamily="34" charset="0"/>
              </a:rPr>
              <a:t>medically-attended </a:t>
            </a:r>
            <a:r>
              <a:rPr lang="en-US" sz="900" dirty="0">
                <a:latin typeface="Arial" pitchFamily="34" charset="0"/>
                <a:cs typeface="Arial" pitchFamily="34" charset="0"/>
              </a:rPr>
              <a:t>fever in the open-label subset </a:t>
            </a:r>
            <a:r>
              <a:rPr lang="en-US" sz="900" dirty="0" smtClean="0">
                <a:latin typeface="Arial" pitchFamily="34" charset="0"/>
                <a:cs typeface="Arial" pitchFamily="34" charset="0"/>
              </a:rPr>
              <a:t>suggests </a:t>
            </a:r>
            <a:r>
              <a:rPr lang="en-US" sz="900" dirty="0">
                <a:latin typeface="Arial" pitchFamily="34" charset="0"/>
                <a:cs typeface="Arial" pitchFamily="34" charset="0"/>
              </a:rPr>
              <a:t>that informing parents of an expected fever pattern may reduce concern.</a:t>
            </a:r>
          </a:p>
          <a:p>
            <a:pPr marL="114283" indent="-114283">
              <a:lnSpc>
                <a:spcPct val="90000"/>
              </a:lnSpc>
              <a:spcBef>
                <a:spcPts val="0"/>
              </a:spcBef>
              <a:buFont typeface="Arial" pitchFamily="34" charset="0"/>
              <a:buChar char="•"/>
            </a:pPr>
            <a:r>
              <a:rPr lang="en-US" sz="900" dirty="0">
                <a:latin typeface="Arial" pitchFamily="34" charset="0"/>
                <a:cs typeface="Arial" pitchFamily="34" charset="0"/>
              </a:rPr>
              <a:t>The education of parents regarding the management of fever associated with vaccines is important</a:t>
            </a:r>
            <a:r>
              <a:rPr lang="en-US" sz="900" dirty="0" smtClean="0">
                <a:latin typeface="Arial" pitchFamily="34" charset="0"/>
                <a:cs typeface="Arial" pitchFamily="34" charset="0"/>
              </a:rPr>
              <a:t>.</a:t>
            </a:r>
            <a:endParaRPr lang="en-US" sz="900" dirty="0"/>
          </a:p>
        </p:txBody>
      </p:sp>
      <p:sp>
        <p:nvSpPr>
          <p:cNvPr id="7" name="Slide Number Placeholder 3"/>
          <p:cNvSpPr>
            <a:spLocks noGrp="1"/>
          </p:cNvSpPr>
          <p:nvPr>
            <p:ph type="sldNum" sz="quarter" idx="5"/>
          </p:nvPr>
        </p:nvSpPr>
        <p:spPr>
          <a:xfrm>
            <a:off x="6506994" y="8891954"/>
            <a:ext cx="351006" cy="252050"/>
          </a:xfrm>
          <a:noFill/>
        </p:spPr>
        <p:txBody>
          <a:bodyPr/>
          <a:lstStyle/>
          <a:p>
            <a:fld id="{AB2805B3-A92E-407E-B6F4-68CC53405AC8}" type="slidenum">
              <a:rPr lang="en-US" smtClean="0">
                <a:solidFill>
                  <a:srgbClr val="000000"/>
                </a:solidFill>
              </a:rPr>
              <a:pPr/>
              <a:t>45</a:t>
            </a:fld>
            <a:endParaRPr lang="en-US" dirty="0" smtClean="0">
              <a:solidFill>
                <a:srgbClr val="000000"/>
              </a:solidFill>
            </a:endParaRPr>
          </a:p>
        </p:txBody>
      </p:sp>
      <p:sp>
        <p:nvSpPr>
          <p:cNvPr id="6" name="Rectangle 5"/>
          <p:cNvSpPr/>
          <p:nvPr/>
        </p:nvSpPr>
        <p:spPr>
          <a:xfrm>
            <a:off x="5812838" y="1903258"/>
            <a:ext cx="1045163" cy="707872"/>
          </a:xfrm>
          <a:prstGeom prst="rect">
            <a:avLst/>
          </a:prstGeom>
          <a:ln>
            <a:solidFill>
              <a:srgbClr val="000000"/>
            </a:solidFill>
          </a:ln>
        </p:spPr>
        <p:txBody>
          <a:bodyPr wrap="square" lIns="91427" tIns="45713" rIns="91427" bIns="45713">
            <a:spAutoFit/>
          </a:bodyPr>
          <a:lstStyle/>
          <a:p>
            <a:pPr defTabSz="930002">
              <a:spcBef>
                <a:spcPct val="50000"/>
              </a:spcBef>
            </a:pPr>
            <a:r>
              <a:rPr lang="en-US" sz="1000" dirty="0" smtClean="0">
                <a:solidFill>
                  <a:srgbClr val="000000"/>
                </a:solidFill>
                <a:latin typeface="Arial" charset="0"/>
                <a:ea typeface="+mn-ea"/>
                <a:cs typeface="+mn-cs"/>
              </a:rPr>
              <a:t>Vesikari The Lancet 2013/p 831/col 1/para 2</a:t>
            </a:r>
            <a:endParaRPr lang="en-US" sz="1000" dirty="0">
              <a:solidFill>
                <a:srgbClr val="000000"/>
              </a:solidFill>
              <a:latin typeface="Arial" charset="0"/>
              <a:ea typeface="+mn-ea"/>
              <a:cs typeface="+mn-cs"/>
            </a:endParaRPr>
          </a:p>
        </p:txBody>
      </p:sp>
    </p:spTree>
    <p:extLst>
      <p:ext uri="{BB962C8B-B14F-4D97-AF65-F5344CB8AC3E}">
        <p14:creationId xmlns:p14="http://schemas.microsoft.com/office/powerpoint/2010/main" val="320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6506994" y="8891954"/>
            <a:ext cx="351006" cy="252050"/>
          </a:xfrm>
          <a:noFill/>
        </p:spPr>
        <p:txBody>
          <a:bodyPr/>
          <a:lstStyle/>
          <a:p>
            <a:fld id="{CA82C140-C33B-4481-9F4B-6999D9902692}" type="slidenum">
              <a:rPr lang="en-US" smtClean="0">
                <a:solidFill>
                  <a:srgbClr val="000000"/>
                </a:solidFill>
              </a:rPr>
              <a:pPr/>
              <a:t>46</a:t>
            </a:fld>
            <a:endParaRPr lang="en-US" dirty="0" smtClean="0">
              <a:solidFill>
                <a:srgbClr val="000000"/>
              </a:solidFill>
            </a:endParaRPr>
          </a:p>
        </p:txBody>
      </p:sp>
      <p:sp>
        <p:nvSpPr>
          <p:cNvPr id="18436"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a:xfrm>
            <a:off x="122465" y="4121179"/>
            <a:ext cx="6445290" cy="4664848"/>
          </a:xfrm>
        </p:spPr>
        <p:txBody>
          <a:bodyPr>
            <a:noAutofit/>
          </a:bodyPr>
          <a:lstStyle/>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000" dirty="0" smtClean="0"/>
              <a:t>The administration of paracetamol at the time of vaccination has been shown to significantly reduce</a:t>
            </a:r>
            <a:r>
              <a:rPr lang="en-US" sz="1000" baseline="0" dirty="0" smtClean="0"/>
              <a:t> the rate and intensity of fever after vaccination</a:t>
            </a:r>
            <a:endParaRPr lang="en-US" sz="1000" dirty="0" smtClean="0"/>
          </a:p>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000" dirty="0" smtClean="0"/>
              <a:t>In one </a:t>
            </a:r>
            <a:r>
              <a:rPr lang="en-US" sz="1000" dirty="0"/>
              <a:t>clinical study in infants, paracetamol administered prophylactically before vaccination with </a:t>
            </a:r>
            <a:r>
              <a:rPr lang="en-US" sz="1000" dirty="0" smtClean="0"/>
              <a:t>BEXSERO</a:t>
            </a:r>
            <a:r>
              <a:rPr lang="en-US" sz="1000" baseline="30000" dirty="0" smtClean="0"/>
              <a:t>®</a:t>
            </a:r>
            <a:r>
              <a:rPr lang="en-US" sz="1000" dirty="0" smtClean="0"/>
              <a:t> was </a:t>
            </a:r>
            <a:r>
              <a:rPr lang="en-US" sz="1000" dirty="0"/>
              <a:t>shown to reduce the fever associated with concomitant administration of </a:t>
            </a:r>
            <a:r>
              <a:rPr lang="en-US" sz="1000" dirty="0" smtClean="0"/>
              <a:t>BEXSERO and </a:t>
            </a:r>
            <a:r>
              <a:rPr lang="en-US" sz="1000" dirty="0"/>
              <a:t>routine </a:t>
            </a:r>
            <a:r>
              <a:rPr lang="en-US" sz="1000" dirty="0" smtClean="0"/>
              <a:t>vaccines.</a:t>
            </a:r>
            <a:endParaRPr lang="en-US" sz="1000" dirty="0"/>
          </a:p>
          <a:p>
            <a:pPr marL="114283" marR="0" indent="-114283"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000" dirty="0" smtClean="0"/>
              <a:t>The greatest benefit was observed</a:t>
            </a:r>
            <a:r>
              <a:rPr lang="en-US" sz="1000" baseline="0" dirty="0" smtClean="0"/>
              <a:t> in the first 6 hours after vaccination</a:t>
            </a:r>
            <a:endParaRPr lang="en-US" sz="1000" dirty="0" smtClean="0"/>
          </a:p>
        </p:txBody>
      </p:sp>
      <p:sp>
        <p:nvSpPr>
          <p:cNvPr id="8" name="Rectangle 7"/>
          <p:cNvSpPr/>
          <p:nvPr/>
        </p:nvSpPr>
        <p:spPr>
          <a:xfrm>
            <a:off x="1" y="2055450"/>
            <a:ext cx="1001613" cy="781486"/>
          </a:xfrm>
          <a:prstGeom prst="rect">
            <a:avLst/>
          </a:prstGeom>
          <a:solidFill>
            <a:schemeClr val="bg1"/>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V72P16 CSR/p 1165/Table 14.3.1.1.3.29; p 1291/Table 14.3.1.1.3.29 </a:t>
            </a:r>
            <a:endParaRPr lang="en-US" sz="900" dirty="0">
              <a:solidFill>
                <a:srgbClr val="000000"/>
              </a:solidFill>
              <a:latin typeface="Arial" charset="0"/>
              <a:ea typeface="+mn-ea"/>
              <a:cs typeface="+mn-cs"/>
            </a:endParaRPr>
          </a:p>
        </p:txBody>
      </p:sp>
      <p:sp>
        <p:nvSpPr>
          <p:cNvPr id="9" name="Rectangle 8"/>
          <p:cNvSpPr/>
          <p:nvPr/>
        </p:nvSpPr>
        <p:spPr>
          <a:xfrm>
            <a:off x="11680" y="3241494"/>
            <a:ext cx="1001613" cy="642986"/>
          </a:xfrm>
          <a:prstGeom prst="rect">
            <a:avLst/>
          </a:prstGeom>
          <a:solidFill>
            <a:schemeClr val="bg1"/>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For routine vaccines: </a:t>
            </a:r>
            <a:r>
              <a:rPr lang="en-US" sz="900" dirty="0">
                <a:solidFill>
                  <a:srgbClr val="000000"/>
                </a:solidFill>
                <a:latin typeface="Arial" charset="0"/>
                <a:ea typeface="+mn-ea"/>
                <a:cs typeface="+mn-cs"/>
              </a:rPr>
              <a:t>V72P16 </a:t>
            </a:r>
            <a:r>
              <a:rPr lang="en-US" sz="900" dirty="0" smtClean="0">
                <a:solidFill>
                  <a:srgbClr val="000000"/>
                </a:solidFill>
                <a:latin typeface="Arial" charset="0"/>
                <a:ea typeface="+mn-ea"/>
                <a:cs typeface="+mn-cs"/>
              </a:rPr>
              <a:t>CSR/p 72/para 2  </a:t>
            </a:r>
            <a:endParaRPr lang="en-US" sz="900" dirty="0">
              <a:solidFill>
                <a:srgbClr val="000000"/>
              </a:solidFill>
              <a:latin typeface="Arial" charset="0"/>
              <a:ea typeface="+mn-ea"/>
              <a:cs typeface="+mn-cs"/>
            </a:endParaRPr>
          </a:p>
        </p:txBody>
      </p:sp>
    </p:spTree>
    <p:extLst>
      <p:ext uri="{BB962C8B-B14F-4D97-AF65-F5344CB8AC3E}">
        <p14:creationId xmlns:p14="http://schemas.microsoft.com/office/powerpoint/2010/main" val="2871417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aseline="0" dirty="0" smtClean="0"/>
              <a:t>NICE guidance on management of feverish illness in young children recommends that ……</a:t>
            </a:r>
          </a:p>
          <a:p>
            <a:r>
              <a:rPr lang="en-GB" baseline="0" dirty="0" smtClean="0"/>
              <a:t>In 2009, one randomised controlled trial found that, while prophylactic paracetamol reduced the rates of fever after vaccination in infants, it also affected the immune response to several of the vaccine antigens. More importantly, the impaired immune responses persisted ever after the booster in the second year of life. </a:t>
            </a:r>
          </a:p>
          <a:p>
            <a:r>
              <a:rPr lang="en-GB" baseline="0" dirty="0" smtClean="0"/>
              <a:t>Because of this study, the Joint Committee on Vaccination and Immunisation recommended that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a:p>
        </p:txBody>
      </p:sp>
    </p:spTree>
    <p:extLst>
      <p:ext uri="{BB962C8B-B14F-4D97-AF65-F5344CB8AC3E}">
        <p14:creationId xmlns:p14="http://schemas.microsoft.com/office/powerpoint/2010/main" val="3253138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133" y="4127891"/>
            <a:ext cx="6689536" cy="4644712"/>
          </a:xfrm>
        </p:spPr>
        <p:txBody>
          <a:bodyPr/>
          <a:lstStyle/>
          <a:p>
            <a:pPr>
              <a:spcBef>
                <a:spcPts val="0"/>
              </a:spcBef>
            </a:pPr>
            <a:r>
              <a:rPr lang="en-US" sz="1000" dirty="0" smtClean="0"/>
              <a:t>However, the clinical trial assessing the</a:t>
            </a:r>
            <a:r>
              <a:rPr lang="en-US" sz="1000" baseline="0" dirty="0" smtClean="0"/>
              <a:t> effect of prophylactic paracetamol on fever after </a:t>
            </a:r>
            <a:r>
              <a:rPr lang="en-US" sz="1000" baseline="0" dirty="0" err="1" smtClean="0"/>
              <a:t>Bexsero</a:t>
            </a:r>
            <a:r>
              <a:rPr lang="en-US" sz="1000" baseline="0" dirty="0" smtClean="0"/>
              <a:t> is given with the routine infant vaccinations found that the bactericidal antibody responses against the </a:t>
            </a:r>
            <a:r>
              <a:rPr lang="en-US" sz="1000" baseline="0" dirty="0" err="1" smtClean="0"/>
              <a:t>Bexsero</a:t>
            </a:r>
            <a:r>
              <a:rPr lang="en-US" sz="1000" baseline="0" dirty="0" smtClean="0"/>
              <a:t> antigens were not affected</a:t>
            </a:r>
            <a:endParaRPr lang="en-US" sz="800" dirty="0"/>
          </a:p>
        </p:txBody>
      </p:sp>
      <p:sp>
        <p:nvSpPr>
          <p:cNvPr id="4" name="Slide Number Placeholder 3"/>
          <p:cNvSpPr>
            <a:spLocks noGrp="1"/>
          </p:cNvSpPr>
          <p:nvPr>
            <p:ph type="sldNum" sz="quarter" idx="10"/>
          </p:nvPr>
        </p:nvSpPr>
        <p:spPr>
          <a:xfrm>
            <a:off x="6506994" y="8891951"/>
            <a:ext cx="351006" cy="252050"/>
          </a:xfrm>
        </p:spPr>
        <p:txBody>
          <a:bodyPr/>
          <a:lstStyle/>
          <a:p>
            <a:pPr>
              <a:defRPr/>
            </a:pPr>
            <a:fld id="{1E6C952A-1C62-4765-B8E3-593EF2867BCE}" type="slidenum">
              <a:rPr lang="en-US" smtClean="0">
                <a:solidFill>
                  <a:srgbClr val="000000"/>
                </a:solidFill>
              </a:rPr>
              <a:pPr>
                <a:defRPr/>
              </a:pPr>
              <a:t>48</a:t>
            </a:fld>
            <a:endParaRPr lang="en-US" dirty="0">
              <a:solidFill>
                <a:srgbClr val="000000"/>
              </a:solidFill>
            </a:endParaRPr>
          </a:p>
        </p:txBody>
      </p:sp>
      <p:sp>
        <p:nvSpPr>
          <p:cNvPr id="8" name="Rectangle 7"/>
          <p:cNvSpPr/>
          <p:nvPr/>
        </p:nvSpPr>
        <p:spPr>
          <a:xfrm>
            <a:off x="1" y="3067955"/>
            <a:ext cx="1001613" cy="919985"/>
          </a:xfrm>
          <a:prstGeom prst="rect">
            <a:avLst/>
          </a:prstGeom>
          <a:ln>
            <a:solidFill>
              <a:srgbClr val="000000"/>
            </a:solidFill>
          </a:ln>
        </p:spPr>
        <p:txBody>
          <a:bodyPr wrap="square" lIns="88126" tIns="44064" rIns="88126" bIns="44064">
            <a:spAutoFit/>
          </a:bodyPr>
          <a:lstStyle/>
          <a:p>
            <a:r>
              <a:rPr lang="en-US" sz="900" dirty="0">
                <a:solidFill>
                  <a:srgbClr val="000000"/>
                </a:solidFill>
                <a:latin typeface="Arial" charset="0"/>
                <a:ea typeface="+mn-ea"/>
                <a:cs typeface="+mn-cs"/>
              </a:rPr>
              <a:t>Prymula ESPID 2011/col 1/Background/bullet 4 (For “routine vaccines”)</a:t>
            </a:r>
          </a:p>
        </p:txBody>
      </p:sp>
      <p:sp>
        <p:nvSpPr>
          <p:cNvPr id="7" name="Rectangle 6"/>
          <p:cNvSpPr/>
          <p:nvPr/>
        </p:nvSpPr>
        <p:spPr>
          <a:xfrm>
            <a:off x="1" y="1624825"/>
            <a:ext cx="1001613" cy="504487"/>
          </a:xfrm>
          <a:prstGeom prst="rect">
            <a:avLst/>
          </a:prstGeom>
          <a:solidFill>
            <a:schemeClr val="bg1"/>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V72P16 CSR/p 129-130/Table 11.4.1-2</a:t>
            </a:r>
            <a:endParaRPr lang="en-US" sz="900" dirty="0">
              <a:solidFill>
                <a:srgbClr val="000000"/>
              </a:solidFill>
              <a:latin typeface="Arial" charset="0"/>
              <a:ea typeface="+mn-ea"/>
              <a:cs typeface="+mn-cs"/>
            </a:endParaRPr>
          </a:p>
        </p:txBody>
      </p:sp>
      <p:sp>
        <p:nvSpPr>
          <p:cNvPr id="9" name="Rectangle 8"/>
          <p:cNvSpPr/>
          <p:nvPr/>
        </p:nvSpPr>
        <p:spPr>
          <a:xfrm>
            <a:off x="9319" y="2336857"/>
            <a:ext cx="1001613" cy="365988"/>
          </a:xfrm>
          <a:prstGeom prst="rect">
            <a:avLst/>
          </a:prstGeom>
          <a:solidFill>
            <a:schemeClr val="bg1"/>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SmPC/p 9/Table 2</a:t>
            </a:r>
            <a:endParaRPr lang="en-US" sz="900" dirty="0">
              <a:solidFill>
                <a:srgbClr val="000000"/>
              </a:solidFill>
              <a:latin typeface="Arial" charset="0"/>
              <a:ea typeface="+mn-ea"/>
              <a:cs typeface="+mn-cs"/>
            </a:endParaRPr>
          </a:p>
        </p:txBody>
      </p:sp>
    </p:spTree>
    <p:extLst>
      <p:ext uri="{BB962C8B-B14F-4D97-AF65-F5344CB8AC3E}">
        <p14:creationId xmlns:p14="http://schemas.microsoft.com/office/powerpoint/2010/main" val="2523332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180" y="4127890"/>
            <a:ext cx="6764820" cy="4914177"/>
          </a:xfrm>
        </p:spPr>
        <p:txBody>
          <a:bodyPr>
            <a:normAutofit fontScale="92500"/>
          </a:bodyPr>
          <a:lstStyle/>
          <a:p>
            <a:pPr>
              <a:spcBef>
                <a:spcPts val="0"/>
              </a:spcBef>
            </a:pPr>
            <a:r>
              <a:rPr lang="en-GB" sz="900" b="0" dirty="0" smtClean="0"/>
              <a:t>The same study also showed that vaccine responses to the routine infants vaccinations were comparable in infants receiving prophylactic</a:t>
            </a:r>
            <a:r>
              <a:rPr lang="en-GB" sz="900" b="0" baseline="0" dirty="0" smtClean="0"/>
              <a:t> paracetamol at the time of vaccination with </a:t>
            </a:r>
            <a:r>
              <a:rPr lang="en-GB" sz="900" b="0" baseline="0" dirty="0" err="1" smtClean="0"/>
              <a:t>Bexsero</a:t>
            </a:r>
            <a:r>
              <a:rPr lang="en-GB" sz="900" b="0" baseline="0" dirty="0" smtClean="0"/>
              <a:t> and the routine infant vaccines</a:t>
            </a:r>
            <a:endParaRPr lang="en-US" sz="700" b="0" dirty="0"/>
          </a:p>
        </p:txBody>
      </p:sp>
      <p:sp>
        <p:nvSpPr>
          <p:cNvPr id="4" name="Slide Number Placeholder 3"/>
          <p:cNvSpPr>
            <a:spLocks noGrp="1"/>
          </p:cNvSpPr>
          <p:nvPr>
            <p:ph type="sldNum" sz="quarter" idx="10"/>
          </p:nvPr>
        </p:nvSpPr>
        <p:spPr>
          <a:xfrm>
            <a:off x="6506994" y="8891951"/>
            <a:ext cx="351006" cy="252050"/>
          </a:xfrm>
        </p:spPr>
        <p:txBody>
          <a:bodyPr/>
          <a:lstStyle/>
          <a:p>
            <a:pPr>
              <a:defRPr/>
            </a:pPr>
            <a:fld id="{1E6C952A-1C62-4765-B8E3-593EF2867BCE}" type="slidenum">
              <a:rPr lang="en-US" smtClean="0">
                <a:solidFill>
                  <a:srgbClr val="000000"/>
                </a:solidFill>
              </a:rPr>
              <a:pPr>
                <a:defRPr/>
              </a:pPr>
              <a:t>49</a:t>
            </a:fld>
            <a:endParaRPr lang="en-US" dirty="0">
              <a:solidFill>
                <a:srgbClr val="000000"/>
              </a:solidFill>
            </a:endParaRPr>
          </a:p>
        </p:txBody>
      </p:sp>
      <p:sp>
        <p:nvSpPr>
          <p:cNvPr id="9" name="Rectangle 8"/>
          <p:cNvSpPr/>
          <p:nvPr/>
        </p:nvSpPr>
        <p:spPr>
          <a:xfrm>
            <a:off x="5756467" y="1472573"/>
            <a:ext cx="1001613" cy="1473983"/>
          </a:xfrm>
          <a:prstGeom prst="rect">
            <a:avLst/>
          </a:prstGeom>
          <a:ln>
            <a:solidFill>
              <a:srgbClr val="000000"/>
            </a:solidFill>
          </a:ln>
        </p:spPr>
        <p:txBody>
          <a:bodyPr wrap="square" lIns="88126" tIns="44064" rIns="88126" bIns="44064">
            <a:spAutoFit/>
          </a:bodyPr>
          <a:lstStyle/>
          <a:p>
            <a:r>
              <a:rPr lang="en-US" sz="900" dirty="0">
                <a:solidFill>
                  <a:srgbClr val="000000"/>
                </a:solidFill>
                <a:latin typeface="Arial" charset="0"/>
                <a:ea typeface="+mn-ea"/>
                <a:cs typeface="+mn-cs"/>
              </a:rPr>
              <a:t>Prymula ESPID 2011/col 1/Background/bullet 4 (For “routine vaccines”)</a:t>
            </a:r>
          </a:p>
          <a:p>
            <a:endParaRPr lang="en-US" sz="900" dirty="0">
              <a:solidFill>
                <a:srgbClr val="000000"/>
              </a:solidFill>
              <a:latin typeface="Arial" charset="0"/>
              <a:ea typeface="+mn-ea"/>
              <a:cs typeface="+mn-cs"/>
            </a:endParaRPr>
          </a:p>
          <a:p>
            <a:r>
              <a:rPr lang="en-US" sz="900" dirty="0">
                <a:solidFill>
                  <a:srgbClr val="000000"/>
                </a:solidFill>
                <a:latin typeface="Arial" charset="0"/>
                <a:ea typeface="+mn-ea"/>
                <a:cs typeface="+mn-cs"/>
              </a:rPr>
              <a:t>Col 3/para 1 (for blood draw at 5 mo)</a:t>
            </a:r>
          </a:p>
        </p:txBody>
      </p:sp>
      <p:sp>
        <p:nvSpPr>
          <p:cNvPr id="7" name="Rectangle 6"/>
          <p:cNvSpPr/>
          <p:nvPr/>
        </p:nvSpPr>
        <p:spPr>
          <a:xfrm>
            <a:off x="1" y="1431247"/>
            <a:ext cx="1001613" cy="1889482"/>
          </a:xfrm>
          <a:prstGeom prst="rect">
            <a:avLst/>
          </a:prstGeom>
          <a:solidFill>
            <a:schemeClr val="bg1"/>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V72P16 CSR/p 146/Table 11.4.1-5; p 148/Table 11.4.1-7; p 150/Table 11.4.1-9; p 153/Table 11.4.1-11; p 155/Table 11.4.1-13; p 157/Table 11.4.1-15</a:t>
            </a:r>
            <a:endParaRPr lang="en-US" sz="900" dirty="0">
              <a:solidFill>
                <a:srgbClr val="000000"/>
              </a:solidFill>
              <a:latin typeface="Arial" charset="0"/>
              <a:ea typeface="+mn-ea"/>
              <a:cs typeface="+mn-cs"/>
            </a:endParaRPr>
          </a:p>
        </p:txBody>
      </p:sp>
    </p:spTree>
    <p:extLst>
      <p:ext uri="{BB962C8B-B14F-4D97-AF65-F5344CB8AC3E}">
        <p14:creationId xmlns:p14="http://schemas.microsoft.com/office/powerpoint/2010/main" val="2523332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160" y="4127891"/>
            <a:ext cx="6619705" cy="5016110"/>
          </a:xfrm>
        </p:spPr>
        <p:txBody>
          <a:bodyPr>
            <a:normAutofit lnSpcReduction="10000"/>
          </a:bodyPr>
          <a:lstStyle/>
          <a:p>
            <a:pPr>
              <a:spcBef>
                <a:spcPts val="0"/>
              </a:spcBef>
            </a:pPr>
            <a:r>
              <a:rPr lang="en-US" sz="1000" dirty="0" smtClean="0"/>
              <a:t>Similarly,</a:t>
            </a:r>
            <a:r>
              <a:rPr lang="en-US" sz="1000" baseline="0" dirty="0" smtClean="0"/>
              <a:t> vaccine responses to the 7-valent pneumococcal conjugate vaccines </a:t>
            </a:r>
            <a:r>
              <a:rPr lang="en-GB" sz="1000" dirty="0" smtClean="0"/>
              <a:t>were also not affected</a:t>
            </a:r>
            <a:endParaRPr lang="en-US" sz="800" dirty="0"/>
          </a:p>
        </p:txBody>
      </p:sp>
      <p:sp>
        <p:nvSpPr>
          <p:cNvPr id="4" name="Slide Number Placeholder 3"/>
          <p:cNvSpPr>
            <a:spLocks noGrp="1"/>
          </p:cNvSpPr>
          <p:nvPr>
            <p:ph type="sldNum" sz="quarter" idx="10"/>
          </p:nvPr>
        </p:nvSpPr>
        <p:spPr>
          <a:xfrm>
            <a:off x="6506994" y="8891951"/>
            <a:ext cx="351006" cy="252050"/>
          </a:xfrm>
        </p:spPr>
        <p:txBody>
          <a:bodyPr/>
          <a:lstStyle/>
          <a:p>
            <a:pPr>
              <a:defRPr/>
            </a:pPr>
            <a:fld id="{1E6C952A-1C62-4765-B8E3-593EF2867BCE}" type="slidenum">
              <a:rPr lang="en-US" smtClean="0">
                <a:solidFill>
                  <a:srgbClr val="000000"/>
                </a:solidFill>
              </a:rPr>
              <a:pPr>
                <a:defRPr/>
              </a:pPr>
              <a:t>50</a:t>
            </a:fld>
            <a:endParaRPr lang="en-US" dirty="0">
              <a:solidFill>
                <a:srgbClr val="000000"/>
              </a:solidFill>
            </a:endParaRPr>
          </a:p>
        </p:txBody>
      </p:sp>
      <p:sp>
        <p:nvSpPr>
          <p:cNvPr id="8" name="Rectangle 7"/>
          <p:cNvSpPr/>
          <p:nvPr/>
        </p:nvSpPr>
        <p:spPr>
          <a:xfrm>
            <a:off x="5772806" y="1587985"/>
            <a:ext cx="1001613" cy="1473983"/>
          </a:xfrm>
          <a:prstGeom prst="rect">
            <a:avLst/>
          </a:prstGeom>
          <a:ln>
            <a:solidFill>
              <a:srgbClr val="000000"/>
            </a:solidFill>
          </a:ln>
        </p:spPr>
        <p:txBody>
          <a:bodyPr wrap="square" lIns="88126" tIns="44064" rIns="88126" bIns="44064">
            <a:spAutoFit/>
          </a:bodyPr>
          <a:lstStyle/>
          <a:p>
            <a:r>
              <a:rPr lang="en-US" sz="900" dirty="0">
                <a:solidFill>
                  <a:srgbClr val="000000"/>
                </a:solidFill>
                <a:latin typeface="Arial" charset="0"/>
                <a:ea typeface="+mn-ea"/>
                <a:cs typeface="+mn-cs"/>
              </a:rPr>
              <a:t>Prymula ESPID 2011/Col 1/Background/bullet 4 (for “routine vaccines”)</a:t>
            </a:r>
          </a:p>
          <a:p>
            <a:endParaRPr lang="en-US" sz="900" dirty="0">
              <a:solidFill>
                <a:srgbClr val="000000"/>
              </a:solidFill>
              <a:latin typeface="Arial" charset="0"/>
              <a:ea typeface="+mn-ea"/>
              <a:cs typeface="+mn-cs"/>
            </a:endParaRPr>
          </a:p>
          <a:p>
            <a:r>
              <a:rPr lang="en-US" sz="900" dirty="0">
                <a:solidFill>
                  <a:srgbClr val="000000"/>
                </a:solidFill>
                <a:latin typeface="Arial" charset="0"/>
                <a:ea typeface="+mn-ea"/>
                <a:cs typeface="+mn-cs"/>
              </a:rPr>
              <a:t>Col 3/para 1 (for blood draw at 5 mo)</a:t>
            </a:r>
          </a:p>
        </p:txBody>
      </p:sp>
      <p:sp>
        <p:nvSpPr>
          <p:cNvPr id="7" name="Rectangle 6"/>
          <p:cNvSpPr/>
          <p:nvPr/>
        </p:nvSpPr>
        <p:spPr>
          <a:xfrm>
            <a:off x="1" y="1916916"/>
            <a:ext cx="1001613" cy="504487"/>
          </a:xfrm>
          <a:prstGeom prst="rect">
            <a:avLst/>
          </a:prstGeom>
          <a:solidFill>
            <a:schemeClr val="accent3"/>
          </a:solidFill>
          <a:ln>
            <a:solidFill>
              <a:srgbClr val="000000"/>
            </a:solidFill>
          </a:ln>
        </p:spPr>
        <p:txBody>
          <a:bodyPr wrap="square" lIns="88126" tIns="44064" rIns="88126" bIns="44064">
            <a:spAutoFit/>
          </a:bodyPr>
          <a:lstStyle/>
          <a:p>
            <a:r>
              <a:rPr lang="en-US" sz="900" dirty="0" smtClean="0">
                <a:solidFill>
                  <a:srgbClr val="000000"/>
                </a:solidFill>
                <a:latin typeface="Arial" charset="0"/>
                <a:ea typeface="+mn-ea"/>
                <a:cs typeface="+mn-cs"/>
              </a:rPr>
              <a:t>V72P16 CSR/p 159-160/Table 11.4.1-17</a:t>
            </a:r>
            <a:endParaRPr lang="en-US" sz="900" dirty="0">
              <a:solidFill>
                <a:srgbClr val="000000"/>
              </a:solidFill>
              <a:latin typeface="Arial" charset="0"/>
              <a:ea typeface="+mn-ea"/>
              <a:cs typeface="+mn-cs"/>
            </a:endParaRPr>
          </a:p>
        </p:txBody>
      </p:sp>
    </p:spTree>
    <p:extLst>
      <p:ext uri="{BB962C8B-B14F-4D97-AF65-F5344CB8AC3E}">
        <p14:creationId xmlns:p14="http://schemas.microsoft.com/office/powerpoint/2010/main" val="2523332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importantly, the medical</a:t>
            </a:r>
            <a:r>
              <a:rPr lang="en-GB" baseline="0" dirty="0" smtClean="0"/>
              <a:t> attendance rate for fever after vaccination was very low in this clinical trial</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a:p>
        </p:txBody>
      </p:sp>
    </p:spTree>
    <p:extLst>
      <p:ext uri="{BB962C8B-B14F-4D97-AF65-F5344CB8AC3E}">
        <p14:creationId xmlns:p14="http://schemas.microsoft.com/office/powerpoint/2010/main" val="131191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effectiveness of prophylactic</a:t>
            </a:r>
            <a:r>
              <a:rPr lang="en-GB" baseline="0" dirty="0" smtClean="0"/>
              <a:t> </a:t>
            </a:r>
            <a:r>
              <a:rPr lang="en-GB" dirty="0" smtClean="0"/>
              <a:t>paracetamol, but not ibuprofen, in reducing rates of fever after vaccination was recently assessed</a:t>
            </a:r>
            <a:r>
              <a:rPr lang="en-GB" baseline="0" dirty="0" smtClean="0"/>
              <a:t> in a systematic review. </a:t>
            </a:r>
          </a:p>
          <a:p>
            <a:pPr marL="0" indent="0">
              <a:buFont typeface="Arial" panose="020B0604020202020204" pitchFamily="34" charset="0"/>
              <a:buNone/>
            </a:pPr>
            <a:r>
              <a:rPr lang="en-GB" baseline="0" dirty="0" smtClean="0"/>
              <a:t>The systematic review also showed significant benefits of prophylactic paracetamol against </a:t>
            </a:r>
            <a:r>
              <a:rPr lang="en-US" sz="1200" kern="1200" dirty="0" smtClean="0">
                <a:solidFill>
                  <a:schemeClr val="tx1"/>
                </a:solidFill>
                <a:latin typeface="Arial" pitchFamily="84" charset="0"/>
                <a:ea typeface="ヒラギノ角ゴ Pro W3" pitchFamily="84" charset="-128"/>
                <a:cs typeface="ヒラギノ角ゴ Pro W3" pitchFamily="84" charset="-128"/>
              </a:rPr>
              <a:t>Pain, swelling and redness at injection site,</a:t>
            </a:r>
            <a:r>
              <a:rPr lang="en-US" sz="1200" kern="1200" baseline="0" dirty="0" smtClean="0">
                <a:solidFill>
                  <a:schemeClr val="tx1"/>
                </a:solidFill>
                <a:latin typeface="Arial" pitchFamily="84" charset="0"/>
                <a:ea typeface="ヒラギノ角ゴ Pro W3" pitchFamily="84" charset="-128"/>
                <a:cs typeface="ヒラギノ角ゴ Pro W3" pitchFamily="84" charset="-128"/>
              </a:rPr>
              <a:t> </a:t>
            </a:r>
            <a:r>
              <a:rPr lang="en-US" sz="1200" dirty="0" smtClean="0"/>
              <a:t>Irritability, drowsiness, persistent </a:t>
            </a:r>
            <a:r>
              <a:rPr lang="en-GB" sz="1200" dirty="0" smtClean="0"/>
              <a:t>crying and loss of appetite</a:t>
            </a:r>
          </a:p>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204952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In 2015, PHE reported a continued increase in meningococcal capsular group W disease across all age groups and all regions in England</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This increase demonstrated a year on year increase since 2009, indicating the strain had now become endemic</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Meningococcal infection most commonly presents as either meningitis or septicaemia, or a combination of both</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Highest rates of disease are in children under 2 years, particularly infants aged 5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Less commonly, individuals may present with pneumonia, myocarditis, endocarditis, pericarditis, arthritis, conjunctivitis, urethritis, pharyngitis and cervicitis.</a:t>
            </a:r>
            <a:endParaRPr lang="en-GB" sz="1200" kern="1200" baseline="30000" dirty="0" smtClean="0">
              <a:solidFill>
                <a:schemeClr val="tx1"/>
              </a:solidFill>
              <a:latin typeface="Arial" pitchFamily="34" charset="0"/>
              <a:ea typeface="ヒラギノ角ゴ Pro W3" pitchFamily="84" charset="-128"/>
              <a:cs typeface="Arial" pitchFamily="34" charset="0"/>
            </a:endParaRPr>
          </a:p>
          <a:p>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2014200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another, as yet unpublished</a:t>
            </a:r>
            <a:r>
              <a:rPr lang="en-GB" baseline="0" dirty="0" smtClean="0"/>
              <a:t> clinical trial, three doses of </a:t>
            </a:r>
            <a:r>
              <a:rPr lang="en-GB" baseline="0" dirty="0" err="1" smtClean="0"/>
              <a:t>prophyliactic</a:t>
            </a:r>
            <a:r>
              <a:rPr lang="en-GB" baseline="0" dirty="0" smtClean="0"/>
              <a:t> paracetamol, with the first dose of paracetamol given around the time of vaccination led to significantly lower rates of fever compared to two doses of prophylactic paracetamol with the first dose given at 6 hours </a:t>
            </a:r>
            <a:r>
              <a:rPr lang="en-GB" baseline="0" smtClean="0"/>
              <a:t>after vaccination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val="3367244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SUMMARY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54</a:t>
            </a:fld>
            <a:endParaRPr lang="en-US"/>
          </a:p>
        </p:txBody>
      </p:sp>
    </p:spTree>
    <p:extLst>
      <p:ext uri="{BB962C8B-B14F-4D97-AF65-F5344CB8AC3E}">
        <p14:creationId xmlns:p14="http://schemas.microsoft.com/office/powerpoint/2010/main" val="1387802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current product</a:t>
            </a:r>
            <a:r>
              <a:rPr lang="en-GB" baseline="0" dirty="0" smtClean="0"/>
              <a:t> label states that the only indication for paracetamol in infants aged 2 months is for post-vaccination fever. </a:t>
            </a:r>
          </a:p>
          <a:p>
            <a:r>
              <a:rPr lang="en-GB" baseline="0" dirty="0" smtClean="0"/>
              <a:t>The label also states that only tow doses can be given before seeking medical care</a:t>
            </a:r>
          </a:p>
          <a:p>
            <a:r>
              <a:rPr lang="en-GB" baseline="0" dirty="0" smtClean="0"/>
              <a:t>This recommendation was made not because of concerns about toxicity but because of potential to miss a serious underlying infection</a:t>
            </a:r>
          </a:p>
          <a:p>
            <a:r>
              <a:rPr lang="en-GB" baseline="0" dirty="0" smtClean="0"/>
              <a:t>Therefore, the MHRA made a submission to the commission on human vaccines to amend the current label since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55</a:t>
            </a:fld>
            <a:endParaRPr lang="en-US"/>
          </a:p>
        </p:txBody>
      </p:sp>
    </p:spTree>
    <p:extLst>
      <p:ext uri="{BB962C8B-B14F-4D97-AF65-F5344CB8AC3E}">
        <p14:creationId xmlns:p14="http://schemas.microsoft.com/office/powerpoint/2010/main" val="712529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conclusions</a:t>
            </a:r>
            <a:r>
              <a:rPr lang="en-GB" baseline="0" dirty="0" smtClean="0"/>
              <a:t> of the submission were that:</a:t>
            </a:r>
          </a:p>
          <a:p>
            <a:r>
              <a:rPr lang="en-GB" baseline="0" dirty="0" smtClean="0"/>
              <a:t>1.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a:p>
        </p:txBody>
      </p:sp>
    </p:spTree>
    <p:extLst>
      <p:ext uri="{BB962C8B-B14F-4D97-AF65-F5344CB8AC3E}">
        <p14:creationId xmlns:p14="http://schemas.microsoft.com/office/powerpoint/2010/main" val="1244887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implementation of </a:t>
            </a:r>
            <a:r>
              <a:rPr lang="en-GB" baseline="0" dirty="0" smtClean="0"/>
              <a:t>paracetamol prophylaxis at 2 and 4 months of age will require alerting parents of the need to buy some infant oral paracetamol suspension before their first immunisation clinic appointment</a:t>
            </a:r>
          </a:p>
          <a:p>
            <a:r>
              <a:rPr lang="en-GB" baseline="0" dirty="0" smtClean="0"/>
              <a:t>In the meantime, however, given that the programme is supposed to start imminently, </a:t>
            </a:r>
            <a:r>
              <a:rPr lang="en-GB" baseline="0" dirty="0" err="1" smtClean="0"/>
              <a:t>Gp</a:t>
            </a:r>
            <a:r>
              <a:rPr lang="en-GB" baseline="0" dirty="0" smtClean="0"/>
              <a:t> surgeries will be able to offer single paracetamol sachets with a syringe at the first clinic visit only for the first year of the programme</a:t>
            </a:r>
          </a:p>
          <a:p>
            <a:r>
              <a:rPr lang="en-GB" baseline="0" dirty="0" smtClean="0"/>
              <a:t>After this time, we hope that parents will source their own supply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57</a:t>
            </a:fld>
            <a:endParaRPr lang="en-US"/>
          </a:p>
        </p:txBody>
      </p:sp>
    </p:spTree>
    <p:extLst>
      <p:ext uri="{BB962C8B-B14F-4D97-AF65-F5344CB8AC3E}">
        <p14:creationId xmlns:p14="http://schemas.microsoft.com/office/powerpoint/2010/main" val="3652507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The recommended</a:t>
            </a:r>
            <a:r>
              <a:rPr lang="en-GB" sz="1200" kern="1200" baseline="0" dirty="0" smtClean="0">
                <a:solidFill>
                  <a:schemeClr val="tx1"/>
                </a:solidFill>
                <a:effectLst/>
                <a:latin typeface="+mn-lt"/>
                <a:ea typeface="ヒラギノ角ゴ Pro W3" pitchFamily="84" charset="-128"/>
                <a:cs typeface="ヒラギノ角ゴ Pro W3" pitchFamily="84" charset="-128"/>
              </a:rPr>
              <a:t> dose and schedule for prophylactic paracetamol is summarised in this table. </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At their two and four month immunisation clinic visit, parents should be advised to give the first dose of paracetamol as soon as possible after vaccination followed by two further doses at 4-6 hour intervals.</a:t>
            </a:r>
          </a:p>
          <a:p>
            <a:r>
              <a:rPr lang="en-GB" dirty="0" smtClean="0"/>
              <a:t>If their infants still has</a:t>
            </a:r>
            <a:r>
              <a:rPr lang="en-GB" baseline="0" dirty="0" smtClean="0"/>
              <a:t> fever after the three doses but is otherwise well, then </a:t>
            </a:r>
            <a:r>
              <a:rPr lang="en-US" sz="1200" b="0" dirty="0" smtClean="0"/>
              <a:t>parents can continue giving paracetamol at recommended intervals </a:t>
            </a:r>
            <a:r>
              <a:rPr lang="en-US" sz="1200" b="0" dirty="0" smtClean="0">
                <a:solidFill>
                  <a:schemeClr val="bg2"/>
                </a:solidFill>
              </a:rPr>
              <a:t>up to 48 hours post-vaccination</a:t>
            </a:r>
            <a:r>
              <a:rPr lang="en-US" sz="1200" b="0" dirty="0" smtClean="0"/>
              <a:t> without</a:t>
            </a:r>
            <a:r>
              <a:rPr lang="en-US" sz="1200" b="0" baseline="0" dirty="0" smtClean="0"/>
              <a:t> </a:t>
            </a:r>
            <a:r>
              <a:rPr lang="en-US" sz="1200" b="0" dirty="0" smtClean="0"/>
              <a:t>exceeding four doses in a 24 hour</a:t>
            </a:r>
            <a:r>
              <a:rPr lang="en-US" sz="1200" b="0" baseline="0" dirty="0" smtClean="0"/>
              <a:t> period</a:t>
            </a:r>
            <a:r>
              <a:rPr lang="en-US" sz="1200" b="0" dirty="0" smtClean="0"/>
              <a:t>.</a:t>
            </a:r>
          </a:p>
          <a:p>
            <a:r>
              <a:rPr lang="en-US" sz="1200" b="0" dirty="0" smtClean="0">
                <a:solidFill>
                  <a:schemeClr val="bg2"/>
                </a:solidFill>
              </a:rPr>
              <a:t>Parents</a:t>
            </a:r>
            <a:r>
              <a:rPr lang="en-US" sz="1200" b="0" baseline="0" dirty="0" smtClean="0">
                <a:solidFill>
                  <a:schemeClr val="bg2"/>
                </a:solidFill>
              </a:rPr>
              <a:t> should also be advised to </a:t>
            </a:r>
            <a:r>
              <a:rPr lang="en-US" sz="1200" b="0" dirty="0" smtClean="0">
                <a:solidFill>
                  <a:schemeClr val="bg2"/>
                </a:solidFill>
              </a:rPr>
              <a:t>speak to their GP or call NHS 111</a:t>
            </a:r>
            <a:r>
              <a:rPr lang="en-US" sz="1200" b="0" baseline="0" dirty="0" smtClean="0">
                <a:solidFill>
                  <a:schemeClr val="bg2"/>
                </a:solidFill>
              </a:rPr>
              <a:t> if their baby looks unwell or if they are concerned about their child at any time</a:t>
            </a:r>
            <a:endParaRPr lang="en-GB" sz="1200" b="0" dirty="0" smtClean="0">
              <a:solidFill>
                <a:schemeClr val="bg2"/>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a:p>
        </p:txBody>
      </p:sp>
    </p:spTree>
    <p:extLst>
      <p:ext uri="{BB962C8B-B14F-4D97-AF65-F5344CB8AC3E}">
        <p14:creationId xmlns:p14="http://schemas.microsoft.com/office/powerpoint/2010/main" val="1571871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GP surgeries will</a:t>
            </a:r>
            <a:r>
              <a:rPr lang="en-GB" sz="1200" kern="1200" baseline="0" dirty="0" smtClean="0">
                <a:solidFill>
                  <a:schemeClr val="tx1"/>
                </a:solidFill>
                <a:effectLst/>
                <a:latin typeface="+mn-lt"/>
                <a:ea typeface="ヒラギノ角ゴ Pro W3" pitchFamily="84" charset="-128"/>
                <a:cs typeface="ヒラギノ角ゴ Pro W3" pitchFamily="84" charset="-128"/>
              </a:rPr>
              <a:t> be able to order liquid infant paracetamol and syringes via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 during the first few months of the programme</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The sachets</a:t>
            </a:r>
            <a:r>
              <a:rPr lang="en-GB" sz="1200" kern="1200" baseline="0" dirty="0" smtClean="0">
                <a:solidFill>
                  <a:schemeClr val="tx1"/>
                </a:solidFill>
                <a:effectLst/>
                <a:latin typeface="+mn-lt"/>
                <a:ea typeface="ヒラギノ角ゴ Pro W3" pitchFamily="84" charset="-128"/>
                <a:cs typeface="ヒラギノ角ゴ Pro W3" pitchFamily="84" charset="-128"/>
              </a:rPr>
              <a:t> should be offered to parents who do not have timely access to over the counter paracetamol</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Most local pharmacies, supermarkets and many local stores stock liquid infant paracetamol suspension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val="1258434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dirty="0" smtClean="0"/>
              <a:t>Although paracetamol is available</a:t>
            </a:r>
            <a:r>
              <a:rPr lang="en-GB" sz="1200" baseline="0" dirty="0" smtClean="0"/>
              <a:t> to purchase over the counter, nurses and midwives can only supply or </a:t>
            </a:r>
            <a:r>
              <a:rPr lang="en-GB" sz="1200" baseline="0" dirty="0" err="1" smtClean="0"/>
              <a:t>adminster</a:t>
            </a:r>
            <a:r>
              <a:rPr lang="en-GB" sz="1200" baseline="0" dirty="0" smtClean="0"/>
              <a:t> medicines using a recognised process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aseline="0" dirty="0" smtClean="0"/>
              <a:t>For the purposes of prophylactic paracetamol with </a:t>
            </a:r>
            <a:r>
              <a:rPr lang="en-GB" sz="1200" baseline="0" dirty="0" err="1" smtClean="0"/>
              <a:t>Bexsero</a:t>
            </a:r>
            <a:r>
              <a:rPr lang="en-GB" sz="1200" baseline="0" dirty="0" smtClean="0"/>
              <a:t> vaccination, public health </a:t>
            </a:r>
            <a:r>
              <a:rPr lang="en-GB" sz="1200" baseline="0" dirty="0" err="1" smtClean="0"/>
              <a:t>england</a:t>
            </a:r>
            <a:r>
              <a:rPr lang="en-GB" sz="1200" baseline="0" dirty="0" smtClean="0"/>
              <a:t> will make available a HOMELY REMEDY protocol.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aseline="0" dirty="0" smtClean="0"/>
              <a:t>A PGD is not a legal requirement for the supply or administration of over the counter medicines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60</a:t>
            </a:fld>
            <a:endParaRPr lang="en-US"/>
          </a:p>
        </p:txBody>
      </p:sp>
    </p:spTree>
    <p:extLst>
      <p:ext uri="{BB962C8B-B14F-4D97-AF65-F5344CB8AC3E}">
        <p14:creationId xmlns:p14="http://schemas.microsoft.com/office/powerpoint/2010/main" val="662428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Summarise slide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61</a:t>
            </a:fld>
            <a:endParaRPr lang="en-US"/>
          </a:p>
        </p:txBody>
      </p:sp>
    </p:spTree>
    <p:extLst>
      <p:ext uri="{BB962C8B-B14F-4D97-AF65-F5344CB8AC3E}">
        <p14:creationId xmlns:p14="http://schemas.microsoft.com/office/powerpoint/2010/main" val="403880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u="sng" kern="1200" dirty="0" smtClean="0">
                <a:solidFill>
                  <a:schemeClr val="tx1"/>
                </a:solidFill>
                <a:latin typeface="+mn-lt"/>
                <a:ea typeface="ヒラギノ角ゴ Pro W3" pitchFamily="84" charset="-128"/>
                <a:cs typeface="ヒラギノ角ゴ Pro W3" pitchFamily="84" charset="-128"/>
              </a:rPr>
              <a:t>Background</a:t>
            </a:r>
          </a:p>
          <a:p>
            <a:endParaRPr lang="en-GB" sz="1200" b="1" u="sng"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In 2015, Public Health England (PHE) reported a continued, year on year increase in meningococcal capsular group W (</a:t>
            </a:r>
            <a:r>
              <a:rPr lang="en-GB" sz="1200" kern="1200" dirty="0" err="1" smtClean="0">
                <a:solidFill>
                  <a:schemeClr val="tx1"/>
                </a:solidFill>
                <a:effectLst/>
                <a:latin typeface="+mn-lt"/>
                <a:ea typeface="ヒラギノ角ゴ Pro W3" pitchFamily="84" charset="-128"/>
                <a:cs typeface="ヒラギノ角ゴ Pro W3" pitchFamily="84" charset="-128"/>
              </a:rPr>
              <a:t>MenW</a:t>
            </a:r>
            <a:r>
              <a:rPr lang="en-GB" sz="1200" kern="1200" dirty="0" smtClean="0">
                <a:solidFill>
                  <a:schemeClr val="tx1"/>
                </a:solidFill>
                <a:effectLst/>
                <a:latin typeface="+mn-lt"/>
                <a:ea typeface="ヒラギノ角ゴ Pro W3" pitchFamily="84" charset="-128"/>
                <a:cs typeface="ヒラギノ角ゴ Pro W3" pitchFamily="84" charset="-128"/>
              </a:rPr>
              <a:t>) cases in England. The rise was initially recorded in 2009 and since this time, cases have steadily increased, rising from 11 cases in 2009 to 117 cases in 2014. In January 2015, 34 laboratory confirmed cases were notified to PHE, compared to 18 cases in 2014 and 9 cases in 2013  in the same period.</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r>
              <a:rPr lang="en-GB" sz="1200" kern="1200" dirty="0" smtClean="0">
                <a:solidFill>
                  <a:schemeClr val="tx1"/>
                </a:solidFill>
                <a:effectLst/>
                <a:latin typeface="+mn-lt"/>
                <a:ea typeface="ヒラギノ角ゴ Pro W3" pitchFamily="84" charset="-128"/>
                <a:cs typeface="ヒラギノ角ゴ Pro W3" pitchFamily="84" charset="-128"/>
              </a:rPr>
              <a:t>Although cases of meningococcal disease overall have been in decline since 2000, cases of meningococcal W were first observed in previously healthy adults in 2009 and by  2011, cases had extended across all age groups and across all regions in England, indicating that the strain had become endemic. For the first time in a decade, meningococcal W related deaths have been observed in young children and an increase in meningococcal W cases among students attending universities across the country suggests that carriage and transmission of the bacteria has become established. </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r>
              <a:rPr lang="en-GB" sz="1200" kern="1200" dirty="0" smtClean="0">
                <a:solidFill>
                  <a:schemeClr val="tx1"/>
                </a:solidFill>
                <a:effectLst/>
                <a:latin typeface="+mn-lt"/>
                <a:ea typeface="ヒラギノ角ゴ Pro W3" pitchFamily="84" charset="-128"/>
                <a:cs typeface="ヒラギノ角ゴ Pro W3" pitchFamily="84" charset="-128"/>
              </a:rPr>
              <a:t>In February 2015, the Joint Committee on Vaccination and Immunisation (JCVI) agreed that the current increase in meningococcal W cases in England and Wales constituted an outbreak situation and recommended a vaccination programme aimed at protecting adolescents against meningococcal capsular groups ACW and Y strains. This was felt to be the best option to generate population level herd protection, which should provide protection to all age groups.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000" b="1" u="sng" kern="1200" dirty="0" smtClean="0">
              <a:solidFill>
                <a:schemeClr val="tx1"/>
              </a:solidFill>
              <a:latin typeface="+mn-lt"/>
              <a:ea typeface="ヒラギノ角ゴ Pro W3" pitchFamily="84" charset="-128"/>
              <a:cs typeface="ヒラギノ角ゴ Pro W3" pitchFamily="84" charset="-128"/>
            </a:endParaRPr>
          </a:p>
          <a:p>
            <a:r>
              <a:rPr lang="en-GB" sz="1200" b="1" u="sng" kern="1200" dirty="0" smtClean="0">
                <a:solidFill>
                  <a:schemeClr val="tx1"/>
                </a:solidFill>
                <a:latin typeface="+mn-lt"/>
                <a:ea typeface="ヒラギノ角ゴ Pro W3" pitchFamily="84" charset="-128"/>
                <a:cs typeface="ヒラギノ角ゴ Pro W3" pitchFamily="84" charset="-128"/>
              </a:rPr>
              <a:t>Rationale of resource</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u="none" strike="noStrike" kern="1200" dirty="0" smtClean="0">
                <a:solidFill>
                  <a:schemeClr val="tx1"/>
                </a:solidFill>
                <a:latin typeface="+mn-lt"/>
                <a:ea typeface="ヒラギノ角ゴ Pro W3" pitchFamily="84" charset="-128"/>
                <a:cs typeface="ヒラギノ角ゴ Pro W3" pitchFamily="84" charset="-128"/>
              </a:rPr>
              <a:t> </a:t>
            </a:r>
            <a:endParaRPr lang="en-GB" sz="1200"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ヒラギノ角ゴ Pro W3" pitchFamily="84" charset="-128"/>
                <a:cs typeface="ヒラギノ角ゴ Pro W3" pitchFamily="84" charset="-128"/>
              </a:rPr>
              <a:t>This </a:t>
            </a:r>
            <a:r>
              <a:rPr lang="en-GB" sz="1200" kern="1200" baseline="0" dirty="0" smtClean="0">
                <a:solidFill>
                  <a:schemeClr val="tx1"/>
                </a:solidFill>
                <a:latin typeface="+mn-lt"/>
                <a:ea typeface="ヒラギノ角ゴ Pro W3" pitchFamily="84" charset="-128"/>
                <a:cs typeface="ヒラギノ角ゴ Pro W3" pitchFamily="84" charset="-128"/>
              </a:rPr>
              <a:t>resource is designed to support and inform healthcare professionals around the importance of immunising adolescents against meningococcal capsular group W disease, providing evidence based information around the implementation and delivery of the meningococcal capsular group W programme in England.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kern="1200" dirty="0" smtClean="0">
                <a:solidFill>
                  <a:schemeClr val="tx1"/>
                </a:solidFill>
                <a:latin typeface="+mn-lt"/>
                <a:ea typeface="ヒラギノ角ゴ Pro W3" pitchFamily="84" charset="-128"/>
                <a:cs typeface="ヒラギノ角ゴ Pro W3" pitchFamily="84" charset="-128"/>
              </a:rPr>
              <a:t>Note</a:t>
            </a:r>
            <a:r>
              <a:rPr lang="en-GB" sz="1200" kern="1200" dirty="0" smtClean="0">
                <a:solidFill>
                  <a:schemeClr val="tx1"/>
                </a:solidFill>
                <a:latin typeface="+mn-lt"/>
                <a:ea typeface="ヒラギノ角ゴ Pro W3" pitchFamily="84" charset="-128"/>
                <a:cs typeface="ヒラギノ角ゴ Pro W3" pitchFamily="84" charset="-128"/>
              </a:rPr>
              <a:t>: Meningococcal capsular group W is commonly referred to as </a:t>
            </a:r>
            <a:r>
              <a:rPr lang="en-GB" sz="1200" kern="1200" dirty="0" err="1" smtClean="0">
                <a:solidFill>
                  <a:schemeClr val="tx1"/>
                </a:solidFill>
                <a:latin typeface="+mn-lt"/>
                <a:ea typeface="ヒラギノ角ゴ Pro W3" pitchFamily="84" charset="-128"/>
                <a:cs typeface="ヒラギノ角ゴ Pro W3" pitchFamily="84" charset="-128"/>
              </a:rPr>
              <a:t>MenW</a:t>
            </a:r>
            <a:r>
              <a:rPr lang="en-GB" sz="1200" kern="1200" dirty="0" smtClean="0">
                <a:solidFill>
                  <a:schemeClr val="tx1"/>
                </a:solidFill>
                <a:latin typeface="+mn-lt"/>
                <a:ea typeface="ヒラギノ角ゴ Pro W3" pitchFamily="84" charset="-128"/>
                <a:cs typeface="ヒラギノ角ゴ Pro W3" pitchFamily="84" charset="-128"/>
              </a:rPr>
              <a:t>. For the purpose of this resource </a:t>
            </a:r>
            <a:r>
              <a:rPr lang="en-GB" sz="1200" kern="1200" dirty="0" err="1" smtClean="0">
                <a:solidFill>
                  <a:schemeClr val="tx1"/>
                </a:solidFill>
                <a:latin typeface="+mn-lt"/>
                <a:ea typeface="ヒラギノ角ゴ Pro W3" pitchFamily="84" charset="-128"/>
                <a:cs typeface="ヒラギノ角ゴ Pro W3" pitchFamily="84" charset="-128"/>
              </a:rPr>
              <a:t>MenW</a:t>
            </a:r>
            <a:r>
              <a:rPr lang="en-GB" sz="1200" kern="1200" dirty="0" smtClean="0">
                <a:solidFill>
                  <a:schemeClr val="tx1"/>
                </a:solidFill>
                <a:latin typeface="+mn-lt"/>
                <a:ea typeface="ヒラギノ角ゴ Pro W3" pitchFamily="84" charset="-128"/>
                <a:cs typeface="ヒラギノ角ゴ Pro W3" pitchFamily="84" charset="-128"/>
              </a:rPr>
              <a:t> is used throughout this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strike="noStrike"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ヒラギノ角ゴ Pro W3" pitchFamily="84" charset="-128"/>
              <a:cs typeface="ヒラギノ角ゴ Pro W3" pitchFamily="84" charset="-128"/>
            </a:endParaRPr>
          </a:p>
          <a:p>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62</a:t>
            </a:fld>
            <a:endParaRPr lang="en-US"/>
          </a:p>
        </p:txBody>
      </p:sp>
    </p:spTree>
    <p:extLst>
      <p:ext uri="{BB962C8B-B14F-4D97-AF65-F5344CB8AC3E}">
        <p14:creationId xmlns:p14="http://schemas.microsoft.com/office/powerpoint/2010/main" val="229770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In 2015, PHE reported a continued increase in meningococcal capsular group W disease across all age groups and all regions in England</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This increase demonstrated a year on year increase since 2009, indicating the strain had now become endemic</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Meningococcal infection most commonly presents as either meningitis or septicaemia, or a combination of both</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rPr>
              <a:t>Highest rates of disease are in children under 2 years, particularly infants aged 5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Less commonly, individuals may present with pneumonia, myocarditis, endocarditis, pericarditis, arthritis, conjunctivitis, urethritis, pharyngitis and cervicitis.</a:t>
            </a:r>
            <a:endParaRPr lang="en-GB" sz="1200" kern="1200" baseline="30000" dirty="0" smtClean="0">
              <a:solidFill>
                <a:schemeClr val="tx1"/>
              </a:solidFill>
              <a:latin typeface="Arial" pitchFamily="34" charset="0"/>
              <a:ea typeface="ヒラギノ角ゴ Pro W3" pitchFamily="84" charset="-128"/>
              <a:cs typeface="Arial" pitchFamily="34" charset="0"/>
            </a:endParaRPr>
          </a:p>
          <a:p>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2014200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AD0CFA6-0A5E-401E-AB7F-EB61E825E915}" type="slidenum">
              <a:rPr lang="en-GB" smtClean="0"/>
              <a:pPr/>
              <a:t>63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061031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75</a:t>
            </a:fld>
            <a:endParaRPr lang="en-US"/>
          </a:p>
        </p:txBody>
      </p:sp>
    </p:spTree>
    <p:extLst>
      <p:ext uri="{BB962C8B-B14F-4D97-AF65-F5344CB8AC3E}">
        <p14:creationId xmlns:p14="http://schemas.microsoft.com/office/powerpoint/2010/main" val="25821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Confirmed date</a:t>
            </a:r>
            <a:r>
              <a:rPr lang="en-GB" baseline="0" dirty="0" smtClean="0"/>
              <a:t> for opening ordering will be provided through ImmForm news item and in Vaccine Update in due course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76</a:t>
            </a:fld>
            <a:endParaRPr lang="en-US"/>
          </a:p>
        </p:txBody>
      </p:sp>
    </p:spTree>
    <p:extLst>
      <p:ext uri="{BB962C8B-B14F-4D97-AF65-F5344CB8AC3E}">
        <p14:creationId xmlns:p14="http://schemas.microsoft.com/office/powerpoint/2010/main" val="4186573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77</a:t>
            </a:fld>
            <a:endParaRPr lang="en-US"/>
          </a:p>
        </p:txBody>
      </p:sp>
    </p:spTree>
    <p:extLst>
      <p:ext uri="{BB962C8B-B14F-4D97-AF65-F5344CB8AC3E}">
        <p14:creationId xmlns:p14="http://schemas.microsoft.com/office/powerpoint/2010/main" val="37937115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Vaccine</a:t>
            </a:r>
            <a:r>
              <a:rPr lang="en-GB" sz="1200" kern="1200" baseline="0" dirty="0" smtClean="0">
                <a:solidFill>
                  <a:schemeClr val="tx1"/>
                </a:solidFill>
                <a:effectLst/>
                <a:latin typeface="+mn-lt"/>
                <a:ea typeface="ヒラギノ角ゴ Pro W3" pitchFamily="84" charset="-128"/>
                <a:cs typeface="ヒラギノ角ゴ Pro W3" pitchFamily="84" charset="-128"/>
              </a:rPr>
              <a:t> supply dates- vaccines can be ordered online via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July 2015- Urgent catch-up and </a:t>
            </a:r>
            <a:r>
              <a:rPr lang="en-GB" sz="1200" kern="1200" baseline="0" dirty="0" err="1" smtClean="0">
                <a:solidFill>
                  <a:schemeClr val="tx1"/>
                </a:solidFill>
                <a:effectLst/>
                <a:latin typeface="+mn-lt"/>
                <a:ea typeface="ヒラギノ角ゴ Pro W3" pitchFamily="84" charset="-128"/>
                <a:cs typeface="ヒラギノ角ゴ Pro W3" pitchFamily="84" charset="-128"/>
              </a:rPr>
              <a:t>Freshers</a:t>
            </a:r>
            <a:r>
              <a:rPr lang="en-GB" sz="1200" kern="1200" baseline="0" dirty="0" smtClean="0">
                <a:solidFill>
                  <a:schemeClr val="tx1"/>
                </a:solidFill>
                <a:effectLst/>
                <a:latin typeface="+mn-lt"/>
                <a:ea typeface="ヒラギノ角ゴ Pro W3" pitchFamily="84" charset="-128"/>
                <a:cs typeface="ヒラギノ角ゴ Pro W3" pitchFamily="84" charset="-128"/>
              </a:rPr>
              <a:t> programme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August 2015- Routine adolescent programme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January 2016- Second catch up programme</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GlaxoSmithKline</a:t>
            </a:r>
            <a:r>
              <a:rPr lang="en-GB" baseline="0" dirty="0" smtClean="0"/>
              <a:t> recently acquired Novartis global vaccine business which includes </a:t>
            </a:r>
            <a:r>
              <a:rPr lang="en-GB" baseline="0" dirty="0" err="1" smtClean="0"/>
              <a:t>Menveo</a:t>
            </a:r>
            <a:r>
              <a:rPr lang="en-GB" baseline="0" dirty="0" smtClean="0"/>
              <a:t>® vaccine. </a:t>
            </a:r>
            <a:r>
              <a:rPr lang="en-GB" baseline="0" dirty="0" err="1" smtClean="0"/>
              <a:t>Menveo</a:t>
            </a:r>
            <a:r>
              <a:rPr lang="en-GB" baseline="0" dirty="0" smtClean="0"/>
              <a:t>® is now owned and supplied by GlaxoSmithKline.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78</a:t>
            </a:fld>
            <a:endParaRPr lang="en-US"/>
          </a:p>
        </p:txBody>
      </p:sp>
    </p:spTree>
    <p:extLst>
      <p:ext uri="{BB962C8B-B14F-4D97-AF65-F5344CB8AC3E}">
        <p14:creationId xmlns:p14="http://schemas.microsoft.com/office/powerpoint/2010/main" val="1132366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effectLst/>
                <a:latin typeface="+mn-lt"/>
                <a:ea typeface="ヒラギノ角ゴ Pro W3" pitchFamily="84" charset="-128"/>
                <a:cs typeface="ヒラギノ角ゴ Pro W3" pitchFamily="84" charset="-128"/>
              </a:rPr>
              <a:t>Menveo</a:t>
            </a:r>
            <a:r>
              <a:rPr lang="en-GB" sz="1200" kern="1200" dirty="0" smtClean="0">
                <a:solidFill>
                  <a:schemeClr val="tx1"/>
                </a:solidFill>
                <a:effectLst/>
                <a:latin typeface="+mn-lt"/>
                <a:ea typeface="ヒラギノ角ゴ Pro W3" pitchFamily="84" charset="-128"/>
                <a:cs typeface="ヒラギノ角ゴ Pro W3" pitchFamily="84" charset="-128"/>
              </a:rPr>
              <a:t>® will be centrally</a:t>
            </a:r>
            <a:r>
              <a:rPr lang="en-GB" sz="1200" kern="1200" baseline="0" dirty="0" smtClean="0">
                <a:solidFill>
                  <a:schemeClr val="tx1"/>
                </a:solidFill>
                <a:effectLst/>
                <a:latin typeface="+mn-lt"/>
                <a:ea typeface="ヒラギノ角ゴ Pro W3" pitchFamily="84" charset="-128"/>
                <a:cs typeface="ヒラギノ角ゴ Pro W3" pitchFamily="84" charset="-128"/>
              </a:rPr>
              <a:t> supplied through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 in packs containing  5 doses (10 vials). </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http://www.medicines.org.uk/EMC/medicine/27347/SPC/Menveo+Group+A,C,W135+and+Y+conjugate+vaccine/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Healthcare professionals should chose the correct needle size to ensure </a:t>
            </a:r>
            <a:r>
              <a:rPr lang="en-GB" sz="1200" b="1" dirty="0" smtClean="0"/>
              <a:t>intramuscular</a:t>
            </a:r>
            <a:r>
              <a:rPr lang="en-GB" sz="1200" dirty="0" smtClean="0"/>
              <a:t> administration. </a:t>
            </a:r>
          </a:p>
          <a:p>
            <a:r>
              <a:rPr lang="en-GB" dirty="0" smtClean="0"/>
              <a:t>The vaccine must not be injected intravenously or </a:t>
            </a:r>
            <a:r>
              <a:rPr lang="en-GB" dirty="0" err="1" smtClean="0"/>
              <a:t>intradermally</a:t>
            </a:r>
            <a:r>
              <a:rPr lang="en-GB" dirty="0" smtClean="0"/>
              <a:t> and must not be mixed with other vaccines in the same syringe </a:t>
            </a:r>
          </a:p>
          <a:p>
            <a:endParaRPr lang="en-GB" sz="1200"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79</a:t>
            </a:fld>
            <a:endParaRPr lang="en-US"/>
          </a:p>
        </p:txBody>
      </p:sp>
    </p:spTree>
    <p:extLst>
      <p:ext uri="{BB962C8B-B14F-4D97-AF65-F5344CB8AC3E}">
        <p14:creationId xmlns:p14="http://schemas.microsoft.com/office/powerpoint/2010/main" val="797451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80</a:t>
            </a:fld>
            <a:endParaRPr lang="en-US"/>
          </a:p>
        </p:txBody>
      </p:sp>
    </p:spTree>
    <p:extLst>
      <p:ext uri="{BB962C8B-B14F-4D97-AF65-F5344CB8AC3E}">
        <p14:creationId xmlns:p14="http://schemas.microsoft.com/office/powerpoint/2010/main" val="1728892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81</a:t>
            </a:fld>
            <a:endParaRPr lang="en-US"/>
          </a:p>
        </p:txBody>
      </p:sp>
    </p:spTree>
    <p:extLst>
      <p:ext uri="{BB962C8B-B14F-4D97-AF65-F5344CB8AC3E}">
        <p14:creationId xmlns:p14="http://schemas.microsoft.com/office/powerpoint/2010/main" val="3793711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Vaccine</a:t>
            </a:r>
            <a:r>
              <a:rPr lang="en-GB" sz="1200" kern="1200" baseline="0" dirty="0" smtClean="0">
                <a:solidFill>
                  <a:schemeClr val="tx1"/>
                </a:solidFill>
                <a:effectLst/>
                <a:latin typeface="+mn-lt"/>
                <a:ea typeface="ヒラギノ角ゴ Pro W3" pitchFamily="84" charset="-128"/>
                <a:cs typeface="ヒラギノ角ゴ Pro W3" pitchFamily="84" charset="-128"/>
              </a:rPr>
              <a:t> supply dates- vaccines can be ordered online via </a:t>
            </a:r>
            <a:r>
              <a:rPr lang="en-GB" sz="1200" kern="1200" baseline="0" dirty="0" err="1" smtClean="0">
                <a:solidFill>
                  <a:schemeClr val="tx1"/>
                </a:solidFill>
                <a:effectLst/>
                <a:latin typeface="+mn-lt"/>
                <a:ea typeface="ヒラギノ角ゴ Pro W3" pitchFamily="84" charset="-128"/>
                <a:cs typeface="ヒラギノ角ゴ Pro W3" pitchFamily="84" charset="-128"/>
              </a:rPr>
              <a:t>Immform</a:t>
            </a:r>
            <a:r>
              <a:rPr lang="en-GB" sz="1200" kern="1200" baseline="0" dirty="0" smtClean="0">
                <a:solidFill>
                  <a:schemeClr val="tx1"/>
                </a:solidFill>
                <a:effectLst/>
                <a:latin typeface="+mn-lt"/>
                <a:ea typeface="ヒラギノ角ゴ Pro W3" pitchFamily="84" charset="-128"/>
                <a:cs typeface="ヒラギノ角ゴ Pro W3" pitchFamily="84"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July 2015- Urgent catch-up and </a:t>
            </a:r>
            <a:r>
              <a:rPr lang="en-GB" sz="1200" kern="1200" baseline="0" dirty="0" err="1" smtClean="0">
                <a:solidFill>
                  <a:schemeClr val="tx1"/>
                </a:solidFill>
                <a:effectLst/>
                <a:latin typeface="+mn-lt"/>
                <a:ea typeface="ヒラギノ角ゴ Pro W3" pitchFamily="84" charset="-128"/>
                <a:cs typeface="ヒラギノ角ゴ Pro W3" pitchFamily="84" charset="-128"/>
              </a:rPr>
              <a:t>Freshers</a:t>
            </a:r>
            <a:r>
              <a:rPr lang="en-GB" sz="1200" kern="1200" baseline="0" dirty="0" smtClean="0">
                <a:solidFill>
                  <a:schemeClr val="tx1"/>
                </a:solidFill>
                <a:effectLst/>
                <a:latin typeface="+mn-lt"/>
                <a:ea typeface="ヒラギノ角ゴ Pro W3" pitchFamily="84" charset="-128"/>
                <a:cs typeface="ヒラギノ角ゴ Pro W3" pitchFamily="84" charset="-128"/>
              </a:rPr>
              <a:t> programme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August 2015- Routine adolescent programme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ヒラギノ角ゴ Pro W3" pitchFamily="84" charset="-128"/>
                <a:cs typeface="ヒラギノ角ゴ Pro W3" pitchFamily="84" charset="-128"/>
              </a:rPr>
              <a:t>January 2016- Second catch up programme</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82</a:t>
            </a:fld>
            <a:endParaRPr lang="en-US"/>
          </a:p>
        </p:txBody>
      </p:sp>
    </p:spTree>
    <p:extLst>
      <p:ext uri="{BB962C8B-B14F-4D97-AF65-F5344CB8AC3E}">
        <p14:creationId xmlns:p14="http://schemas.microsoft.com/office/powerpoint/2010/main" val="1132366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https://www.medicines.org.uk/emc/medicine/26514 </a:t>
            </a:r>
          </a:p>
          <a:p>
            <a:endParaRPr lang="en-GB" sz="1200" kern="1200" dirty="0" smtClean="0">
              <a:solidFill>
                <a:schemeClr val="tx1"/>
              </a:solidFill>
              <a:effectLst/>
              <a:latin typeface="+mn-lt"/>
              <a:ea typeface="ヒラギノ角ゴ Pro W3" pitchFamily="84" charset="-128"/>
            </a:endParaRPr>
          </a:p>
          <a:p>
            <a:r>
              <a:rPr lang="en-GB" sz="1200" dirty="0" smtClean="0"/>
              <a:t>Healthcare professionals should chose the correct needle size to ensure </a:t>
            </a:r>
            <a:r>
              <a:rPr lang="en-GB" sz="1200" b="1" dirty="0" smtClean="0"/>
              <a:t>intramuscular</a:t>
            </a:r>
            <a:r>
              <a:rPr lang="en-GB" sz="1200" dirty="0" smtClean="0"/>
              <a:t> administration. </a:t>
            </a:r>
          </a:p>
          <a:p>
            <a:r>
              <a:rPr lang="en-GB" dirty="0" smtClean="0"/>
              <a:t>The vaccine must not be injected intravenously</a:t>
            </a:r>
            <a:r>
              <a:rPr lang="en-GB" baseline="0" dirty="0" smtClean="0"/>
              <a:t> </a:t>
            </a:r>
            <a:r>
              <a:rPr lang="en-GB" dirty="0" smtClean="0"/>
              <a:t>or </a:t>
            </a:r>
            <a:r>
              <a:rPr lang="en-GB" dirty="0" err="1" smtClean="0"/>
              <a:t>intradermally</a:t>
            </a:r>
            <a:r>
              <a:rPr lang="en-GB" dirty="0" smtClean="0"/>
              <a:t> and must not be mixed with other vaccines in the same syringe </a:t>
            </a:r>
          </a:p>
          <a:p>
            <a:endParaRPr lang="en-GB" sz="1200"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83</a:t>
            </a:fld>
            <a:endParaRPr lang="en-US"/>
          </a:p>
        </p:txBody>
      </p:sp>
    </p:spTree>
    <p:extLst>
      <p:ext uri="{BB962C8B-B14F-4D97-AF65-F5344CB8AC3E}">
        <p14:creationId xmlns:p14="http://schemas.microsoft.com/office/powerpoint/2010/main" val="79745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D2FCCE-F8EF-415D-9D9E-8B619D34CCDB}" type="slidenum">
              <a:rPr lang="en-GB" altLang="en-US"/>
              <a:pPr/>
              <a:t>6</a:t>
            </a:fld>
            <a:endParaRPr lang="en-GB" altLang="en-US"/>
          </a:p>
        </p:txBody>
      </p:sp>
      <p:sp>
        <p:nvSpPr>
          <p:cNvPr id="4608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 name="Notes Placeholder 2"/>
          <p:cNvSpPr>
            <a:spLocks noGrp="1"/>
          </p:cNvSpPr>
          <p:nvPr>
            <p:ph type="body" idx="1"/>
          </p:nvPr>
        </p:nvSpPr>
        <p:spPr/>
        <p:txBody>
          <a:bodyPr>
            <a:normAutofit/>
          </a:bodyPr>
          <a:lstStyle/>
          <a:p>
            <a:pPr marL="0" indent="0">
              <a:lnSpc>
                <a:spcPct val="90000"/>
              </a:lnSpc>
            </a:pPr>
            <a:r>
              <a:rPr lang="en-GB" altLang="en-US" sz="1100" b="0" dirty="0" smtClean="0">
                <a:latin typeface="Arial" charset="0"/>
              </a:rPr>
              <a:t>Major cause of meningitis, septicaemia and invasive disease globally</a:t>
            </a:r>
          </a:p>
          <a:p>
            <a:pPr marL="0" indent="0">
              <a:lnSpc>
                <a:spcPct val="90000"/>
              </a:lnSpc>
            </a:pPr>
            <a:r>
              <a:rPr lang="en-GB" altLang="en-US" sz="1100" b="0" dirty="0" smtClean="0">
                <a:latin typeface="Arial" charset="0"/>
              </a:rPr>
              <a:t>Causative organism associated with asymptomatic carriage or invasive disease</a:t>
            </a:r>
          </a:p>
          <a:p>
            <a:pPr marL="0" indent="0">
              <a:lnSpc>
                <a:spcPct val="90000"/>
              </a:lnSpc>
            </a:pPr>
            <a:r>
              <a:rPr lang="en-GB" altLang="en-US" sz="1100" b="0" dirty="0" smtClean="0">
                <a:latin typeface="Arial" charset="0"/>
              </a:rPr>
              <a:t>Ability to cause disease depends on host, environmental and organism characteristics</a:t>
            </a:r>
          </a:p>
          <a:p>
            <a:pPr marL="0" indent="0">
              <a:lnSpc>
                <a:spcPct val="90000"/>
              </a:lnSpc>
            </a:pPr>
            <a:r>
              <a:rPr lang="en-US" altLang="en-US" sz="1100" b="0" dirty="0" smtClean="0">
                <a:latin typeface="Arial" charset="0"/>
              </a:rPr>
              <a:t>Endemic pattern seen in temperate climates such as US, Western Europe (rate 0.5-1.5 per 100,000)</a:t>
            </a:r>
          </a:p>
          <a:p>
            <a:pPr>
              <a:lnSpc>
                <a:spcPct val="80000"/>
              </a:lnSpc>
              <a:spcBef>
                <a:spcPct val="0"/>
              </a:spcBef>
            </a:pPr>
            <a:endParaRPr lang="en-US" altLang="en-US" sz="1100" dirty="0"/>
          </a:p>
        </p:txBody>
      </p:sp>
      <p:sp>
        <p:nvSpPr>
          <p:cNvPr id="5124" name="Slide Number Placeholder 3"/>
          <p:cNvSpPr txBox="1">
            <a:spLocks noGrp="1"/>
          </p:cNvSpPr>
          <p:nvPr/>
        </p:nvSpPr>
        <p:spPr bwMode="auto">
          <a:xfrm>
            <a:off x="3884614" y="8685214"/>
            <a:ext cx="2971800" cy="457200"/>
          </a:xfrm>
          <a:prstGeom prst="rect">
            <a:avLst/>
          </a:prstGeom>
          <a:noFill/>
          <a:ln>
            <a:miter lim="800000"/>
            <a:headEnd/>
            <a:tailEnd/>
          </a:ln>
        </p:spPr>
        <p:txBody>
          <a:bodyPr anchor="b"/>
          <a:lstStyle/>
          <a:p>
            <a:pPr algn="r" eaLnBrk="1" hangingPunct="1">
              <a:defRPr/>
            </a:pPr>
            <a:fld id="{AE18D63E-B9CC-4A87-B955-9837DF12CF33}" type="slidenum">
              <a:rPr lang="en-US" sz="1200">
                <a:latin typeface="+mn-lt"/>
              </a:rPr>
              <a:pPr algn="r" eaLnBrk="1" hangingPunct="1">
                <a:defRPr/>
              </a:pPr>
              <a:t>6</a:t>
            </a:fld>
            <a:endParaRPr lang="en-US" sz="120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84</a:t>
            </a:fld>
            <a:endParaRPr lang="en-US"/>
          </a:p>
        </p:txBody>
      </p:sp>
    </p:spTree>
    <p:extLst>
      <p:ext uri="{BB962C8B-B14F-4D97-AF65-F5344CB8AC3E}">
        <p14:creationId xmlns:p14="http://schemas.microsoft.com/office/powerpoint/2010/main" val="3172508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https://www.medicines.org.uk/emc/medicine/26514 </a:t>
            </a:r>
          </a:p>
          <a:p>
            <a:r>
              <a:rPr lang="en-GB" sz="1200" kern="1200" dirty="0" smtClean="0">
                <a:solidFill>
                  <a:schemeClr val="tx1"/>
                </a:solidFill>
                <a:effectLst/>
                <a:latin typeface="+mn-lt"/>
                <a:ea typeface="ヒラギノ角ゴ Pro W3" pitchFamily="84" charset="-128"/>
                <a:cs typeface="ヒラギノ角ゴ Pro W3" pitchFamily="84" charset="-128"/>
              </a:rPr>
              <a:t>http://www.medicines.org.uk/EMC/medicine/27347/SPC/Menveo+Group+A,C,W135+and+Y+conjugate+vaccine/ </a:t>
            </a:r>
          </a:p>
          <a:p>
            <a:endParaRPr lang="en-GB" sz="1200" kern="1200" dirty="0" smtClean="0">
              <a:solidFill>
                <a:schemeClr val="tx1"/>
              </a:solidFill>
              <a:effectLst/>
              <a:latin typeface="+mn-lt"/>
              <a:ea typeface="ヒラギノ角ゴ Pro W3" pitchFamily="84" charset="-128"/>
            </a:endParaRPr>
          </a:p>
          <a:p>
            <a:r>
              <a:rPr lang="en-GB" sz="1200" dirty="0" smtClean="0">
                <a:latin typeface="Arial"/>
                <a:ea typeface="Times New Roman"/>
                <a:cs typeface="Times New Roman"/>
              </a:rPr>
              <a:t>There are very few individuals who cannot receive meningococcal vaccines. Where there is doubt, appropriate </a:t>
            </a:r>
            <a:r>
              <a:rPr lang="en-GB" sz="1200" b="1" dirty="0" smtClean="0">
                <a:latin typeface="Arial"/>
                <a:ea typeface="Times New Roman"/>
                <a:cs typeface="Times New Roman"/>
              </a:rPr>
              <a:t>advice </a:t>
            </a:r>
            <a:r>
              <a:rPr lang="en-GB" sz="1200" dirty="0" smtClean="0">
                <a:latin typeface="Arial"/>
                <a:ea typeface="Times New Roman"/>
                <a:cs typeface="Times New Roman"/>
              </a:rPr>
              <a:t>should be sought from a consultant paediatrician with immunisation expertise, a member of the screening and immunisation team or from your local health protection rather than withholding immunisation.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85</a:t>
            </a:fld>
            <a:endParaRPr lang="en-US"/>
          </a:p>
        </p:txBody>
      </p:sp>
    </p:spTree>
    <p:extLst>
      <p:ext uri="{BB962C8B-B14F-4D97-AF65-F5344CB8AC3E}">
        <p14:creationId xmlns:p14="http://schemas.microsoft.com/office/powerpoint/2010/main" val="737734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ヒラギノ角ゴ Pro W3" pitchFamily="84" charset="-128"/>
                <a:cs typeface="ヒラギノ角ゴ Pro W3" pitchFamily="84" charset="-128"/>
              </a:rPr>
              <a:t>Minor illnesses without fever or systemic upset are not valid reasons to postpone immunisation. If an individual is acutely unwell, immunisation may be postponed until they have recovered fully. This is to avoid confusing the differential diagnosis of any acute illness by wrongly attributing any signs or symptoms to the adverse effects of the vaccine.</a:t>
            </a:r>
          </a:p>
          <a:p>
            <a:r>
              <a:rPr lang="en-GB" sz="1200" b="1" kern="1200" dirty="0" smtClean="0">
                <a:solidFill>
                  <a:schemeClr val="tx1"/>
                </a:solidFill>
                <a:effectLst/>
                <a:latin typeface="+mn-lt"/>
                <a:ea typeface="ヒラギノ角ゴ Pro W3" pitchFamily="84" charset="-128"/>
                <a:cs typeface="ヒラギノ角ゴ Pro W3" pitchFamily="84" charset="-128"/>
              </a:rPr>
              <a:t>Pregnancy and breast-feeding</a:t>
            </a:r>
          </a:p>
          <a:p>
            <a:r>
              <a:rPr lang="en-GB" sz="1200" kern="1200" dirty="0" smtClean="0">
                <a:solidFill>
                  <a:schemeClr val="tx1"/>
                </a:solidFill>
                <a:effectLst/>
                <a:latin typeface="+mn-lt"/>
                <a:ea typeface="ヒラギノ角ゴ Pro W3" pitchFamily="84" charset="-128"/>
                <a:cs typeface="ヒラギノ角ゴ Pro W3" pitchFamily="84" charset="-128"/>
              </a:rPr>
              <a:t>Meningococcal vaccines may be given to pregnant women when clinically indicated. There is no evidence of risk from vaccinating pregnant women or those who are breast-feeding with inactivated virus or bacterial vaccines or toxoids (</a:t>
            </a:r>
            <a:r>
              <a:rPr lang="en-GB" sz="1200" kern="1200" dirty="0" err="1" smtClean="0">
                <a:solidFill>
                  <a:schemeClr val="tx1"/>
                </a:solidFill>
                <a:effectLst/>
                <a:latin typeface="+mn-lt"/>
                <a:ea typeface="ヒラギノ角ゴ Pro W3" pitchFamily="84" charset="-128"/>
                <a:cs typeface="ヒラギノ角ゴ Pro W3" pitchFamily="84" charset="-128"/>
              </a:rPr>
              <a:t>Granoff</a:t>
            </a:r>
            <a:r>
              <a:rPr lang="en-GB" sz="1200" kern="1200" dirty="0" smtClean="0">
                <a:solidFill>
                  <a:schemeClr val="tx1"/>
                </a:solidFill>
                <a:effectLst/>
                <a:latin typeface="+mn-lt"/>
                <a:ea typeface="ヒラギノ角ゴ Pro W3" pitchFamily="84" charset="-128"/>
                <a:cs typeface="ヒラギノ角ゴ Pro W3" pitchFamily="84" charset="-128"/>
              </a:rPr>
              <a:t> </a:t>
            </a:r>
            <a:r>
              <a:rPr lang="en-GB" sz="1200" i="1" kern="1200" dirty="0" smtClean="0">
                <a:solidFill>
                  <a:schemeClr val="tx1"/>
                </a:solidFill>
                <a:effectLst/>
                <a:latin typeface="+mn-lt"/>
                <a:ea typeface="ヒラギノ角ゴ Pro W3" pitchFamily="84" charset="-128"/>
                <a:cs typeface="ヒラギノ角ゴ Pro W3" pitchFamily="84" charset="-128"/>
              </a:rPr>
              <a:t>et al</a:t>
            </a:r>
            <a:r>
              <a:rPr lang="en-GB" sz="1200" kern="1200" dirty="0" smtClean="0">
                <a:solidFill>
                  <a:schemeClr val="tx1"/>
                </a:solidFill>
                <a:effectLst/>
                <a:latin typeface="+mn-lt"/>
                <a:ea typeface="ヒラギノ角ゴ Pro W3" pitchFamily="84" charset="-128"/>
                <a:cs typeface="ヒラギノ角ゴ Pro W3" pitchFamily="84" charset="-128"/>
              </a:rPr>
              <a:t>., 2008). In cases where meningococcal immunisation has been inadvertently given in pregnancy, there has been no evidence of harm to the foetus.</a:t>
            </a:r>
          </a:p>
          <a:p>
            <a:r>
              <a:rPr lang="en-GB" sz="1200" b="1" kern="1200" dirty="0" smtClean="0">
                <a:solidFill>
                  <a:schemeClr val="tx1"/>
                </a:solidFill>
                <a:effectLst/>
                <a:latin typeface="+mn-lt"/>
                <a:ea typeface="ヒラギノ角ゴ Pro W3" pitchFamily="84" charset="-128"/>
                <a:cs typeface="ヒラギノ角ゴ Pro W3" pitchFamily="84" charset="-128"/>
              </a:rPr>
              <a:t>Immunosuppression and HIV infection</a:t>
            </a:r>
          </a:p>
          <a:p>
            <a:r>
              <a:rPr lang="en-GB" sz="1200" kern="1200" dirty="0" smtClean="0">
                <a:solidFill>
                  <a:schemeClr val="tx1"/>
                </a:solidFill>
                <a:effectLst/>
                <a:latin typeface="+mn-lt"/>
                <a:ea typeface="ヒラギノ角ゴ Pro W3" pitchFamily="84" charset="-128"/>
                <a:cs typeface="ヒラギノ角ゴ Pro W3" pitchFamily="84" charset="-128"/>
              </a:rPr>
              <a:t>Individuals with immunosuppression and human immunodeficiency virus (HIV) infection (regardless of CD4 count) should be given meningococcal vaccines in accordance with the routine schedule. These individuals may not make a full antibody response. Re-immunisation should be considered after treatment is finished and recovery has occurred. Specialist advice may be required.</a:t>
            </a:r>
          </a:p>
          <a:p>
            <a:endParaRPr lang="en-GB" dirty="0" smtClean="0"/>
          </a:p>
          <a:p>
            <a:r>
              <a:rPr lang="en-GB" dirty="0" smtClean="0"/>
              <a:t>For further information</a:t>
            </a:r>
            <a:r>
              <a:rPr lang="en-GB" baseline="0" dirty="0" smtClean="0"/>
              <a:t> on contraindications and precautions, please refer to the meningococcal Green Book chapter online at https://www.gov.uk/government/collections/immunisation-against-infectious-disease-the-green-book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86</a:t>
            </a:fld>
            <a:endParaRPr lang="en-US"/>
          </a:p>
        </p:txBody>
      </p:sp>
    </p:spTree>
    <p:extLst>
      <p:ext uri="{BB962C8B-B14F-4D97-AF65-F5344CB8AC3E}">
        <p14:creationId xmlns:p14="http://schemas.microsoft.com/office/powerpoint/2010/main" val="3155954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87</a:t>
            </a:fld>
            <a:endParaRPr lang="en-US"/>
          </a:p>
        </p:txBody>
      </p:sp>
    </p:spTree>
    <p:extLst>
      <p:ext uri="{BB962C8B-B14F-4D97-AF65-F5344CB8AC3E}">
        <p14:creationId xmlns:p14="http://schemas.microsoft.com/office/powerpoint/2010/main" val="1259183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charset="0"/>
              <a:buNone/>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91</a:t>
            </a:fld>
            <a:endParaRPr lang="en-US"/>
          </a:p>
        </p:txBody>
      </p:sp>
    </p:spTree>
    <p:extLst>
      <p:ext uri="{BB962C8B-B14F-4D97-AF65-F5344CB8AC3E}">
        <p14:creationId xmlns:p14="http://schemas.microsoft.com/office/powerpoint/2010/main" val="1257580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University is defined as any University of College that is a member of the University and Colleges Admissions Services (UCAS).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It is anticipated that </a:t>
            </a:r>
            <a:r>
              <a:rPr lang="en-GB" dirty="0" err="1" smtClean="0"/>
              <a:t>MenACWY</a:t>
            </a:r>
            <a:r>
              <a:rPr lang="en-GB" dirty="0" smtClean="0"/>
              <a:t> vaccine supplies for the urgent catch up and “</a:t>
            </a:r>
            <a:r>
              <a:rPr lang="en-GB" dirty="0" err="1" smtClean="0"/>
              <a:t>freshers</a:t>
            </a:r>
            <a:r>
              <a:rPr lang="en-GB" dirty="0" smtClean="0"/>
              <a:t>” programme will be available to order online via </a:t>
            </a:r>
            <a:r>
              <a:rPr lang="en-GB" dirty="0" err="1" smtClean="0"/>
              <a:t>Immform</a:t>
            </a:r>
            <a:r>
              <a:rPr lang="en-GB" dirty="0" smtClean="0"/>
              <a:t> from July 2015.</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92</a:t>
            </a:fld>
            <a:endParaRPr lang="en-US"/>
          </a:p>
        </p:txBody>
      </p:sp>
    </p:spTree>
    <p:extLst>
      <p:ext uri="{BB962C8B-B14F-4D97-AF65-F5344CB8AC3E}">
        <p14:creationId xmlns:p14="http://schemas.microsoft.com/office/powerpoint/2010/main" val="1730301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Depending on local arrangements.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implementation of the routine adolescent </a:t>
            </a:r>
            <a:r>
              <a:rPr lang="en-GB" sz="1200" kern="1200" dirty="0" err="1" smtClean="0">
                <a:solidFill>
                  <a:schemeClr val="tx1"/>
                </a:solidFill>
                <a:effectLst/>
                <a:latin typeface="+mn-lt"/>
                <a:ea typeface="ヒラギノ角ゴ Pro W3" pitchFamily="84" charset="-128"/>
                <a:cs typeface="ヒラギノ角ゴ Pro W3" pitchFamily="84" charset="-128"/>
              </a:rPr>
              <a:t>MenACWY</a:t>
            </a:r>
            <a:r>
              <a:rPr lang="en-GB" sz="1200" kern="1200" dirty="0" smtClean="0">
                <a:solidFill>
                  <a:schemeClr val="tx1"/>
                </a:solidFill>
                <a:effectLst/>
                <a:latin typeface="+mn-lt"/>
                <a:ea typeface="ヒラギノ角ゴ Pro W3" pitchFamily="84" charset="-128"/>
                <a:cs typeface="ヒラギノ角ゴ Pro W3" pitchFamily="84" charset="-128"/>
              </a:rPr>
              <a:t> programme will be locally determined. Areas will offer </a:t>
            </a:r>
            <a:r>
              <a:rPr lang="en-GB" sz="1200" kern="1200" dirty="0" err="1" smtClean="0">
                <a:solidFill>
                  <a:schemeClr val="tx1"/>
                </a:solidFill>
                <a:effectLst/>
                <a:latin typeface="+mn-lt"/>
                <a:ea typeface="ヒラギノ角ゴ Pro W3" pitchFamily="84" charset="-128"/>
                <a:cs typeface="ヒラギノ角ゴ Pro W3" pitchFamily="84" charset="-128"/>
              </a:rPr>
              <a:t>MenACWY</a:t>
            </a:r>
            <a:r>
              <a:rPr lang="en-GB" sz="1200" kern="1200" dirty="0" smtClean="0">
                <a:solidFill>
                  <a:schemeClr val="tx1"/>
                </a:solidFill>
                <a:effectLst/>
                <a:latin typeface="+mn-lt"/>
                <a:ea typeface="ヒラギノ角ゴ Pro W3" pitchFamily="84" charset="-128"/>
                <a:cs typeface="ヒラギノ角ゴ Pro W3" pitchFamily="84" charset="-128"/>
              </a:rPr>
              <a:t> conjugate vaccine to those in the current academic year 9 or 10 or both in areas planning to transition from year 10 to year 9.  Local health care providers should aim to immunise the </a:t>
            </a:r>
            <a:r>
              <a:rPr lang="en-GB" sz="1200" kern="1200" dirty="0" err="1" smtClean="0">
                <a:solidFill>
                  <a:schemeClr val="tx1"/>
                </a:solidFill>
                <a:effectLst/>
                <a:latin typeface="+mn-lt"/>
                <a:ea typeface="ヒラギノ角ゴ Pro W3" pitchFamily="84" charset="-128"/>
                <a:cs typeface="ヒラギノ角ゴ Pro W3" pitchFamily="84" charset="-128"/>
              </a:rPr>
              <a:t>academuc</a:t>
            </a:r>
            <a:r>
              <a:rPr lang="en-GB" sz="1200" kern="1200" dirty="0" smtClean="0">
                <a:solidFill>
                  <a:schemeClr val="tx1"/>
                </a:solidFill>
                <a:effectLst/>
                <a:latin typeface="+mn-lt"/>
                <a:ea typeface="ヒラギノ角ゴ Pro W3" pitchFamily="84" charset="-128"/>
                <a:cs typeface="ヒラギノ角ゴ Pro W3" pitchFamily="84" charset="-128"/>
              </a:rPr>
              <a:t> year for which the routine cohort has been planned for the forthcoming 2015/16 academic year. </a:t>
            </a:r>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93</a:t>
            </a:fld>
            <a:endParaRPr lang="en-US"/>
          </a:p>
        </p:txBody>
      </p:sp>
    </p:spTree>
    <p:extLst>
      <p:ext uri="{BB962C8B-B14F-4D97-AF65-F5344CB8AC3E}">
        <p14:creationId xmlns:p14="http://schemas.microsoft.com/office/powerpoint/2010/main" val="26202830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94</a:t>
            </a:fld>
            <a:endParaRPr lang="en-US"/>
          </a:p>
        </p:txBody>
      </p:sp>
    </p:spTree>
    <p:extLst>
      <p:ext uri="{BB962C8B-B14F-4D97-AF65-F5344CB8AC3E}">
        <p14:creationId xmlns:p14="http://schemas.microsoft.com/office/powerpoint/2010/main" val="564037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95</a:t>
            </a:fld>
            <a:endParaRPr lang="en-US"/>
          </a:p>
        </p:txBody>
      </p:sp>
    </p:spTree>
    <p:extLst>
      <p:ext uri="{BB962C8B-B14F-4D97-AF65-F5344CB8AC3E}">
        <p14:creationId xmlns:p14="http://schemas.microsoft.com/office/powerpoint/2010/main" val="378011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96</a:t>
            </a:fld>
            <a:endParaRPr lang="en-US"/>
          </a:p>
        </p:txBody>
      </p:sp>
    </p:spTree>
    <p:extLst>
      <p:ext uri="{BB962C8B-B14F-4D97-AF65-F5344CB8AC3E}">
        <p14:creationId xmlns:p14="http://schemas.microsoft.com/office/powerpoint/2010/main" val="67071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TITLE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3475051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Please note</a:t>
            </a: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 To open hyperlinks from the slide set, right click on your mouse and select open hyperlink</a:t>
            </a:r>
            <a:endParaRPr kumimoji="0" lang="en-GB" sz="1200" b="0" i="0" u="none" strike="noStrike" kern="1200" cap="none" spc="0" normalizeH="0" baseline="0" noProof="0" dirty="0" smtClean="0">
              <a:ln>
                <a:noFill/>
              </a:ln>
              <a:solidFill>
                <a:prstClr val="black"/>
              </a:solidFill>
              <a:effectLst/>
              <a:uLnTx/>
              <a:uFillTx/>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101</a:t>
            </a:fld>
            <a:endParaRPr lang="en-US"/>
          </a:p>
        </p:txBody>
      </p:sp>
    </p:spTree>
    <p:extLst>
      <p:ext uri="{BB962C8B-B14F-4D97-AF65-F5344CB8AC3E}">
        <p14:creationId xmlns:p14="http://schemas.microsoft.com/office/powerpoint/2010/main" val="910713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GB" altLang="en-US" b="1" smtClean="0"/>
              <a:t>MenB vaccine scheduling via CHIS and GP systems </a:t>
            </a:r>
            <a:endParaRPr lang="en-GB" altLang="en-US" smtClean="0"/>
          </a:p>
          <a:p>
            <a:r>
              <a:rPr lang="en-GB" altLang="en-US" smtClean="0"/>
              <a:t>NHS England commissioners of the national immunisation programmes and the CHIS are instructed to directly contact local CHIS providers to ensure that they are ready and able to include the MenB vaccine on their schedules. If in your area scheduling is done by GP practices and not the CHIS then you will need to communicate with primary care colleagues to make sure they too are ready for this change. CHIS IT suppliers and CHIS managers should be instructed of the eligible cohorts and schedule recommended by the JCVI and the start date of the programme. </a:t>
            </a:r>
          </a:p>
          <a:p>
            <a:r>
              <a:rPr lang="en-GB" altLang="en-US" smtClean="0"/>
              <a:t>As the commissioners of the national immunisation programmes and the Child Health Information System (CHIS), it is now important that you have direct contact with your local CHIS providers to ensure that they are ready and able to include the MenB vaccine on their schedules. If in your area scheduling is done by GP practices and not the CHIS then you will need to communicate with primary care colleagues to make sure they too are ready for this change</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D0DC833-F45E-43F1-BCD8-9002DAF19D21}" type="slidenum">
              <a:rPr lang="en-GB" altLang="en-US"/>
              <a:pPr eaLnBrk="1" hangingPunct="1">
                <a:spcBef>
                  <a:spcPct val="0"/>
                </a:spcBef>
              </a:pPr>
              <a:t>102</a:t>
            </a:fld>
            <a:endParaRPr lang="en-GB" altLang="en-US"/>
          </a:p>
        </p:txBody>
      </p:sp>
    </p:spTree>
    <p:extLst>
      <p:ext uri="{BB962C8B-B14F-4D97-AF65-F5344CB8AC3E}">
        <p14:creationId xmlns:p14="http://schemas.microsoft.com/office/powerpoint/2010/main" val="4139983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GB" altLang="en-US" smtClean="0"/>
              <a:t>The April to June 2016 COVER report to be published in Sept 2016 includes the first babies offered vaccine (born from 1 May 2015) as part of catch-up cohort and will only include partial data. So this is the test quarter where we should start seeing some MenB data coming through in the returns but will not be applicable for all children in the cohort. Hopefully we’ll have some ImmForm data for the same cohort when evaluated at 6 months to compare it to.</a:t>
            </a:r>
          </a:p>
          <a:p>
            <a:endParaRPr lang="en-US" altLang="en-US" smtClean="0"/>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B5ABD63-9F69-4C9F-9AB0-3E7A08781186}" type="slidenum">
              <a:rPr lang="en-GB" altLang="en-US"/>
              <a:pPr eaLnBrk="1" hangingPunct="1">
                <a:spcBef>
                  <a:spcPct val="0"/>
                </a:spcBef>
              </a:pPr>
              <a:t>103</a:t>
            </a:fld>
            <a:endParaRPr lang="en-GB" altLang="en-US"/>
          </a:p>
        </p:txBody>
      </p:sp>
    </p:spTree>
    <p:extLst>
      <p:ext uri="{BB962C8B-B14F-4D97-AF65-F5344CB8AC3E}">
        <p14:creationId xmlns:p14="http://schemas.microsoft.com/office/powerpoint/2010/main" val="252058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altLang="en-US" smtClean="0"/>
              <a:t>47. In order to facilitate timely monitoring of vaccine uptake once the programme is introduced, a temporary automated monthly data collection is being implemented via ImmForm. Monthly automated surveys will extract vaccine coverage data from GP systems for children who reach six months (26 weeks) in the evaluation month. The first cohort routinely offered the vaccine at two and four months of age will be aged six months in February 2016 and provisional vaccine coverage for each of the priming doses will be collected in early March 2016. This approach poses minimal or no burden to the NHS. </a:t>
            </a:r>
          </a:p>
          <a:p>
            <a:r>
              <a:rPr lang="en-GB" altLang="en-US" b="1" smtClean="0">
                <a:solidFill>
                  <a:schemeClr val="bg2"/>
                </a:solidFill>
                <a:latin typeface="Calibri" panose="020F0502020204030204" pitchFamily="34" charset="0"/>
              </a:rPr>
              <a:t>Can be aggregated up to CCGs, former NHS England Area Teams, NHS England local teams and Local Authorities</a:t>
            </a:r>
          </a:p>
          <a:p>
            <a:endParaRPr lang="en-US" altLang="en-US" smtClean="0"/>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C41260-FF6A-4853-A2AC-3B222330F05E}" type="slidenum">
              <a:rPr lang="en-GB" altLang="en-US"/>
              <a:pPr eaLnBrk="1" hangingPunct="1">
                <a:spcBef>
                  <a:spcPct val="0"/>
                </a:spcBef>
              </a:pPr>
              <a:t>104</a:t>
            </a:fld>
            <a:endParaRPr lang="en-GB" altLang="en-US"/>
          </a:p>
        </p:txBody>
      </p:sp>
    </p:spTree>
    <p:extLst>
      <p:ext uri="{BB962C8B-B14F-4D97-AF65-F5344CB8AC3E}">
        <p14:creationId xmlns:p14="http://schemas.microsoft.com/office/powerpoint/2010/main" val="520255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altLang="en-US" smtClean="0"/>
              <a:t>An automated ImmForm survey for the priority catch-up cohort of current year 13 students being offered vaccination through </a:t>
            </a:r>
            <a:r>
              <a:rPr lang="en-GB" altLang="en-US" b="1" smtClean="0"/>
              <a:t>general practice </a:t>
            </a:r>
            <a:r>
              <a:rPr lang="en-GB" altLang="en-US" smtClean="0"/>
              <a:t>will be implemented. The survey will collect monthly vaccine coverage estimates for those born between 1/9/1996 and 31/8/1997. The automated surveys will run from the start of the programme and the first data (to 31/09/2015 inclusive) will be collected in early October 2015 on ImmForm. The automated collection poses minimal or no burden to the NHS and provides timely uptake figures for monitoring the programme. </a:t>
            </a:r>
          </a:p>
          <a:p>
            <a:endParaRPr lang="en-US" altLang="en-US"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9C737B5-A87A-498B-883B-56E9814237F4}" type="slidenum">
              <a:rPr lang="en-GB" altLang="en-US"/>
              <a:pPr eaLnBrk="1" hangingPunct="1">
                <a:spcBef>
                  <a:spcPct val="0"/>
                </a:spcBef>
              </a:pPr>
              <a:t>105</a:t>
            </a:fld>
            <a:endParaRPr lang="en-GB" altLang="en-US"/>
          </a:p>
        </p:txBody>
      </p:sp>
    </p:spTree>
    <p:extLst>
      <p:ext uri="{BB962C8B-B14F-4D97-AF65-F5344CB8AC3E}">
        <p14:creationId xmlns:p14="http://schemas.microsoft.com/office/powerpoint/2010/main" val="41100866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GB" altLang="en-US" smtClean="0"/>
              <a:t>There will be a separate vaccine coverage collection for the </a:t>
            </a:r>
            <a:r>
              <a:rPr lang="en-GB" altLang="en-US" b="1" smtClean="0"/>
              <a:t>schools programme. </a:t>
            </a:r>
            <a:r>
              <a:rPr lang="en-GB" altLang="en-US" smtClean="0"/>
              <a:t>This will take the form of a manual ImmForm survey at the end of each academic year, similar to what is currently in place for the HPV adolescent girls’ programme. The survey will aim to capture vaccine coverage data for the routine school cohort and the catch-up cohort being delivered in schools. School based delivery of the catch-up campaign will thus facilitate monitoring of the impact of the programme as it allows for a standardised data return for each cohort offered vaccine. Areas that opt to use primary care for the delivery of the catch-up campaign will be required to estimate denominators and vaccine coverage locally and submit a collated figure for each cohort to PHE. </a:t>
            </a:r>
          </a:p>
          <a:p>
            <a:endParaRPr lang="en-GB" altLang="en-US" smtClean="0"/>
          </a:p>
          <a:p>
            <a:endParaRPr lang="en-US" altLang="en-US" smtClean="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9A0011A-4006-4053-874C-3303BDDFCB19}" type="slidenum">
              <a:rPr lang="en-GB" altLang="en-US"/>
              <a:pPr eaLnBrk="1" hangingPunct="1">
                <a:spcBef>
                  <a:spcPct val="0"/>
                </a:spcBef>
              </a:pPr>
              <a:t>106</a:t>
            </a:fld>
            <a:endParaRPr lang="en-GB" altLang="en-US"/>
          </a:p>
        </p:txBody>
      </p:sp>
    </p:spTree>
    <p:extLst>
      <p:ext uri="{BB962C8B-B14F-4D97-AF65-F5344CB8AC3E}">
        <p14:creationId xmlns:p14="http://schemas.microsoft.com/office/powerpoint/2010/main" val="12022183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107</a:t>
            </a:fld>
            <a:endParaRPr lang="en-US"/>
          </a:p>
        </p:txBody>
      </p:sp>
    </p:spTree>
    <p:extLst>
      <p:ext uri="{BB962C8B-B14F-4D97-AF65-F5344CB8AC3E}">
        <p14:creationId xmlns:p14="http://schemas.microsoft.com/office/powerpoint/2010/main" val="31020722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Chris Owen</a:t>
            </a:r>
          </a:p>
          <a:p>
            <a:endParaRPr lang="en-GB" dirty="0"/>
          </a:p>
        </p:txBody>
      </p:sp>
      <p:sp>
        <p:nvSpPr>
          <p:cNvPr id="4" name="Slide Number Placeholder 3"/>
          <p:cNvSpPr>
            <a:spLocks noGrp="1"/>
          </p:cNvSpPr>
          <p:nvPr>
            <p:ph type="sldNum" sz="quarter" idx="10"/>
          </p:nvPr>
        </p:nvSpPr>
        <p:spPr/>
        <p:txBody>
          <a:bodyPr/>
          <a:lstStyle/>
          <a:p>
            <a:fld id="{5ACAB789-C65D-404D-A09B-EDE613F471F4}" type="slidenum">
              <a:rPr lang="en-GB" smtClean="0"/>
              <a:t>108</a:t>
            </a:fld>
            <a:endParaRPr lang="en-GB"/>
          </a:p>
        </p:txBody>
      </p:sp>
    </p:spTree>
    <p:extLst>
      <p:ext uri="{BB962C8B-B14F-4D97-AF65-F5344CB8AC3E}">
        <p14:creationId xmlns:p14="http://schemas.microsoft.com/office/powerpoint/2010/main" val="35909931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109</a:t>
            </a:fld>
            <a:endParaRPr lang="en-US"/>
          </a:p>
        </p:txBody>
      </p:sp>
    </p:spTree>
    <p:extLst>
      <p:ext uri="{BB962C8B-B14F-4D97-AF65-F5344CB8AC3E}">
        <p14:creationId xmlns:p14="http://schemas.microsoft.com/office/powerpoint/2010/main" val="37327704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110</a:t>
            </a:fld>
            <a:endParaRPr lang="en-US"/>
          </a:p>
        </p:txBody>
      </p:sp>
    </p:spTree>
    <p:extLst>
      <p:ext uri="{BB962C8B-B14F-4D97-AF65-F5344CB8AC3E}">
        <p14:creationId xmlns:p14="http://schemas.microsoft.com/office/powerpoint/2010/main" val="68155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Unlike other meningococcal capsular groups, the </a:t>
            </a:r>
            <a:r>
              <a:rPr lang="en-GB" dirty="0" err="1" smtClean="0"/>
              <a:t>MenB</a:t>
            </a:r>
            <a:r>
              <a:rPr lang="en-GB" dirty="0" smtClean="0"/>
              <a:t> polysaccharide capsule is very similar to human</a:t>
            </a:r>
            <a:r>
              <a:rPr lang="en-GB" baseline="0" dirty="0" smtClean="0"/>
              <a:t> nerve cells. Because of this, vaccines based on the </a:t>
            </a:r>
            <a:r>
              <a:rPr lang="en-GB" baseline="0" dirty="0" err="1" smtClean="0"/>
              <a:t>MenB</a:t>
            </a:r>
            <a:r>
              <a:rPr lang="en-GB" baseline="0" dirty="0" smtClean="0"/>
              <a:t> polysaccharide are likely to be poorly immunogenic and animal studies have raised concerns about polysaccharide-based vaccines against </a:t>
            </a:r>
            <a:r>
              <a:rPr lang="en-GB" baseline="0" dirty="0" err="1" smtClean="0"/>
              <a:t>MenB</a:t>
            </a:r>
            <a:r>
              <a:rPr lang="en-GB" baseline="0" dirty="0" smtClean="0"/>
              <a:t> potentially inducing an autoimmune response </a:t>
            </a:r>
          </a:p>
          <a:p>
            <a:r>
              <a:rPr lang="en-GB" baseline="0" dirty="0" smtClean="0"/>
              <a:t>Consequently, a novel technology using reverse </a:t>
            </a:r>
            <a:r>
              <a:rPr lang="en-GB" baseline="0" dirty="0" err="1" smtClean="0"/>
              <a:t>vaccinology</a:t>
            </a:r>
            <a:r>
              <a:rPr lang="en-GB" baseline="0" dirty="0" smtClean="0"/>
              <a:t> was developed, to identify immunogenic antigens on the surface of meningococci</a:t>
            </a:r>
            <a:r>
              <a:rPr lang="en-US" sz="1200" dirty="0" smtClean="0">
                <a:solidFill>
                  <a:srgbClr val="000000"/>
                </a:solidFill>
              </a:rPr>
              <a:t> that were conserved across strains and induced bacterial killing or bactericidal responses.</a:t>
            </a:r>
            <a:endParaRPr lang="en-GB" baseline="0" dirty="0" smtClean="0"/>
          </a:p>
          <a:p>
            <a:endParaRPr lang="en-GB" baseline="0" dirty="0" smtClean="0"/>
          </a:p>
          <a:p>
            <a:r>
              <a:rPr lang="en-GB" baseline="0" dirty="0" smtClean="0"/>
              <a:t>It is important to note that these antigens are present on the surface of all meningococci and are not specific to </a:t>
            </a:r>
            <a:r>
              <a:rPr lang="en-GB" baseline="0" dirty="0" err="1" smtClean="0"/>
              <a:t>MenB</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40133492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111</a:t>
            </a:fld>
            <a:endParaRPr lang="en-US"/>
          </a:p>
        </p:txBody>
      </p:sp>
    </p:spTree>
    <p:extLst>
      <p:ext uri="{BB962C8B-B14F-4D97-AF65-F5344CB8AC3E}">
        <p14:creationId xmlns:p14="http://schemas.microsoft.com/office/powerpoint/2010/main" val="18791156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112</a:t>
            </a:fld>
            <a:endParaRPr lang="en-US"/>
          </a:p>
        </p:txBody>
      </p:sp>
    </p:spTree>
    <p:extLst>
      <p:ext uri="{BB962C8B-B14F-4D97-AF65-F5344CB8AC3E}">
        <p14:creationId xmlns:p14="http://schemas.microsoft.com/office/powerpoint/2010/main" val="13899336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113</a:t>
            </a:fld>
            <a:endParaRPr lang="en-US"/>
          </a:p>
        </p:txBody>
      </p:sp>
    </p:spTree>
    <p:extLst>
      <p:ext uri="{BB962C8B-B14F-4D97-AF65-F5344CB8AC3E}">
        <p14:creationId xmlns:p14="http://schemas.microsoft.com/office/powerpoint/2010/main" val="373277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0279" y="4129470"/>
            <a:ext cx="6617182" cy="4880553"/>
          </a:xfrm>
        </p:spPr>
        <p:txBody>
          <a:bodyPr>
            <a:normAutofit lnSpcReduction="100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800" dirty="0" smtClean="0"/>
              <a:t>BEXSERO </a:t>
            </a:r>
            <a:r>
              <a:rPr lang="en-US" sz="800" dirty="0" smtClean="0">
                <a:solidFill>
                  <a:srgbClr val="000000"/>
                </a:solidFill>
              </a:rPr>
              <a:t>is composed of 3 proteins</a:t>
            </a:r>
            <a:r>
              <a:rPr lang="en-US" sz="800" baseline="0" dirty="0" smtClean="0">
                <a:solidFill>
                  <a:srgbClr val="000000"/>
                </a:solidFill>
              </a:rPr>
              <a:t> on the surface of nearly all meningococci</a:t>
            </a:r>
            <a:r>
              <a:rPr lang="en-US" sz="800" dirty="0" smtClean="0">
                <a:solidFill>
                  <a:srgbClr val="000000"/>
                </a:solidFill>
              </a:rPr>
              <a:t>: factor H binding protein, </a:t>
            </a:r>
            <a:r>
              <a:rPr lang="en-US" sz="800" dirty="0" err="1" smtClean="0">
                <a:solidFill>
                  <a:srgbClr val="000000"/>
                </a:solidFill>
              </a:rPr>
              <a:t>NadA</a:t>
            </a:r>
            <a:r>
              <a:rPr lang="en-US" sz="800" dirty="0" smtClean="0">
                <a:solidFill>
                  <a:srgbClr val="000000"/>
                </a:solidFill>
              </a:rPr>
              <a:t> and NHBA, combined with the outer  membrane</a:t>
            </a:r>
            <a:r>
              <a:rPr lang="en-US" sz="800" baseline="0" dirty="0" smtClean="0">
                <a:solidFill>
                  <a:srgbClr val="000000"/>
                </a:solidFill>
              </a:rPr>
              <a:t> vesicle (or OMV) of </a:t>
            </a:r>
            <a:r>
              <a:rPr lang="en-US" sz="800" dirty="0" smtClean="0">
                <a:solidFill>
                  <a:srgbClr val="000000"/>
                </a:solidFill>
              </a:rPr>
              <a:t>the New Zealand </a:t>
            </a:r>
            <a:r>
              <a:rPr lang="en-US" sz="800" dirty="0" err="1" smtClean="0">
                <a:solidFill>
                  <a:srgbClr val="000000"/>
                </a:solidFill>
              </a:rPr>
              <a:t>MenB</a:t>
            </a:r>
            <a:r>
              <a:rPr lang="en-US" sz="800" dirty="0" smtClean="0">
                <a:solidFill>
                  <a:srgbClr val="000000"/>
                </a:solidFill>
              </a:rPr>
              <a:t> outbreak strain</a:t>
            </a:r>
          </a:p>
          <a:p>
            <a:pPr marL="0" marR="0" indent="0" algn="l" defTabSz="914400" rtl="0" eaLnBrk="0" fontAlgn="base" latinLnBrk="0" hangingPunct="0">
              <a:lnSpc>
                <a:spcPct val="100000"/>
              </a:lnSpc>
              <a:spcBef>
                <a:spcPts val="0"/>
              </a:spcBef>
              <a:spcAft>
                <a:spcPct val="0"/>
              </a:spcAft>
              <a:buClrTx/>
              <a:buSzTx/>
              <a:buFontTx/>
              <a:buNone/>
              <a:tabLst/>
              <a:defRPr/>
            </a:pPr>
            <a:r>
              <a:rPr lang="en-US" sz="800" dirty="0" smtClean="0">
                <a:solidFill>
                  <a:srgbClr val="000000"/>
                </a:solidFill>
              </a:rPr>
              <a:t>The 3 protein antigens</a:t>
            </a:r>
            <a:r>
              <a:rPr lang="en-US" sz="800" baseline="0" dirty="0" smtClean="0">
                <a:solidFill>
                  <a:srgbClr val="000000"/>
                </a:solidFill>
              </a:rPr>
              <a:t> </a:t>
            </a:r>
            <a:r>
              <a:rPr lang="en-US" sz="800" dirty="0" smtClean="0">
                <a:solidFill>
                  <a:srgbClr val="000000"/>
                </a:solidFill>
              </a:rPr>
              <a:t>were selected for the vaccine</a:t>
            </a:r>
            <a:r>
              <a:rPr lang="en-US" sz="800" baseline="0" dirty="0" smtClean="0">
                <a:solidFill>
                  <a:srgbClr val="000000"/>
                </a:solidFill>
              </a:rPr>
              <a:t> because of</a:t>
            </a:r>
            <a:r>
              <a:rPr lang="en-US" sz="800" dirty="0" smtClean="0">
                <a:solidFill>
                  <a:srgbClr val="000000"/>
                </a:solidFill>
              </a:rPr>
              <a:t> their importance for the survival, function, virulence or pathogenicity of the meningococci. Adding the OMV (which contains </a:t>
            </a:r>
            <a:r>
              <a:rPr lang="en-US" sz="800" dirty="0" err="1" smtClean="0">
                <a:solidFill>
                  <a:srgbClr val="000000"/>
                </a:solidFill>
              </a:rPr>
              <a:t>PorA</a:t>
            </a:r>
            <a:r>
              <a:rPr lang="en-US" sz="800" dirty="0" smtClean="0">
                <a:solidFill>
                  <a:srgbClr val="000000"/>
                </a:solidFill>
              </a:rPr>
              <a:t> P1.4) expands vaccine coverage to include important </a:t>
            </a:r>
            <a:r>
              <a:rPr lang="en-US" sz="800" dirty="0" err="1" smtClean="0">
                <a:solidFill>
                  <a:srgbClr val="000000"/>
                </a:solidFill>
              </a:rPr>
              <a:t>MenB</a:t>
            </a:r>
            <a:r>
              <a:rPr lang="en-US" sz="800" dirty="0" smtClean="0">
                <a:solidFill>
                  <a:srgbClr val="000000"/>
                </a:solidFill>
              </a:rPr>
              <a:t> clonal complexes</a:t>
            </a:r>
            <a:endParaRPr lang="en-US" sz="800" baseline="30000" dirty="0" smtClean="0">
              <a:solidFill>
                <a:srgbClr val="000000"/>
              </a:solidFill>
            </a:endParaRPr>
          </a:p>
          <a:p>
            <a:pPr marL="0" marR="0" indent="0" algn="l" defTabSz="914400" rtl="0" eaLnBrk="1" fontAlgn="base" latinLnBrk="0" hangingPunct="1">
              <a:lnSpc>
                <a:spcPct val="100000"/>
              </a:lnSpc>
              <a:spcBef>
                <a:spcPts val="0"/>
              </a:spcBef>
              <a:spcAft>
                <a:spcPct val="0"/>
              </a:spcAft>
              <a:buClrTx/>
              <a:buSzTx/>
              <a:buFont typeface="Arial" charset="0"/>
              <a:buNone/>
              <a:tabLst/>
              <a:defRPr/>
            </a:pPr>
            <a:endParaRPr lang="en-US" sz="800" dirty="0" smtClean="0">
              <a:solidFill>
                <a:srgbClr val="000000"/>
              </a:solidFill>
            </a:endParaRPr>
          </a:p>
        </p:txBody>
      </p:sp>
      <p:sp>
        <p:nvSpPr>
          <p:cNvPr id="4" name="Slide Number Placeholder 3"/>
          <p:cNvSpPr>
            <a:spLocks noGrp="1"/>
          </p:cNvSpPr>
          <p:nvPr>
            <p:ph type="sldNum" sz="quarter" idx="10"/>
          </p:nvPr>
        </p:nvSpPr>
        <p:spPr>
          <a:xfrm>
            <a:off x="6592710" y="8891951"/>
            <a:ext cx="265293" cy="252050"/>
          </a:xfrm>
        </p:spPr>
        <p:txBody>
          <a:bodyPr/>
          <a:lstStyle/>
          <a:p>
            <a:pPr>
              <a:defRPr/>
            </a:pPr>
            <a:fld id="{1E6C952A-1C62-4765-B8E3-593EF2867BCE}" type="slidenum">
              <a:rPr lang="en-US" smtClean="0">
                <a:solidFill>
                  <a:srgbClr val="000000"/>
                </a:solidFill>
              </a:rPr>
              <a:pPr>
                <a:defRPr/>
              </a:pPr>
              <a:t>14</a:t>
            </a:fld>
            <a:endParaRPr lang="en-US" dirty="0">
              <a:solidFill>
                <a:srgbClr val="000000"/>
              </a:solidFill>
            </a:endParaRPr>
          </a:p>
        </p:txBody>
      </p:sp>
      <p:sp>
        <p:nvSpPr>
          <p:cNvPr id="5" name="Text Box 5"/>
          <p:cNvSpPr txBox="1">
            <a:spLocks noChangeArrowheads="1"/>
          </p:cNvSpPr>
          <p:nvPr/>
        </p:nvSpPr>
        <p:spPr bwMode="auto">
          <a:xfrm>
            <a:off x="23854" y="1265174"/>
            <a:ext cx="1061410" cy="1078884"/>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rPr>
              <a:t>1. Madico J Immunol 2006/p501/col 2/para 2; </a:t>
            </a:r>
          </a:p>
          <a:p>
            <a:endParaRPr lang="en-US" sz="800" dirty="0">
              <a:solidFill>
                <a:srgbClr val="000000"/>
              </a:solidFill>
            </a:endParaRPr>
          </a:p>
          <a:p>
            <a:r>
              <a:rPr lang="en-US" sz="800" dirty="0">
                <a:solidFill>
                  <a:srgbClr val="000000"/>
                </a:solidFill>
              </a:rPr>
              <a:t>2. Schneider Nature 2009/p 890/col 1/para 1</a:t>
            </a:r>
          </a:p>
        </p:txBody>
      </p:sp>
      <p:sp>
        <p:nvSpPr>
          <p:cNvPr id="6" name="Text Box 5"/>
          <p:cNvSpPr txBox="1">
            <a:spLocks noChangeArrowheads="1"/>
          </p:cNvSpPr>
          <p:nvPr/>
        </p:nvSpPr>
        <p:spPr bwMode="auto">
          <a:xfrm>
            <a:off x="23855" y="2355197"/>
            <a:ext cx="1061410" cy="1448216"/>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rPr>
              <a:t>3. Comanducci J Exp Med 2002/p 1451/col 1/para 2;</a:t>
            </a:r>
          </a:p>
          <a:p>
            <a:r>
              <a:rPr lang="en-US" sz="800" dirty="0">
                <a:solidFill>
                  <a:srgbClr val="000000"/>
                </a:solidFill>
              </a:rPr>
              <a:t>4. Capechi Med Microbiol 2005/p 687/Summary</a:t>
            </a:r>
          </a:p>
          <a:p>
            <a:r>
              <a:rPr lang="en-US" sz="800" dirty="0">
                <a:solidFill>
                  <a:srgbClr val="000000"/>
                </a:solidFill>
              </a:rPr>
              <a:t>5. Mazzon pg1/abstract/last line</a:t>
            </a:r>
          </a:p>
          <a:p>
            <a:r>
              <a:rPr lang="en-US" sz="800" dirty="0">
                <a:solidFill>
                  <a:srgbClr val="000000"/>
                </a:solidFill>
              </a:rPr>
              <a:t>4. Capecchi p694/col 1/para 2</a:t>
            </a:r>
          </a:p>
        </p:txBody>
      </p:sp>
      <p:sp>
        <p:nvSpPr>
          <p:cNvPr id="7" name="Text Box 5"/>
          <p:cNvSpPr txBox="1">
            <a:spLocks noChangeArrowheads="1"/>
          </p:cNvSpPr>
          <p:nvPr/>
        </p:nvSpPr>
        <p:spPr bwMode="auto">
          <a:xfrm>
            <a:off x="5772738" y="1218489"/>
            <a:ext cx="1061410" cy="955773"/>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rPr>
              <a:t>6. Serruto PNAS 2010/p 3770/col1/abstract; p 3774/col 1/para 4</a:t>
            </a:r>
          </a:p>
          <a:p>
            <a:r>
              <a:rPr lang="en-US" sz="800" dirty="0">
                <a:solidFill>
                  <a:srgbClr val="000000"/>
                </a:solidFill>
              </a:rPr>
              <a:t>7. Bambini 2009 p 2796/col 2/para 6</a:t>
            </a:r>
          </a:p>
        </p:txBody>
      </p:sp>
      <p:sp>
        <p:nvSpPr>
          <p:cNvPr id="16" name="Text Box 5"/>
          <p:cNvSpPr txBox="1">
            <a:spLocks noChangeArrowheads="1"/>
          </p:cNvSpPr>
          <p:nvPr/>
        </p:nvSpPr>
        <p:spPr bwMode="auto">
          <a:xfrm>
            <a:off x="5760051" y="2234150"/>
            <a:ext cx="1061410" cy="463331"/>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rPr>
              <a:t>8. Martin 2006 p486/abstract; col1/para 1 </a:t>
            </a:r>
          </a:p>
        </p:txBody>
      </p:sp>
      <p:sp>
        <p:nvSpPr>
          <p:cNvPr id="18" name="Text Box 5"/>
          <p:cNvSpPr txBox="1">
            <a:spLocks noChangeArrowheads="1"/>
          </p:cNvSpPr>
          <p:nvPr/>
        </p:nvSpPr>
        <p:spPr bwMode="auto">
          <a:xfrm>
            <a:off x="5765686" y="3190763"/>
            <a:ext cx="1061410" cy="340220"/>
          </a:xfrm>
          <a:prstGeom prst="rect">
            <a:avLst/>
          </a:prstGeom>
          <a:noFill/>
          <a:ln w="9525">
            <a:solidFill>
              <a:schemeClr val="tx1"/>
            </a:solidFill>
            <a:miter lim="800000"/>
            <a:headEnd/>
            <a:tailEnd/>
          </a:ln>
        </p:spPr>
        <p:txBody>
          <a:bodyPr wrap="square" lIns="93087" tIns="46545" rIns="93087" bIns="46545">
            <a:spAutoFit/>
          </a:bodyPr>
          <a:lstStyle/>
          <a:p>
            <a:r>
              <a:rPr lang="en-US" sz="800" dirty="0">
                <a:solidFill>
                  <a:srgbClr val="000000"/>
                </a:solidFill>
              </a:rPr>
              <a:t>Bexsero SMPC p 2/sect 2</a:t>
            </a:r>
          </a:p>
        </p:txBody>
      </p:sp>
    </p:spTree>
    <p:extLst>
      <p:ext uri="{BB962C8B-B14F-4D97-AF65-F5344CB8AC3E}">
        <p14:creationId xmlns:p14="http://schemas.microsoft.com/office/powerpoint/2010/main" val="2753192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Rectangle 6"/>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9"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r>
              <a:rPr lang="en-US" smtClean="0"/>
              <a:t>  </a:t>
            </a:r>
            <a:fld id="{45F8D313-CCBE-49D6-A3BC-57B1848DFB52}" type="slidenum">
              <a:rPr lang="en-US" smtClean="0"/>
              <a:pPr>
                <a:defRPr/>
              </a:pPr>
              <a:t>‹#›</a:t>
            </a:fld>
            <a:r>
              <a:rPr lang="en-US" smtClean="0"/>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0873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7338" y="1727200"/>
            <a:ext cx="40767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516438" y="1727200"/>
            <a:ext cx="4078287" cy="4114800"/>
          </a:xfrm>
          <a:prstGeom prst="rect">
            <a:avLst/>
          </a:prstGeom>
        </p:spPr>
        <p:txBody>
          <a:bodyPr/>
          <a:lstStyle/>
          <a:p>
            <a:pPr lvl="0"/>
            <a:endParaRPr lang="en-GB" noProof="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cs typeface="+mn-cs"/>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cs typeface="+mn-cs"/>
              </a:defRPr>
            </a:lvl1pPr>
          </a:lstStyle>
          <a:p>
            <a:pPr>
              <a:defRPr/>
            </a:pPr>
            <a:endParaRPr lang="en-GB"/>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cs typeface="+mn-cs"/>
              </a:defRPr>
            </a:lvl1pPr>
          </a:lstStyle>
          <a:p>
            <a:pPr>
              <a:defRPr/>
            </a:pPr>
            <a:fld id="{3E358B0D-E9E9-4FD7-A603-AA4DECFAE5FE}" type="slidenum">
              <a:rPr lang="en-GB"/>
              <a:pPr>
                <a:defRPr/>
              </a:pPr>
              <a:t>‹#›</a:t>
            </a:fld>
            <a:endParaRPr lang="en-GB"/>
          </a:p>
        </p:txBody>
      </p:sp>
    </p:spTree>
    <p:extLst>
      <p:ext uri="{BB962C8B-B14F-4D97-AF65-F5344CB8AC3E}">
        <p14:creationId xmlns:p14="http://schemas.microsoft.com/office/powerpoint/2010/main" val="321375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CEBC2DB-AF7A-48A6-95E2-0A6F08915AEF}" type="slidenum">
              <a:rPr lang="en-GB"/>
              <a:pPr/>
              <a:t>‹#›</a:t>
            </a:fld>
            <a:endParaRPr lang="en-GB"/>
          </a:p>
        </p:txBody>
      </p:sp>
    </p:spTree>
    <p:extLst>
      <p:ext uri="{BB962C8B-B14F-4D97-AF65-F5344CB8AC3E}">
        <p14:creationId xmlns:p14="http://schemas.microsoft.com/office/powerpoint/2010/main" val="409037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4" name="Rectangle 3"/>
          <p:cNvSpPr/>
          <p:nvPr/>
        </p:nvSpPr>
        <p:spPr>
          <a:xfrm>
            <a:off x="0" y="1412877"/>
            <a:ext cx="9144000" cy="54451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sz="1800">
              <a:solidFill>
                <a:prstClr val="white"/>
              </a:solidFill>
            </a:endParaRPr>
          </a:p>
        </p:txBody>
      </p:sp>
      <p:sp>
        <p:nvSpPr>
          <p:cNvPr id="5" name="Rectangle 4"/>
          <p:cNvSpPr/>
          <p:nvPr/>
        </p:nvSpPr>
        <p:spPr>
          <a:xfrm>
            <a:off x="0" y="1268413"/>
            <a:ext cx="9144000" cy="144462"/>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sz="1800">
              <a:solidFill>
                <a:prstClr val="white"/>
              </a:solidFill>
            </a:endParaRPr>
          </a:p>
        </p:txBody>
      </p:sp>
      <p:pic>
        <p:nvPicPr>
          <p:cNvPr id="6" name="Picture 9" descr="PHE_3268_SML_A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1"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hart Placeholder 8"/>
          <p:cNvSpPr>
            <a:spLocks noGrp="1"/>
          </p:cNvSpPr>
          <p:nvPr>
            <p:ph type="chart" sz="quarter" idx="12"/>
          </p:nvPr>
        </p:nvSpPr>
        <p:spPr>
          <a:xfrm>
            <a:off x="539752" y="1628230"/>
            <a:ext cx="8064500" cy="4537075"/>
          </a:xfrm>
        </p:spPr>
        <p:txBody>
          <a:bodyPr/>
          <a:lstStyle/>
          <a:p>
            <a:pPr lvl="0"/>
            <a:r>
              <a:rPr lang="en-US" noProof="0" smtClean="0"/>
              <a:t>Click icon to add chart</a:t>
            </a:r>
            <a:endParaRPr lang="en-GB" noProof="0"/>
          </a:p>
        </p:txBody>
      </p:sp>
      <p:sp>
        <p:nvSpPr>
          <p:cNvPr id="10" name="Title 1"/>
          <p:cNvSpPr>
            <a:spLocks noGrp="1"/>
          </p:cNvSpPr>
          <p:nvPr>
            <p:ph type="title"/>
          </p:nvPr>
        </p:nvSpPr>
        <p:spPr>
          <a:xfrm>
            <a:off x="2051720" y="299115"/>
            <a:ext cx="6768752" cy="816898"/>
          </a:xfrm>
        </p:spPr>
        <p:txBody>
          <a:bodyPr anchor="t" anchorCtr="0"/>
          <a:lstStyle/>
          <a:p>
            <a:r>
              <a:rPr lang="en-US" dirty="0" smtClean="0"/>
              <a:t>Click to edit Master title style</a:t>
            </a:r>
            <a:endParaRPr lang="en-US" dirty="0"/>
          </a:p>
        </p:txBody>
      </p:sp>
      <p:sp>
        <p:nvSpPr>
          <p:cNvPr id="7" name="Slide Number Placeholder 5"/>
          <p:cNvSpPr>
            <a:spLocks noGrp="1"/>
          </p:cNvSpPr>
          <p:nvPr>
            <p:ph type="sldNum" sz="quarter" idx="13"/>
          </p:nvPr>
        </p:nvSpPr>
        <p:spPr>
          <a:noFill/>
        </p:spPr>
        <p:txBody>
          <a:bodyPr/>
          <a:lstStyle>
            <a:lvl1pPr>
              <a:defRPr/>
            </a:lvl1pPr>
          </a:lstStyle>
          <a:p>
            <a:pPr>
              <a:defRPr/>
            </a:pPr>
            <a:r>
              <a:rPr lang="en-US">
                <a:solidFill>
                  <a:prstClr val="white"/>
                </a:solidFill>
              </a:rPr>
              <a:t>  </a:t>
            </a:r>
            <a:fld id="{C17B5339-7437-46ED-B0F0-F2103BA7BA69}" type="slidenum">
              <a:rPr lang="en-US">
                <a:solidFill>
                  <a:prstClr val="white"/>
                </a:solidFill>
              </a:rPr>
              <a:pPr>
                <a:defRPr/>
              </a:pPr>
              <a:t>‹#›</a:t>
            </a:fld>
            <a:endParaRPr lang="en-US">
              <a:solidFill>
                <a:prstClr val="white"/>
              </a:solidFill>
            </a:endParaRPr>
          </a:p>
        </p:txBody>
      </p:sp>
      <p:sp>
        <p:nvSpPr>
          <p:cNvPr id="8" name="Footer Placeholder 5"/>
          <p:cNvSpPr>
            <a:spLocks noGrp="1"/>
          </p:cNvSpPr>
          <p:nvPr>
            <p:ph type="ftr" sz="quarter" idx="14"/>
          </p:nvPr>
        </p:nvSpPr>
        <p:spPr/>
        <p:txBody>
          <a:bodyPr/>
          <a:lstStyle>
            <a:lvl1pPr algn="l">
              <a:defRPr sz="1200" baseline="0">
                <a:solidFill>
                  <a:schemeClr val="bg1"/>
                </a:solidFill>
                <a:latin typeface="Arial" pitchFamily="34" charset="0"/>
              </a:defRPr>
            </a:lvl1pPr>
          </a:lstStyle>
          <a:p>
            <a:pPr>
              <a:defRPr/>
            </a:pPr>
            <a:endParaRPr lang="en-US">
              <a:solidFill>
                <a:prstClr val="white"/>
              </a:solidFill>
            </a:endParaRPr>
          </a:p>
        </p:txBody>
      </p:sp>
    </p:spTree>
    <p:extLst>
      <p:ext uri="{BB962C8B-B14F-4D97-AF65-F5344CB8AC3E}">
        <p14:creationId xmlns:p14="http://schemas.microsoft.com/office/powerpoint/2010/main" val="70138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2750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26341905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2015" y="6308725"/>
            <a:ext cx="9144000" cy="549275"/>
          </a:xfrm>
        </p:spPr>
        <p:txBody>
          <a:bodyPr/>
          <a:lstStyle>
            <a:lvl1pPr>
              <a:defRPr/>
            </a:lvl1pPr>
          </a:lstStyle>
          <a:p>
            <a:pPr>
              <a:defRPr/>
            </a:pPr>
            <a:r>
              <a:rPr lang="en-US"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87524837"/>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782050" y="6602413"/>
            <a:ext cx="357188" cy="242887"/>
          </a:xfrm>
          <a:prstGeom prst="rect">
            <a:avLst/>
          </a:prstGeom>
        </p:spPr>
        <p:txBody>
          <a:bodyPr/>
          <a:lstStyle>
            <a:lvl1pPr>
              <a:defRPr>
                <a:latin typeface="Arial" charset="0"/>
              </a:defRPr>
            </a:lvl1pPr>
          </a:lstStyle>
          <a:p>
            <a:pPr>
              <a:defRPr/>
            </a:pPr>
            <a:fld id="{ED976635-16FA-4860-8941-5BA94B5984AC}" type="slidenum">
              <a:rPr lang="en-US" sz="1200">
                <a:solidFill>
                  <a:srgbClr val="A5BF02"/>
                </a:solidFill>
                <a:ea typeface="+mn-ea"/>
                <a:cs typeface="+mn-cs"/>
              </a:rPr>
              <a:pPr>
                <a:defRPr/>
              </a:pPr>
              <a:t>‹#›</a:t>
            </a:fld>
            <a:endParaRPr lang="en-US" sz="1200" dirty="0">
              <a:solidFill>
                <a:srgbClr val="A5BF02"/>
              </a:solidFill>
              <a:ea typeface="+mn-ea"/>
              <a:cs typeface="+mn-cs"/>
            </a:endParaRPr>
          </a:p>
        </p:txBody>
      </p:sp>
    </p:spTree>
    <p:extLst>
      <p:ext uri="{BB962C8B-B14F-4D97-AF65-F5344CB8AC3E}">
        <p14:creationId xmlns:p14="http://schemas.microsoft.com/office/powerpoint/2010/main" val="18046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9421254"/>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51146047"/>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05505607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sp>
        <p:nvSpPr>
          <p:cNvPr id="9" name="Rectangle 8"/>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smtClean="0"/>
              <a:t>  </a:t>
            </a:r>
            <a:fld id="{45F8D313-CCBE-49D6-A3BC-57B1848DFB52}" type="slidenum">
              <a:rPr lang="en-US" smtClean="0"/>
              <a:pPr>
                <a:defRPr/>
              </a:pPr>
              <a:t>‹#›</a:t>
            </a:fld>
            <a:r>
              <a:rPr lang="en-US"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54" r:id="rId10"/>
    <p:sldLayoutId id="2147483759" r:id="rId11"/>
    <p:sldLayoutId id="2147483761" r:id="rId12"/>
    <p:sldLayoutId id="2147483762" r:id="rId13"/>
    <p:sldLayoutId id="214748376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Lst>
  <p:hf hdr="0" ftr="0" dt="0"/>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yellowcard.mhra.gov.uk/"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cid:image003.jpg@01CF1D16.ABBE3890"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www.nhs.uk/conditions/Meningitis/Pages/Introduction.aspx" TargetMode="External"/><Relationship Id="rId3" Type="http://schemas.openxmlformats.org/officeDocument/2006/relationships/hyperlink" Target="https://www.gov.uk/government/publications/menb-vaccination-introduction-from-1-september-2015" TargetMode="External"/><Relationship Id="rId7" Type="http://schemas.openxmlformats.org/officeDocument/2006/relationships/hyperlink" Target="https://www.meningitisnow.org/"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www.meningitis.org/" TargetMode="External"/><Relationship Id="rId5" Type="http://schemas.openxmlformats.org/officeDocument/2006/relationships/hyperlink" Target="https://www.gov.uk/government/news/phe-welcomes-prospect-of-new-meningitis-b-vaccine" TargetMode="External"/><Relationship Id="rId4" Type="http://schemas.openxmlformats.org/officeDocument/2006/relationships/hyperlink" Target="https://www.gov.uk/government/publications/meningococcal-the-green-book-chapter-22" TargetMode="External"/><Relationship Id="rId9" Type="http://schemas.openxmlformats.org/officeDocument/2006/relationships/hyperlink" Target="https://www.gov.uk/government/collections/immunis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www.nhs.uk/conditions/Meningitis/Pages/Introduction.aspx" TargetMode="External"/><Relationship Id="rId3" Type="http://schemas.openxmlformats.org/officeDocument/2006/relationships/hyperlink" Target="https://www.gov.uk/government/publications/menacwy-vaccine-introduction" TargetMode="External"/><Relationship Id="rId7" Type="http://schemas.openxmlformats.org/officeDocument/2006/relationships/hyperlink" Target="https://www.meningitisnow.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www.meningitis.org/" TargetMode="External"/><Relationship Id="rId5" Type="http://schemas.openxmlformats.org/officeDocument/2006/relationships/hyperlink" Target="https://www.gov.uk/government/news/meningococcal-group-w-menw-immunisation-advised-for-14-to-18-year-olds" TargetMode="External"/><Relationship Id="rId4" Type="http://schemas.openxmlformats.org/officeDocument/2006/relationships/hyperlink" Target="https://www.gov.uk/government/publications/meningococcal-the-green-book-chapter-22" TargetMode="External"/><Relationship Id="rId9" Type="http://schemas.openxmlformats.org/officeDocument/2006/relationships/hyperlink" Target="https://www.gov.uk/government/collections/immunisation"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clinicaltrials.gov/ct2/show/results/NCT01392378?term=paracetamol+vaccine&amp;rank=3&amp;sect=X01256"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www.nmc.org.uk/standards/additional-standards/standards-for-medicines-management/"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medicines.org.uk/emc/medicine/28407/SPC/Bexsero+Meningococcal+Group+B+vaccine+for+injection+in+pre-filled+syringe/"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www.cdc.gov/vaccinesafety/Vaccines/multiplevaccines.html"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cid.oxfordjournals.org/content/60/4/578.lon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www.gov.uk/government/groups/joint-committee-on-vaccination-and-immunisation" TargetMode="External"/><Relationship Id="rId4" Type="http://schemas.openxmlformats.org/officeDocument/2006/relationships/hyperlink" Target="https://www.gov.uk/government/uploads/system/uploads/attachment_data/file/407865/hpr0715_men-w.pdf"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notesSlide" Target="../notesSlides/notesSlide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0.xml"/><Relationship Id="rId5" Type="http://schemas.openxmlformats.org/officeDocument/2006/relationships/tags" Target="../tags/tag5.xml"/><Relationship Id="rId4"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immform.dh.gov.uk/Logon.aspx?ReturnUr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clinicaltrials.gov/ct2/show/NCT01392378?term=vaccine+paracetamol+ibuprofen&amp;rank=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916832"/>
            <a:ext cx="8136904" cy="3456384"/>
          </a:xfrm>
        </p:spPr>
        <p:txBody>
          <a:bodyPr/>
          <a:lstStyle/>
          <a:p>
            <a:r>
              <a:rPr lang="en-GB" sz="4800" b="1" dirty="0" smtClean="0"/>
              <a:t>Introducing two new national meningococcal immunisation programmes in the UK:</a:t>
            </a:r>
            <a:br>
              <a:rPr lang="en-GB" sz="4800" b="1" dirty="0" smtClean="0"/>
            </a:br>
            <a:r>
              <a:rPr lang="en-GB" sz="4800" b="1" dirty="0" smtClean="0"/>
              <a:t>	</a:t>
            </a:r>
            <a:r>
              <a:rPr lang="en-GB" sz="2800" b="1" dirty="0" smtClean="0"/>
              <a:t>(</a:t>
            </a:r>
            <a:r>
              <a:rPr lang="en-GB" sz="2800" b="1" dirty="0" err="1" smtClean="0"/>
              <a:t>i</a:t>
            </a:r>
            <a:r>
              <a:rPr lang="en-GB" sz="2800" b="1" dirty="0" smtClean="0"/>
              <a:t>) Infant </a:t>
            </a:r>
            <a:r>
              <a:rPr lang="en-GB" sz="2800" b="1" dirty="0" err="1" smtClean="0"/>
              <a:t>MenB</a:t>
            </a:r>
            <a:r>
              <a:rPr lang="en-GB" sz="2800" b="1" dirty="0" smtClean="0"/>
              <a:t> Programme</a:t>
            </a:r>
            <a:br>
              <a:rPr lang="en-GB" sz="2800" b="1" dirty="0" smtClean="0"/>
            </a:br>
            <a:r>
              <a:rPr lang="en-GB" sz="2800" b="1" dirty="0" smtClean="0"/>
              <a:t>	(ii) Teenage </a:t>
            </a:r>
            <a:r>
              <a:rPr lang="en-GB" sz="2800" b="1" dirty="0" err="1" smtClean="0"/>
              <a:t>MenACWY</a:t>
            </a:r>
            <a:r>
              <a:rPr lang="en-GB" sz="2800" b="1" dirty="0" smtClean="0"/>
              <a:t> programme</a:t>
            </a:r>
            <a:r>
              <a:rPr lang="en-GB" b="1" dirty="0" smtClean="0"/>
              <a:t/>
            </a:r>
            <a:br>
              <a:rPr lang="en-GB" b="1" dirty="0" smtClean="0"/>
            </a:br>
            <a:r>
              <a:rPr lang="en-GB" sz="4400" b="1" dirty="0" smtClean="0"/>
              <a:t/>
            </a:r>
            <a:br>
              <a:rPr lang="en-GB" sz="4400" b="1" dirty="0" smtClean="0"/>
            </a:br>
            <a:r>
              <a:rPr lang="en-GB" sz="4400" b="1" dirty="0" smtClean="0"/>
              <a:t>			</a:t>
            </a:r>
            <a:r>
              <a:rPr lang="en-GB" sz="3200" b="1" dirty="0" smtClean="0"/>
              <a:t>Training the trainer slide set </a:t>
            </a:r>
            <a:r>
              <a:rPr lang="en-GB" b="1" dirty="0" smtClean="0"/>
              <a:t/>
            </a:r>
            <a:br>
              <a:rPr lang="en-GB" b="1" dirty="0" smtClean="0"/>
            </a:br>
            <a:endParaRPr lang="en-GB" b="1" dirty="0"/>
          </a:p>
        </p:txBody>
      </p:sp>
    </p:spTree>
    <p:extLst>
      <p:ext uri="{BB962C8B-B14F-4D97-AF65-F5344CB8AC3E}">
        <p14:creationId xmlns:p14="http://schemas.microsoft.com/office/powerpoint/2010/main" val="407179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717432" cy="1143000"/>
          </a:xfrm>
        </p:spPr>
        <p:txBody>
          <a:bodyPr>
            <a:normAutofit/>
          </a:bodyPr>
          <a:lstStyle/>
          <a:p>
            <a:r>
              <a:rPr lang="en-GB" sz="3200" b="1" kern="0" dirty="0" err="1" smtClean="0">
                <a:latin typeface="Arial" charset="0"/>
                <a:ea typeface="+mn-ea"/>
                <a:cs typeface="Arial" pitchFamily="34" charset="0"/>
              </a:rPr>
              <a:t>MenB</a:t>
            </a:r>
            <a:r>
              <a:rPr lang="en-GB" sz="3200" b="1" kern="0" dirty="0" smtClean="0">
                <a:latin typeface="Arial" charset="0"/>
                <a:ea typeface="+mn-ea"/>
                <a:cs typeface="Arial" pitchFamily="34" charset="0"/>
              </a:rPr>
              <a:t> disease by age-group </a:t>
            </a:r>
            <a:r>
              <a:rPr lang="en-GB" sz="3600" b="1" kern="0" dirty="0" smtClean="0">
                <a:latin typeface="Arial" charset="0"/>
                <a:ea typeface="+mn-ea"/>
                <a:cs typeface="Arial" pitchFamily="34" charset="0"/>
              </a:rPr>
              <a:t/>
            </a:r>
            <a:br>
              <a:rPr lang="en-GB" sz="3600" b="1" kern="0" dirty="0" smtClean="0">
                <a:latin typeface="Arial" charset="0"/>
                <a:ea typeface="+mn-ea"/>
                <a:cs typeface="Arial" pitchFamily="34" charset="0"/>
              </a:rPr>
            </a:br>
            <a:r>
              <a:rPr lang="en-GB" sz="2000" kern="0" dirty="0" smtClean="0">
                <a:latin typeface="Arial" charset="0"/>
                <a:ea typeface="+mn-ea"/>
                <a:cs typeface="Arial" pitchFamily="34" charset="0"/>
              </a:rPr>
              <a:t>(England &amp; Wales</a:t>
            </a:r>
            <a:r>
              <a:rPr lang="en-GB" sz="2000" kern="0" dirty="0" smtClean="0">
                <a:latin typeface="Arial" charset="0"/>
                <a:cs typeface="Arial" pitchFamily="34" charset="0"/>
              </a:rPr>
              <a:t>, 2008-13</a:t>
            </a:r>
            <a:r>
              <a:rPr lang="en-GB" sz="2000" kern="0" dirty="0" smtClean="0">
                <a:latin typeface="Arial" charset="0"/>
                <a:ea typeface="+mn-ea"/>
                <a:cs typeface="Arial" pitchFamily="34" charset="0"/>
              </a:rPr>
              <a:t>)</a:t>
            </a:r>
            <a:endParaRPr lang="en-GB" sz="2400" kern="0" dirty="0">
              <a:latin typeface="Arial" charset="0"/>
              <a:ea typeface="+mn-ea"/>
              <a:cs typeface="Arial" pitchFamily="34" charset="0"/>
            </a:endParaRPr>
          </a:p>
        </p:txBody>
      </p:sp>
      <p:pic>
        <p:nvPicPr>
          <p:cNvPr id="6146" name="Picture 2" descr="C:\Documents and Settings\shamez.ladhani\My Documents\My Pictures\menb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7" y="1340768"/>
            <a:ext cx="8570913" cy="4894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PHE_3268_SML_AW.png"/>
          <p:cNvPicPr>
            <a:picLocks noChangeAspect="1"/>
          </p:cNvPicPr>
          <p:nvPr/>
        </p:nvPicPr>
        <p:blipFill>
          <a:blip r:embed="rId3" cstate="print"/>
          <a:srcRect/>
          <a:stretch>
            <a:fillRect/>
          </a:stretch>
        </p:blipFill>
        <p:spPr bwMode="auto">
          <a:xfrm>
            <a:off x="539750" y="333375"/>
            <a:ext cx="1260475" cy="782638"/>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r>
              <a:rPr lang="en-US" smtClean="0"/>
              <a:t>  </a:t>
            </a:r>
            <a:fld id="{2565FA6D-D4C8-4C4C-AC4B-3269734D34D8}" type="slidenum">
              <a:rPr lang="en-US" smtClean="0"/>
              <a:pPr>
                <a:defRPr/>
              </a:pPr>
              <a:t>10</a:t>
            </a:fld>
            <a:endParaRPr lang="en-US" dirty="0"/>
          </a:p>
        </p:txBody>
      </p:sp>
    </p:spTree>
    <p:extLst>
      <p:ext uri="{BB962C8B-B14F-4D97-AF65-F5344CB8AC3E}">
        <p14:creationId xmlns:p14="http://schemas.microsoft.com/office/powerpoint/2010/main" val="12430739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Additional typing </a:t>
            </a:r>
            <a:r>
              <a:rPr lang="en-GB" dirty="0" smtClean="0"/>
              <a:t>undertaken at MRU</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a:t>A</a:t>
            </a:r>
            <a:r>
              <a:rPr lang="en-GB" dirty="0" smtClean="0"/>
              <a:t>ny </a:t>
            </a:r>
            <a:r>
              <a:rPr lang="en-GB" dirty="0" err="1" smtClean="0"/>
              <a:t>meningococci</a:t>
            </a:r>
            <a:r>
              <a:rPr lang="en-GB" dirty="0" smtClean="0"/>
              <a:t> isolated from suspected cases should be referred to the MRU</a:t>
            </a:r>
          </a:p>
          <a:p>
            <a:pPr marL="463550" lvl="1" indent="-285750">
              <a:buFont typeface="Arial" panose="020B0604020202020204" pitchFamily="34" charset="0"/>
              <a:buChar char="•"/>
            </a:pPr>
            <a:r>
              <a:rPr lang="en-GB" dirty="0" err="1" smtClean="0"/>
              <a:t>serogrouping</a:t>
            </a:r>
            <a:r>
              <a:rPr lang="en-GB" dirty="0"/>
              <a:t>, </a:t>
            </a:r>
            <a:r>
              <a:rPr lang="en-GB" dirty="0" err="1"/>
              <a:t>sero</a:t>
            </a:r>
            <a:r>
              <a:rPr lang="en-GB" dirty="0"/>
              <a:t>-sub </a:t>
            </a:r>
            <a:r>
              <a:rPr lang="en-GB" dirty="0" smtClean="0"/>
              <a:t>typing</a:t>
            </a:r>
          </a:p>
          <a:p>
            <a:pPr marL="463550" lvl="1" indent="-285750">
              <a:buFont typeface="Arial" panose="020B0604020202020204" pitchFamily="34" charset="0"/>
              <a:buChar char="•"/>
            </a:pPr>
            <a:r>
              <a:rPr lang="en-GB" dirty="0" smtClean="0"/>
              <a:t>whole </a:t>
            </a:r>
            <a:r>
              <a:rPr lang="en-GB" dirty="0"/>
              <a:t>genome sequencing</a:t>
            </a:r>
          </a:p>
          <a:p>
            <a:r>
              <a:rPr lang="en-GB" dirty="0"/>
              <a:t>Group B isolates </a:t>
            </a:r>
            <a:r>
              <a:rPr lang="en-GB" dirty="0" smtClean="0"/>
              <a:t>should be referred to MRU</a:t>
            </a:r>
          </a:p>
          <a:p>
            <a:pPr marL="463550" lvl="1" indent="-285750">
              <a:buFont typeface="Arial" panose="020B0604020202020204" pitchFamily="34" charset="0"/>
              <a:buChar char="•"/>
            </a:pPr>
            <a:r>
              <a:rPr lang="en-GB" dirty="0" smtClean="0"/>
              <a:t>MATs </a:t>
            </a:r>
            <a:r>
              <a:rPr lang="en-GB" dirty="0"/>
              <a:t>– assays specific for the vaccine antigens</a:t>
            </a:r>
          </a:p>
          <a:p>
            <a:r>
              <a:rPr lang="en-GB" dirty="0" smtClean="0"/>
              <a:t>Clinical samples sent to MRU </a:t>
            </a:r>
          </a:p>
          <a:p>
            <a:pPr marL="463550" lvl="1" indent="-285750">
              <a:buFont typeface="Arial" panose="020B0604020202020204" pitchFamily="34" charset="0"/>
              <a:buChar char="•"/>
            </a:pPr>
            <a:r>
              <a:rPr lang="en-GB" dirty="0" smtClean="0"/>
              <a:t>Species and </a:t>
            </a:r>
            <a:r>
              <a:rPr lang="en-GB" dirty="0" err="1" smtClean="0"/>
              <a:t>serogroup</a:t>
            </a:r>
            <a:r>
              <a:rPr lang="en-GB" dirty="0" smtClean="0"/>
              <a:t> specific PCR </a:t>
            </a:r>
          </a:p>
          <a:p>
            <a:r>
              <a:rPr lang="en-GB" dirty="0" smtClean="0"/>
              <a:t>PCR </a:t>
            </a:r>
            <a:r>
              <a:rPr lang="en-GB" dirty="0"/>
              <a:t>positive samples from </a:t>
            </a:r>
            <a:r>
              <a:rPr lang="en-GB" dirty="0" smtClean="0"/>
              <a:t>MRU and from other </a:t>
            </a:r>
            <a:r>
              <a:rPr lang="en-GB" dirty="0"/>
              <a:t>laboratories (e.g. Warwick, Leeds)</a:t>
            </a:r>
            <a:endParaRPr lang="en-GB" dirty="0" smtClean="0"/>
          </a:p>
          <a:p>
            <a:pPr marL="463550" lvl="1" indent="-285750">
              <a:buFont typeface="Arial" panose="020B0604020202020204" pitchFamily="34" charset="0"/>
              <a:buChar char="•"/>
            </a:pPr>
            <a:r>
              <a:rPr lang="en-GB" dirty="0" err="1" smtClean="0"/>
              <a:t>PorA</a:t>
            </a:r>
            <a:r>
              <a:rPr lang="en-GB" dirty="0" smtClean="0"/>
              <a:t> </a:t>
            </a:r>
            <a:r>
              <a:rPr lang="en-GB" dirty="0"/>
              <a:t>typing, </a:t>
            </a:r>
            <a:r>
              <a:rPr lang="en-GB" dirty="0" err="1" smtClean="0"/>
              <a:t>fHBP</a:t>
            </a:r>
            <a:r>
              <a:rPr lang="en-GB" dirty="0" smtClean="0"/>
              <a:t> characterisation to determine if vaccine preventable</a:t>
            </a:r>
            <a:endParaRPr lang="en-GB" dirty="0"/>
          </a:p>
          <a:p>
            <a:endParaRPr lang="en-GB" dirty="0"/>
          </a:p>
        </p:txBody>
      </p:sp>
    </p:spTree>
    <p:extLst>
      <p:ext uri="{BB962C8B-B14F-4D97-AF65-F5344CB8AC3E}">
        <p14:creationId xmlns:p14="http://schemas.microsoft.com/office/powerpoint/2010/main" val="1703741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48680"/>
            <a:ext cx="8028000" cy="648072"/>
          </a:xfrm>
        </p:spPr>
        <p:txBody>
          <a:bodyPr>
            <a:normAutofit/>
          </a:bodyPr>
          <a:lstStyle/>
          <a:p>
            <a:r>
              <a:rPr lang="en-GB" sz="3200" b="1" dirty="0"/>
              <a:t>Reporting suspected adverse reactions</a:t>
            </a:r>
          </a:p>
        </p:txBody>
      </p:sp>
      <p:sp>
        <p:nvSpPr>
          <p:cNvPr id="3" name="Content Placeholder 2"/>
          <p:cNvSpPr>
            <a:spLocks noGrp="1"/>
          </p:cNvSpPr>
          <p:nvPr>
            <p:ph idx="1"/>
          </p:nvPr>
        </p:nvSpPr>
        <p:spPr>
          <a:xfrm>
            <a:off x="323528" y="1772816"/>
            <a:ext cx="8352928" cy="4608512"/>
          </a:xfrm>
        </p:spPr>
        <p:txBody>
          <a:bodyPr/>
          <a:lstStyle/>
          <a:p>
            <a:r>
              <a:rPr lang="en-GB" sz="2000" b="1" dirty="0"/>
              <a:t>Yellow </a:t>
            </a:r>
            <a:r>
              <a:rPr lang="en-GB" sz="2000" b="1" dirty="0" smtClean="0"/>
              <a:t>Card </a:t>
            </a:r>
            <a:r>
              <a:rPr lang="en-GB" sz="2000" b="1" dirty="0"/>
              <a:t>S</a:t>
            </a:r>
            <a:r>
              <a:rPr lang="en-GB" sz="2000" b="1" dirty="0" smtClean="0"/>
              <a:t>cheme</a:t>
            </a:r>
            <a:endParaRPr lang="en-GB" sz="2000" b="1" dirty="0"/>
          </a:p>
          <a:p>
            <a:pPr>
              <a:buFont typeface="Arial" pitchFamily="34" charset="0"/>
              <a:buChar char="•"/>
            </a:pPr>
            <a:r>
              <a:rPr lang="en-GB" sz="2000" dirty="0" smtClean="0"/>
              <a:t>Suspected adverse reactions with any meningococcal vaccine should be reported to the MHRA using the yellow card scheme</a:t>
            </a:r>
          </a:p>
          <a:p>
            <a:pPr>
              <a:buFont typeface="Arial" pitchFamily="34" charset="0"/>
              <a:buChar char="•"/>
            </a:pPr>
            <a:r>
              <a:rPr lang="en-GB" sz="2000" dirty="0" smtClean="0"/>
              <a:t>Success </a:t>
            </a:r>
            <a:r>
              <a:rPr lang="en-GB" sz="2000" dirty="0"/>
              <a:t>depends on early, complete and accurate </a:t>
            </a:r>
            <a:r>
              <a:rPr lang="en-GB" sz="2000" dirty="0" smtClean="0"/>
              <a:t>reporting</a:t>
            </a:r>
          </a:p>
          <a:p>
            <a:pPr>
              <a:buFont typeface="Arial" pitchFamily="34" charset="0"/>
              <a:buChar char="•"/>
            </a:pPr>
            <a:r>
              <a:rPr lang="en-GB" sz="2000" dirty="0" smtClean="0"/>
              <a:t>Report </a:t>
            </a:r>
            <a:r>
              <a:rPr lang="en-GB" sz="2000" dirty="0"/>
              <a:t>even if uncertain about whether vaccine caused </a:t>
            </a:r>
            <a:r>
              <a:rPr lang="en-GB" sz="2000" dirty="0" smtClean="0"/>
              <a:t>condition</a:t>
            </a:r>
          </a:p>
          <a:p>
            <a:pPr>
              <a:buFont typeface="Arial" pitchFamily="34" charset="0"/>
              <a:buChar char="•"/>
            </a:pPr>
            <a:endParaRPr lang="en-GB" sz="2000" dirty="0" smtClean="0">
              <a:hlinkClick r:id="rId3"/>
            </a:endParaRPr>
          </a:p>
          <a:p>
            <a:pPr lvl="1">
              <a:buFont typeface="Arial" pitchFamily="34" charset="0"/>
              <a:buChar char="•"/>
            </a:pPr>
            <a:r>
              <a:rPr lang="en-GB" sz="2000" dirty="0">
                <a:hlinkClick r:id="rId4"/>
              </a:rPr>
              <a:t>https://</a:t>
            </a:r>
            <a:r>
              <a:rPr lang="en-GB" sz="2000" dirty="0" smtClean="0">
                <a:hlinkClick r:id="rId4"/>
              </a:rPr>
              <a:t>yellowcard.mhra.gov.uk/</a:t>
            </a:r>
            <a:endParaRPr lang="en-GB" sz="2000" dirty="0"/>
          </a:p>
          <a:p>
            <a:pPr lvl="1">
              <a:buFont typeface="Arial" pitchFamily="34" charset="0"/>
              <a:buChar char="•"/>
            </a:pPr>
            <a:endParaRPr lang="en-GB" sz="2000" dirty="0" smtClean="0"/>
          </a:p>
          <a:p>
            <a:pPr lvl="1">
              <a:buFont typeface="Arial" pitchFamily="34" charset="0"/>
              <a:buChar char="•"/>
            </a:pPr>
            <a:r>
              <a:rPr lang="en-GB" sz="2000" dirty="0" smtClean="0"/>
              <a:t>New smartphone/tablet App now launched</a:t>
            </a:r>
          </a:p>
          <a:p>
            <a:pPr lvl="1">
              <a:buFont typeface="Arial" pitchFamily="34" charset="0"/>
              <a:buChar char="•"/>
            </a:pPr>
            <a:endParaRPr lang="en-GB" sz="2000" dirty="0"/>
          </a:p>
          <a:p>
            <a:pPr lvl="1">
              <a:buFont typeface="Arial" pitchFamily="34" charset="0"/>
              <a:buChar char="•"/>
            </a:pPr>
            <a:r>
              <a:rPr lang="en-GB" sz="2000" dirty="0" smtClean="0"/>
              <a:t>See </a:t>
            </a:r>
            <a:r>
              <a:rPr lang="en-GB" sz="2000" dirty="0"/>
              <a:t>C</a:t>
            </a:r>
            <a:r>
              <a:rPr lang="en-GB" sz="2000" dirty="0" smtClean="0"/>
              <a:t>hapter </a:t>
            </a:r>
            <a:r>
              <a:rPr lang="en-GB" sz="2000" dirty="0"/>
              <a:t>8 of Green Book for details</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101</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003489"/>
            <a:ext cx="2952328" cy="116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5171508"/>
            <a:ext cx="2908740" cy="976211"/>
          </a:xfrm>
          <a:prstGeom prst="rect">
            <a:avLst/>
          </a:prstGeom>
        </p:spPr>
      </p:pic>
    </p:spTree>
    <p:extLst>
      <p:ext uri="{BB962C8B-B14F-4D97-AF65-F5344CB8AC3E}">
        <p14:creationId xmlns:p14="http://schemas.microsoft.com/office/powerpoint/2010/main" val="32263704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041" y="549052"/>
            <a:ext cx="8029575" cy="647700"/>
          </a:xfrm>
        </p:spPr>
        <p:txBody>
          <a:bodyPr>
            <a:normAutofit/>
          </a:bodyPr>
          <a:lstStyle/>
          <a:p>
            <a:pPr>
              <a:defRPr/>
            </a:pPr>
            <a:r>
              <a:rPr lang="en-GB" sz="3200" b="1" dirty="0" smtClean="0">
                <a:solidFill>
                  <a:schemeClr val="bg2"/>
                </a:solidFill>
                <a:latin typeface="Calibri" panose="020F0502020204030204" pitchFamily="34" charset="0"/>
              </a:rPr>
              <a:t>Men B vaccine scheduling via CHIS / GP</a:t>
            </a:r>
            <a:endParaRPr lang="en-GB" sz="3200" b="1" dirty="0">
              <a:solidFill>
                <a:schemeClr val="bg2"/>
              </a:solidFill>
              <a:latin typeface="Calibri" panose="020F0502020204030204" pitchFamily="34" charset="0"/>
            </a:endParaRPr>
          </a:p>
        </p:txBody>
      </p:sp>
      <p:sp>
        <p:nvSpPr>
          <p:cNvPr id="6" name="Rectangle 5"/>
          <p:cNvSpPr/>
          <p:nvPr/>
        </p:nvSpPr>
        <p:spPr>
          <a:xfrm>
            <a:off x="172335" y="1611201"/>
            <a:ext cx="8688388" cy="4494213"/>
          </a:xfrm>
          <a:prstGeom prst="rect">
            <a:avLst/>
          </a:prstGeom>
          <a:solidFill>
            <a:schemeClr val="tx2">
              <a:lumMod val="20000"/>
              <a:lumOff val="80000"/>
            </a:schemeClr>
          </a:solidFill>
        </p:spPr>
        <p:txBody>
          <a:bodyPr>
            <a:spAutoFit/>
          </a:bodyPr>
          <a:lstStyle/>
          <a:p>
            <a:pPr marL="342900" indent="-342900">
              <a:buFont typeface="Arial" panose="020B0604020202020204" pitchFamily="34" charset="0"/>
              <a:buChar char="•"/>
              <a:defRPr/>
            </a:pPr>
            <a:r>
              <a:rPr lang="en-GB" sz="2600" b="1" dirty="0">
                <a:solidFill>
                  <a:schemeClr val="tx2">
                    <a:lumMod val="50000"/>
                  </a:schemeClr>
                </a:solidFill>
                <a:latin typeface="Calibri" panose="020F0502020204030204" pitchFamily="34" charset="0"/>
              </a:rPr>
              <a:t>NHS England commissioners need to instruct:</a:t>
            </a:r>
          </a:p>
          <a:p>
            <a:pPr marL="800100" lvl="1" indent="-342900">
              <a:buFont typeface="Arial" panose="020B0604020202020204" pitchFamily="34" charset="0"/>
              <a:buChar char="•"/>
              <a:defRPr/>
            </a:pPr>
            <a:r>
              <a:rPr lang="en-GB" sz="2600" b="1" dirty="0">
                <a:solidFill>
                  <a:schemeClr val="tx2">
                    <a:lumMod val="50000"/>
                  </a:schemeClr>
                </a:solidFill>
                <a:latin typeface="Calibri" panose="020F0502020204030204" pitchFamily="34" charset="0"/>
              </a:rPr>
              <a:t>GPs</a:t>
            </a:r>
          </a:p>
          <a:p>
            <a:pPr marL="800100" lvl="1" indent="-342900">
              <a:buFont typeface="Arial" panose="020B0604020202020204" pitchFamily="34" charset="0"/>
              <a:buChar char="•"/>
              <a:defRPr/>
            </a:pPr>
            <a:r>
              <a:rPr lang="en-GB" sz="2600" b="1" dirty="0">
                <a:solidFill>
                  <a:schemeClr val="tx2">
                    <a:lumMod val="50000"/>
                  </a:schemeClr>
                </a:solidFill>
                <a:latin typeface="Calibri" panose="020F0502020204030204" pitchFamily="34" charset="0"/>
              </a:rPr>
              <a:t>CHIS</a:t>
            </a:r>
            <a:r>
              <a:rPr lang="en-GB" sz="2600" b="1" dirty="0">
                <a:solidFill>
                  <a:srgbClr val="FF0000"/>
                </a:solidFill>
                <a:latin typeface="Calibri" panose="020F0502020204030204" pitchFamily="34" charset="0"/>
              </a:rPr>
              <a:t>*</a:t>
            </a:r>
            <a:r>
              <a:rPr lang="en-GB" sz="2600" b="1" dirty="0">
                <a:solidFill>
                  <a:schemeClr val="tx2">
                    <a:lumMod val="50000"/>
                  </a:schemeClr>
                </a:solidFill>
                <a:latin typeface="Calibri" panose="020F0502020204030204" pitchFamily="34" charset="0"/>
              </a:rPr>
              <a:t> IT suppliers and CHIS managers </a:t>
            </a:r>
          </a:p>
          <a:p>
            <a:pPr lvl="1">
              <a:defRPr/>
            </a:pPr>
            <a:r>
              <a:rPr lang="en-GB" sz="2600" b="1" dirty="0">
                <a:solidFill>
                  <a:schemeClr val="tx2">
                    <a:lumMod val="50000"/>
                  </a:schemeClr>
                </a:solidFill>
                <a:latin typeface="Calibri" panose="020F0502020204030204" pitchFamily="34" charset="0"/>
              </a:rPr>
              <a:t>of the eligible cohorts, schedule and programme start date</a:t>
            </a:r>
          </a:p>
          <a:p>
            <a:pPr marL="342900" indent="-342900">
              <a:buFont typeface="Arial" panose="020B0604020202020204" pitchFamily="34" charset="0"/>
              <a:buChar char="•"/>
              <a:defRPr/>
            </a:pPr>
            <a:r>
              <a:rPr lang="en-GB" sz="2600" b="1" dirty="0">
                <a:solidFill>
                  <a:schemeClr val="tx2">
                    <a:lumMod val="50000"/>
                  </a:schemeClr>
                </a:solidFill>
                <a:latin typeface="Calibri" panose="020F0502020204030204" pitchFamily="34" charset="0"/>
              </a:rPr>
              <a:t>Changes need to be made to the IT systems at the local level to ensure the correct cohorts are invited for vaccination at the correct time </a:t>
            </a:r>
          </a:p>
          <a:p>
            <a:pPr marL="342900" indent="-342900">
              <a:buFont typeface="Arial" panose="020B0604020202020204" pitchFamily="34" charset="0"/>
              <a:buChar char="•"/>
              <a:defRPr/>
            </a:pPr>
            <a:r>
              <a:rPr lang="en-GB" sz="2600" b="1" dirty="0">
                <a:solidFill>
                  <a:schemeClr val="tx2">
                    <a:lumMod val="50000"/>
                  </a:schemeClr>
                </a:solidFill>
                <a:latin typeface="Calibri" panose="020F0502020204030204" pitchFamily="34" charset="0"/>
              </a:rPr>
              <a:t>Please note that </a:t>
            </a:r>
            <a:r>
              <a:rPr lang="en-GB" sz="2600" b="1" dirty="0" err="1">
                <a:solidFill>
                  <a:schemeClr val="tx2">
                    <a:lumMod val="50000"/>
                  </a:schemeClr>
                </a:solidFill>
                <a:latin typeface="Calibri" panose="020F0502020204030204" pitchFamily="34" charset="0"/>
              </a:rPr>
              <a:t>Bexsero</a:t>
            </a:r>
            <a:r>
              <a:rPr lang="en-GB" sz="2600" b="1" dirty="0">
                <a:solidFill>
                  <a:schemeClr val="tx2">
                    <a:lumMod val="50000"/>
                  </a:schemeClr>
                </a:solidFill>
                <a:latin typeface="Calibri" panose="020F0502020204030204" pitchFamily="34" charset="0"/>
              </a:rPr>
              <a:t>® will only be offered with routine immunisation appointments. Infants born before 1</a:t>
            </a:r>
            <a:r>
              <a:rPr lang="en-GB" sz="2600" b="1" baseline="30000" dirty="0">
                <a:solidFill>
                  <a:schemeClr val="tx2">
                    <a:lumMod val="50000"/>
                  </a:schemeClr>
                </a:solidFill>
                <a:latin typeface="Calibri" panose="020F0502020204030204" pitchFamily="34" charset="0"/>
              </a:rPr>
              <a:t>st</a:t>
            </a:r>
            <a:r>
              <a:rPr lang="en-GB" sz="2600" b="1" dirty="0">
                <a:solidFill>
                  <a:schemeClr val="tx2">
                    <a:lumMod val="50000"/>
                  </a:schemeClr>
                </a:solidFill>
                <a:latin typeface="Calibri" panose="020F0502020204030204" pitchFamily="34" charset="0"/>
              </a:rPr>
              <a:t> May 2015 are not eligible to receive the meningococcal B vaccine. </a:t>
            </a:r>
          </a:p>
        </p:txBody>
      </p:sp>
      <p:sp>
        <p:nvSpPr>
          <p:cNvPr id="11268" name="TextBox 2"/>
          <p:cNvSpPr txBox="1">
            <a:spLocks noChangeArrowheads="1"/>
          </p:cNvSpPr>
          <p:nvPr/>
        </p:nvSpPr>
        <p:spPr bwMode="auto">
          <a:xfrm>
            <a:off x="187325" y="6519863"/>
            <a:ext cx="3633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742950" indent="-285750" eaLnBrk="0" hangingPunct="0">
              <a:spcBef>
                <a:spcPts val="600"/>
              </a:spcBef>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GB" altLang="en-US" sz="1600" b="1">
                <a:solidFill>
                  <a:srgbClr val="FF0000"/>
                </a:solidFill>
                <a:latin typeface="Calibri" panose="020F0502020204030204" pitchFamily="34" charset="0"/>
              </a:rPr>
              <a:t>*CHIS – Child Health Information System</a:t>
            </a:r>
          </a:p>
        </p:txBody>
      </p:sp>
    </p:spTree>
    <p:extLst>
      <p:ext uri="{BB962C8B-B14F-4D97-AF65-F5344CB8AC3E}">
        <p14:creationId xmlns:p14="http://schemas.microsoft.com/office/powerpoint/2010/main" val="21263037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720" y="476672"/>
            <a:ext cx="6624638" cy="576362"/>
          </a:xfrm>
        </p:spPr>
        <p:txBody>
          <a:bodyPr>
            <a:noAutofit/>
          </a:bodyPr>
          <a:lstStyle/>
          <a:p>
            <a:pPr>
              <a:defRPr/>
            </a:pPr>
            <a:r>
              <a:rPr lang="en-GB" sz="3200" b="1" dirty="0" err="1" smtClean="0">
                <a:solidFill>
                  <a:schemeClr val="bg2"/>
                </a:solidFill>
                <a:latin typeface="Calibri" panose="020F0502020204030204" pitchFamily="34" charset="0"/>
              </a:rPr>
              <a:t>MenB</a:t>
            </a:r>
            <a:r>
              <a:rPr lang="en-GB" sz="3200" b="1" dirty="0" smtClean="0">
                <a:solidFill>
                  <a:schemeClr val="bg2"/>
                </a:solidFill>
                <a:latin typeface="Calibri" panose="020F0502020204030204" pitchFamily="34" charset="0"/>
              </a:rPr>
              <a:t> vaccine coverage : COVER</a:t>
            </a:r>
            <a:endParaRPr lang="en-GB" sz="3200" b="1" dirty="0">
              <a:solidFill>
                <a:schemeClr val="bg2"/>
              </a:solidFill>
              <a:latin typeface="Calibri" panose="020F0502020204030204" pitchFamily="34" charset="0"/>
            </a:endParaRPr>
          </a:p>
        </p:txBody>
      </p:sp>
      <p:sp>
        <p:nvSpPr>
          <p:cNvPr id="3" name="Rectangle 2"/>
          <p:cNvSpPr/>
          <p:nvPr/>
        </p:nvSpPr>
        <p:spPr>
          <a:xfrm>
            <a:off x="238125" y="1844675"/>
            <a:ext cx="8640763" cy="3416320"/>
          </a:xfrm>
          <a:prstGeom prst="rect">
            <a:avLst/>
          </a:prstGeom>
          <a:solidFill>
            <a:schemeClr val="tx2">
              <a:lumMod val="20000"/>
              <a:lumOff val="80000"/>
            </a:schemeClr>
          </a:solidFill>
        </p:spPr>
        <p:txBody>
          <a:bodyPr>
            <a:spAutoFit/>
          </a:bodyPr>
          <a:lstStyle/>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November 2014: new </a:t>
            </a:r>
            <a:r>
              <a:rPr lang="en-GB" dirty="0">
                <a:solidFill>
                  <a:schemeClr val="bg2"/>
                </a:solidFill>
                <a:latin typeface="Calibri" panose="020F0502020204030204" pitchFamily="34" charset="0"/>
              </a:rPr>
              <a:t>COVER Information Standards Notice (ISN)</a:t>
            </a:r>
            <a:r>
              <a:rPr lang="en-GB" dirty="0">
                <a:solidFill>
                  <a:schemeClr val="tx2">
                    <a:lumMod val="50000"/>
                  </a:schemeClr>
                </a:solidFill>
                <a:latin typeface="Calibri" panose="020F0502020204030204" pitchFamily="34" charset="0"/>
              </a:rPr>
              <a:t> included </a:t>
            </a:r>
            <a:r>
              <a:rPr lang="en-GB" dirty="0" err="1">
                <a:solidFill>
                  <a:schemeClr val="tx2">
                    <a:lumMod val="50000"/>
                  </a:schemeClr>
                </a:solidFill>
                <a:latin typeface="Calibri" panose="020F0502020204030204" pitchFamily="34" charset="0"/>
              </a:rPr>
              <a:t>MenB</a:t>
            </a:r>
            <a:endParaRPr lang="en-GB" dirty="0">
              <a:solidFill>
                <a:schemeClr val="tx2">
                  <a:lumMod val="50000"/>
                </a:schemeClr>
              </a:solidFill>
              <a:latin typeface="Calibri" panose="020F0502020204030204" pitchFamily="34" charset="0"/>
            </a:endParaRPr>
          </a:p>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CHIS IT suppliers already been instructed to add a new field to record a </a:t>
            </a:r>
            <a:r>
              <a:rPr lang="en-GB" dirty="0" err="1">
                <a:solidFill>
                  <a:schemeClr val="tx2">
                    <a:lumMod val="50000"/>
                  </a:schemeClr>
                </a:solidFill>
                <a:latin typeface="Calibri" panose="020F0502020204030204" pitchFamily="34" charset="0"/>
              </a:rPr>
              <a:t>MenB</a:t>
            </a:r>
            <a:r>
              <a:rPr lang="en-GB" dirty="0">
                <a:solidFill>
                  <a:schemeClr val="tx2">
                    <a:lumMod val="50000"/>
                  </a:schemeClr>
                </a:solidFill>
                <a:latin typeface="Calibri" panose="020F0502020204030204" pitchFamily="34" charset="0"/>
              </a:rPr>
              <a:t> vaccine</a:t>
            </a:r>
          </a:p>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NHS England commissioners are required to </a:t>
            </a:r>
            <a:r>
              <a:rPr lang="en-GB" dirty="0">
                <a:solidFill>
                  <a:schemeClr val="bg2"/>
                </a:solidFill>
                <a:latin typeface="Calibri" panose="020F0502020204030204" pitchFamily="34" charset="0"/>
              </a:rPr>
              <a:t>check that this change has been implemented locally</a:t>
            </a:r>
          </a:p>
          <a:p>
            <a:pPr marL="342900" indent="-342900">
              <a:buFont typeface="Arial" panose="020B0604020202020204" pitchFamily="34" charset="0"/>
              <a:buChar char="•"/>
              <a:defRPr/>
            </a:pPr>
            <a:r>
              <a:rPr lang="en-GB" dirty="0" err="1">
                <a:solidFill>
                  <a:schemeClr val="tx2">
                    <a:lumMod val="50000"/>
                  </a:schemeClr>
                </a:solidFill>
                <a:latin typeface="Calibri" panose="020F0502020204030204" pitchFamily="34" charset="0"/>
              </a:rPr>
              <a:t>MenB</a:t>
            </a:r>
            <a:r>
              <a:rPr lang="en-GB" dirty="0">
                <a:solidFill>
                  <a:schemeClr val="tx2">
                    <a:lumMod val="50000"/>
                  </a:schemeClr>
                </a:solidFill>
                <a:latin typeface="Calibri" panose="020F0502020204030204" pitchFamily="34" charset="0"/>
              </a:rPr>
              <a:t> data flows for the quarterly and annual COVER collection should be activated from the 1 September 2015 although the first </a:t>
            </a:r>
            <a:r>
              <a:rPr lang="en-GB" dirty="0">
                <a:solidFill>
                  <a:schemeClr val="bg2"/>
                </a:solidFill>
                <a:latin typeface="Calibri" panose="020F0502020204030204" pitchFamily="34" charset="0"/>
              </a:rPr>
              <a:t>cohort will not be evaluated until they reach 12 months</a:t>
            </a:r>
          </a:p>
        </p:txBody>
      </p:sp>
    </p:spTree>
    <p:extLst>
      <p:ext uri="{BB962C8B-B14F-4D97-AF65-F5344CB8AC3E}">
        <p14:creationId xmlns:p14="http://schemas.microsoft.com/office/powerpoint/2010/main" val="14787354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479673"/>
            <a:ext cx="6913438" cy="717079"/>
          </a:xfrm>
        </p:spPr>
        <p:txBody>
          <a:bodyPr>
            <a:noAutofit/>
          </a:bodyPr>
          <a:lstStyle/>
          <a:p>
            <a:pPr>
              <a:defRPr/>
            </a:pPr>
            <a:r>
              <a:rPr lang="en-GB" b="1" dirty="0" err="1" smtClean="0">
                <a:solidFill>
                  <a:schemeClr val="bg2"/>
                </a:solidFill>
                <a:latin typeface="Calibri" panose="020F0502020204030204" pitchFamily="34" charset="0"/>
              </a:rPr>
              <a:t>MenB</a:t>
            </a:r>
            <a:r>
              <a:rPr lang="en-GB" b="1" dirty="0" smtClean="0">
                <a:solidFill>
                  <a:schemeClr val="bg2"/>
                </a:solidFill>
                <a:latin typeface="Calibri" panose="020F0502020204030204" pitchFamily="34" charset="0"/>
              </a:rPr>
              <a:t> vaccine coverage : </a:t>
            </a:r>
            <a:r>
              <a:rPr lang="en-GB" b="1" dirty="0" err="1" smtClean="0">
                <a:solidFill>
                  <a:schemeClr val="bg2"/>
                </a:solidFill>
                <a:latin typeface="Calibri" panose="020F0502020204030204" pitchFamily="34" charset="0"/>
              </a:rPr>
              <a:t>ImmForm</a:t>
            </a:r>
            <a:endParaRPr lang="en-GB" b="1" dirty="0">
              <a:solidFill>
                <a:schemeClr val="bg2"/>
              </a:solidFill>
              <a:latin typeface="Calibri" panose="020F0502020204030204" pitchFamily="34" charset="0"/>
            </a:endParaRPr>
          </a:p>
        </p:txBody>
      </p:sp>
      <p:sp>
        <p:nvSpPr>
          <p:cNvPr id="3" name="Rectangle 2"/>
          <p:cNvSpPr/>
          <p:nvPr/>
        </p:nvSpPr>
        <p:spPr>
          <a:xfrm>
            <a:off x="249238" y="1560513"/>
            <a:ext cx="8640762" cy="585787"/>
          </a:xfrm>
          <a:prstGeom prst="rect">
            <a:avLst/>
          </a:prstGeom>
          <a:solidFill>
            <a:schemeClr val="tx2">
              <a:lumMod val="20000"/>
              <a:lumOff val="80000"/>
            </a:schemeClr>
          </a:solidFill>
        </p:spPr>
        <p:txBody>
          <a:bodyPr>
            <a:spAutoFit/>
          </a:bodyPr>
          <a:lstStyle/>
          <a:p>
            <a:pPr>
              <a:defRPr/>
            </a:pPr>
            <a:r>
              <a:rPr lang="en-GB" sz="3200" b="1" dirty="0">
                <a:solidFill>
                  <a:schemeClr val="tx2">
                    <a:lumMod val="50000"/>
                  </a:schemeClr>
                </a:solidFill>
                <a:latin typeface="Calibri" panose="020F0502020204030204" pitchFamily="34" charset="0"/>
              </a:rPr>
              <a:t>Aim: early monitoring of the programme </a:t>
            </a:r>
            <a:endParaRPr lang="en-GB" sz="3200" b="1" dirty="0">
              <a:solidFill>
                <a:schemeClr val="bg2"/>
              </a:solidFill>
              <a:latin typeface="Calibri" panose="020F0502020204030204" pitchFamily="34" charset="0"/>
            </a:endParaRPr>
          </a:p>
        </p:txBody>
      </p:sp>
      <p:sp>
        <p:nvSpPr>
          <p:cNvPr id="2" name="Rectangle 1"/>
          <p:cNvSpPr/>
          <p:nvPr/>
        </p:nvSpPr>
        <p:spPr>
          <a:xfrm>
            <a:off x="249238" y="2542252"/>
            <a:ext cx="8640762" cy="3046988"/>
          </a:xfrm>
          <a:prstGeom prst="rect">
            <a:avLst/>
          </a:prstGeom>
          <a:solidFill>
            <a:schemeClr val="accent2">
              <a:lumMod val="40000"/>
              <a:lumOff val="60000"/>
            </a:schemeClr>
          </a:solidFill>
        </p:spPr>
        <p:txBody>
          <a:bodyPr>
            <a:spAutoFit/>
          </a:bodyPr>
          <a:lstStyle/>
          <a:p>
            <a:pPr marL="342900" indent="-342900">
              <a:buFont typeface="Arial" panose="020B0604020202020204" pitchFamily="34" charset="0"/>
              <a:buChar char="•"/>
              <a:defRPr/>
            </a:pPr>
            <a:r>
              <a:rPr lang="en-GB" dirty="0">
                <a:solidFill>
                  <a:schemeClr val="tx1"/>
                </a:solidFill>
                <a:latin typeface="Calibri" panose="020F0502020204030204" pitchFamily="34" charset="0"/>
              </a:rPr>
              <a:t>Temporary automated monthly data collection is being implemented via </a:t>
            </a:r>
            <a:r>
              <a:rPr lang="en-GB" dirty="0" err="1">
                <a:solidFill>
                  <a:schemeClr val="tx1"/>
                </a:solidFill>
                <a:latin typeface="Calibri" panose="020F0502020204030204" pitchFamily="34" charset="0"/>
              </a:rPr>
              <a:t>ImmForm</a:t>
            </a:r>
            <a:endParaRPr lang="en-GB" dirty="0">
              <a:solidFill>
                <a:schemeClr val="tx1"/>
              </a:solidFill>
              <a:latin typeface="Calibri" panose="020F0502020204030204" pitchFamily="34" charset="0"/>
            </a:endParaRPr>
          </a:p>
          <a:p>
            <a:pPr marL="342900" indent="-342900">
              <a:buFont typeface="Arial" panose="020B0604020202020204" pitchFamily="34" charset="0"/>
              <a:buChar char="•"/>
              <a:defRPr/>
            </a:pPr>
            <a:r>
              <a:rPr lang="en-GB" dirty="0">
                <a:solidFill>
                  <a:schemeClr val="tx1"/>
                </a:solidFill>
                <a:latin typeface="Calibri" panose="020F0502020204030204" pitchFamily="34" charset="0"/>
              </a:rPr>
              <a:t>Monthly ‘snapshot’ surveys extract data directly from GP systems for children who reach 26 weeks (6 months) in the evaluation month</a:t>
            </a:r>
          </a:p>
          <a:p>
            <a:pPr marL="342900" indent="-342900">
              <a:buFont typeface="Arial" panose="020B0604020202020204" pitchFamily="34" charset="0"/>
              <a:buChar char="•"/>
              <a:defRPr/>
            </a:pPr>
            <a:r>
              <a:rPr lang="en-GB" dirty="0">
                <a:solidFill>
                  <a:schemeClr val="tx1"/>
                </a:solidFill>
                <a:latin typeface="Calibri" panose="020F0502020204030204" pitchFamily="34" charset="0"/>
              </a:rPr>
              <a:t>First data expected to start flowing in early March 2016</a:t>
            </a:r>
          </a:p>
          <a:p>
            <a:pPr marL="342900" indent="-342900">
              <a:buFont typeface="Arial" panose="020B0604020202020204" pitchFamily="34" charset="0"/>
              <a:buChar char="•"/>
              <a:defRPr/>
            </a:pPr>
            <a:r>
              <a:rPr lang="en-GB" dirty="0">
                <a:solidFill>
                  <a:schemeClr val="tx1"/>
                </a:solidFill>
                <a:latin typeface="Calibri" panose="020F0502020204030204" pitchFamily="34" charset="0"/>
              </a:rPr>
              <a:t>Similar to collection for rotavirus </a:t>
            </a:r>
          </a:p>
          <a:p>
            <a:pPr marL="342900" indent="-342900">
              <a:buFont typeface="Arial" panose="020B0604020202020204" pitchFamily="34" charset="0"/>
              <a:buChar char="•"/>
              <a:defRPr/>
            </a:pPr>
            <a:r>
              <a:rPr lang="en-GB" dirty="0">
                <a:solidFill>
                  <a:schemeClr val="tx1"/>
                </a:solidFill>
                <a:latin typeface="Calibri" panose="020F0502020204030204" pitchFamily="34" charset="0"/>
              </a:rPr>
              <a:t>No burden to NHS</a:t>
            </a:r>
          </a:p>
        </p:txBody>
      </p:sp>
    </p:spTree>
    <p:extLst>
      <p:ext uri="{BB962C8B-B14F-4D97-AF65-F5344CB8AC3E}">
        <p14:creationId xmlns:p14="http://schemas.microsoft.com/office/powerpoint/2010/main" val="26699151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19075" y="1341438"/>
            <a:ext cx="8497888" cy="1079500"/>
          </a:xfrm>
          <a:solidFill>
            <a:schemeClr val="tx2">
              <a:lumMod val="40000"/>
              <a:lumOff val="60000"/>
            </a:schemeClr>
          </a:solidFill>
        </p:spPr>
        <p:txBody>
          <a:bodyPr/>
          <a:lstStyle/>
          <a:p>
            <a:pPr marL="0" indent="0" algn="ctr">
              <a:defRPr/>
            </a:pPr>
            <a:r>
              <a:rPr lang="en-GB" sz="2400" dirty="0" smtClean="0">
                <a:solidFill>
                  <a:schemeClr val="tx2">
                    <a:lumMod val="50000"/>
                  </a:schemeClr>
                </a:solidFill>
                <a:latin typeface="Calibri" panose="020F0502020204030204" pitchFamily="34" charset="0"/>
              </a:rPr>
              <a:t>Programme delivered through </a:t>
            </a:r>
            <a:r>
              <a:rPr lang="en-GB" sz="2400" dirty="0">
                <a:solidFill>
                  <a:schemeClr val="tx2">
                    <a:lumMod val="50000"/>
                  </a:schemeClr>
                </a:solidFill>
                <a:latin typeface="Calibri" panose="020F0502020204030204" pitchFamily="34" charset="0"/>
              </a:rPr>
              <a:t>general practice using </a:t>
            </a:r>
            <a:r>
              <a:rPr lang="en-GB" sz="2400" dirty="0" smtClean="0">
                <a:solidFill>
                  <a:schemeClr val="tx2">
                    <a:lumMod val="50000"/>
                  </a:schemeClr>
                </a:solidFill>
                <a:latin typeface="Calibri" panose="020F0502020204030204" pitchFamily="34" charset="0"/>
              </a:rPr>
              <a:t>‘call </a:t>
            </a:r>
            <a:r>
              <a:rPr lang="en-GB" sz="2400" dirty="0">
                <a:solidFill>
                  <a:schemeClr val="tx2">
                    <a:lumMod val="50000"/>
                  </a:schemeClr>
                </a:solidFill>
                <a:latin typeface="Calibri" panose="020F0502020204030204" pitchFamily="34" charset="0"/>
              </a:rPr>
              <a:t>and </a:t>
            </a:r>
            <a:r>
              <a:rPr lang="en-GB" sz="2400" dirty="0" smtClean="0">
                <a:solidFill>
                  <a:schemeClr val="tx2">
                    <a:lumMod val="50000"/>
                  </a:schemeClr>
                </a:solidFill>
                <a:latin typeface="Calibri" panose="020F0502020204030204" pitchFamily="34" charset="0"/>
              </a:rPr>
              <a:t>recall’ system: the </a:t>
            </a:r>
            <a:r>
              <a:rPr lang="en-GB" sz="2400" dirty="0">
                <a:solidFill>
                  <a:schemeClr val="tx2">
                    <a:lumMod val="50000"/>
                  </a:schemeClr>
                </a:solidFill>
                <a:latin typeface="Calibri" panose="020F0502020204030204" pitchFamily="34" charset="0"/>
              </a:rPr>
              <a:t>cohort should be vaccinated during a period from August 2015 to the 31st March 2016</a:t>
            </a:r>
            <a:r>
              <a:rPr lang="en-GB" sz="2400" dirty="0"/>
              <a:t>. </a:t>
            </a:r>
          </a:p>
          <a:p>
            <a:pPr marL="0" indent="0" algn="ctr">
              <a:defRPr/>
            </a:pPr>
            <a:endParaRPr lang="en-GB" sz="2400" dirty="0">
              <a:solidFill>
                <a:schemeClr val="tx2">
                  <a:lumMod val="50000"/>
                </a:schemeClr>
              </a:solidFill>
              <a:latin typeface="Calibri" panose="020F0502020204030204" pitchFamily="34" charset="0"/>
            </a:endParaRPr>
          </a:p>
          <a:p>
            <a:pPr>
              <a:buFont typeface="Arial" panose="020B0604020202020204" pitchFamily="34" charset="0"/>
              <a:buChar char="•"/>
              <a:defRPr/>
            </a:pPr>
            <a:endParaRPr lang="en-US" altLang="en-US" dirty="0" smtClean="0">
              <a:ea typeface="ヒラギノ角ゴ Pro W3"/>
              <a:cs typeface="ヒラギノ角ゴ Pro W3"/>
            </a:endParaRPr>
          </a:p>
        </p:txBody>
      </p:sp>
      <p:sp>
        <p:nvSpPr>
          <p:cNvPr id="4" name="Title 3"/>
          <p:cNvSpPr>
            <a:spLocks noGrp="1"/>
          </p:cNvSpPr>
          <p:nvPr>
            <p:ph type="title"/>
          </p:nvPr>
        </p:nvSpPr>
        <p:spPr>
          <a:xfrm>
            <a:off x="1979612" y="547936"/>
            <a:ext cx="6984875" cy="504800"/>
          </a:xfrm>
        </p:spPr>
        <p:txBody>
          <a:bodyPr>
            <a:normAutofit/>
          </a:bodyPr>
          <a:lstStyle/>
          <a:p>
            <a:pPr>
              <a:defRPr/>
            </a:pPr>
            <a:r>
              <a:rPr lang="en-GB" sz="3200" b="1" dirty="0" err="1" smtClean="0">
                <a:solidFill>
                  <a:schemeClr val="bg2"/>
                </a:solidFill>
                <a:latin typeface="Calibri" panose="020F0502020204030204" pitchFamily="34" charset="0"/>
              </a:rPr>
              <a:t>MenACWY</a:t>
            </a:r>
            <a:r>
              <a:rPr lang="en-GB" sz="3200" b="1" dirty="0" smtClean="0">
                <a:solidFill>
                  <a:schemeClr val="bg2"/>
                </a:solidFill>
                <a:latin typeface="Calibri" panose="020F0502020204030204" pitchFamily="34" charset="0"/>
              </a:rPr>
              <a:t>  Yr13 GP programme: coverage </a:t>
            </a:r>
            <a:endParaRPr lang="en-GB" sz="3200" b="1" dirty="0">
              <a:solidFill>
                <a:schemeClr val="bg2"/>
              </a:solidFill>
              <a:latin typeface="Calibri" panose="020F0502020204030204" pitchFamily="34" charset="0"/>
            </a:endParaRPr>
          </a:p>
        </p:txBody>
      </p:sp>
      <p:sp>
        <p:nvSpPr>
          <p:cNvPr id="2" name="Rectangle 1"/>
          <p:cNvSpPr/>
          <p:nvPr/>
        </p:nvSpPr>
        <p:spPr>
          <a:xfrm>
            <a:off x="227013" y="2568575"/>
            <a:ext cx="8497887" cy="1938338"/>
          </a:xfrm>
          <a:prstGeom prst="rect">
            <a:avLst/>
          </a:prstGeom>
          <a:solidFill>
            <a:schemeClr val="bg2">
              <a:lumMod val="20000"/>
              <a:lumOff val="80000"/>
            </a:schemeClr>
          </a:solidFill>
        </p:spPr>
        <p:txBody>
          <a:bodyPr>
            <a:spAutoFit/>
          </a:bodyPr>
          <a:lstStyle/>
          <a:p>
            <a:pPr algn="ctr">
              <a:defRPr/>
            </a:pPr>
            <a:r>
              <a:rPr lang="en-GB" sz="2400" dirty="0">
                <a:solidFill>
                  <a:schemeClr val="bg2"/>
                </a:solidFill>
                <a:latin typeface="Calibri" panose="020F0502020204030204" pitchFamily="34" charset="0"/>
              </a:rPr>
              <a:t>NUMERATOR: registered patients born between 1/9/1996 and 31/8/1997 who have been vaccinated with the </a:t>
            </a:r>
            <a:r>
              <a:rPr lang="en-GB" sz="2400" dirty="0" err="1">
                <a:solidFill>
                  <a:schemeClr val="bg2"/>
                </a:solidFill>
                <a:latin typeface="Calibri" panose="020F0502020204030204" pitchFamily="34" charset="0"/>
              </a:rPr>
              <a:t>MenACWY</a:t>
            </a:r>
            <a:r>
              <a:rPr lang="en-GB" sz="2400" dirty="0">
                <a:solidFill>
                  <a:schemeClr val="bg2"/>
                </a:solidFill>
                <a:latin typeface="Calibri" panose="020F0502020204030204" pitchFamily="34" charset="0"/>
              </a:rPr>
              <a:t> vaccine at any time up to the end of the survey month</a:t>
            </a:r>
            <a:endParaRPr lang="en-GB" sz="2400" dirty="0">
              <a:latin typeface="Calibri" panose="020F0502020204030204" pitchFamily="34" charset="0"/>
            </a:endParaRPr>
          </a:p>
          <a:p>
            <a:pPr algn="ctr">
              <a:defRPr/>
            </a:pPr>
            <a:r>
              <a:rPr lang="en-GB" sz="2400" dirty="0">
                <a:solidFill>
                  <a:schemeClr val="bg2"/>
                </a:solidFill>
                <a:latin typeface="Calibri" panose="020F0502020204030204" pitchFamily="34" charset="0"/>
              </a:rPr>
              <a:t>DENOMINATOR: registered patients born between 01/09/1996 – 31/08/1997</a:t>
            </a:r>
            <a:endParaRPr lang="en-GB" sz="2400" dirty="0">
              <a:latin typeface="Calibri" panose="020F0502020204030204" pitchFamily="34" charset="0"/>
            </a:endParaRPr>
          </a:p>
        </p:txBody>
      </p:sp>
      <p:sp>
        <p:nvSpPr>
          <p:cNvPr id="7" name="Content Placeholder 2"/>
          <p:cNvSpPr txBox="1">
            <a:spLocks/>
          </p:cNvSpPr>
          <p:nvPr/>
        </p:nvSpPr>
        <p:spPr bwMode="auto">
          <a:xfrm>
            <a:off x="227013" y="4652963"/>
            <a:ext cx="8497887" cy="1944687"/>
          </a:xfrm>
          <a:prstGeom prst="rect">
            <a:avLst/>
          </a:prstGeom>
          <a:solidFill>
            <a:schemeClr val="accent2">
              <a:lumMod val="20000"/>
              <a:lumOff val="80000"/>
            </a:schemeClr>
          </a:solid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34" charset="0"/>
              <a:defRPr sz="1800" b="0" kern="120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GB" sz="2400" dirty="0" smtClean="0">
                <a:latin typeface="Calibri" panose="020F0502020204030204" pitchFamily="34" charset="0"/>
              </a:rPr>
              <a:t>Automated </a:t>
            </a:r>
            <a:r>
              <a:rPr lang="en-GB" sz="2400" dirty="0" err="1" smtClean="0">
                <a:latin typeface="Calibri" panose="020F0502020204030204" pitchFamily="34" charset="0"/>
              </a:rPr>
              <a:t>ImmForm</a:t>
            </a:r>
            <a:r>
              <a:rPr lang="en-GB" sz="2400" dirty="0" smtClean="0">
                <a:latin typeface="Calibri" panose="020F0502020204030204" pitchFamily="34" charset="0"/>
              </a:rPr>
              <a:t> survey: minimal burden to NHS</a:t>
            </a:r>
          </a:p>
          <a:p>
            <a:pPr>
              <a:buFont typeface="Arial" pitchFamily="34" charset="0"/>
              <a:buChar char="•"/>
              <a:defRPr/>
            </a:pPr>
            <a:r>
              <a:rPr lang="en-GB" sz="2400" dirty="0" smtClean="0">
                <a:latin typeface="Calibri" panose="020F0502020204030204" pitchFamily="34" charset="0"/>
              </a:rPr>
              <a:t>Monthly vaccine coverage estimates - cumulative collection</a:t>
            </a:r>
          </a:p>
          <a:p>
            <a:pPr>
              <a:buFont typeface="Arial" pitchFamily="34" charset="0"/>
              <a:buChar char="•"/>
              <a:defRPr/>
            </a:pPr>
            <a:r>
              <a:rPr lang="en-GB" sz="2400" dirty="0" smtClean="0">
                <a:latin typeface="Calibri" panose="020F0502020204030204" pitchFamily="34" charset="0"/>
              </a:rPr>
              <a:t>Can be aggregated up to CCGs, </a:t>
            </a:r>
            <a:r>
              <a:rPr lang="en-GB" sz="2400" dirty="0">
                <a:latin typeface="Calibri" panose="020F0502020204030204" pitchFamily="34" charset="0"/>
              </a:rPr>
              <a:t>former NHS England Area </a:t>
            </a:r>
            <a:r>
              <a:rPr lang="en-GB" sz="2400" dirty="0" smtClean="0">
                <a:latin typeface="Calibri" panose="020F0502020204030204" pitchFamily="34" charset="0"/>
              </a:rPr>
              <a:t>Teams, </a:t>
            </a:r>
            <a:r>
              <a:rPr lang="en-GB" sz="2400" dirty="0">
                <a:latin typeface="Calibri" panose="020F0502020204030204" pitchFamily="34" charset="0"/>
              </a:rPr>
              <a:t>NHS England local </a:t>
            </a:r>
            <a:r>
              <a:rPr lang="en-GB" sz="2400" dirty="0" smtClean="0">
                <a:latin typeface="Calibri" panose="020F0502020204030204" pitchFamily="34" charset="0"/>
              </a:rPr>
              <a:t>teams </a:t>
            </a:r>
            <a:r>
              <a:rPr lang="en-GB" sz="2400" dirty="0">
                <a:latin typeface="Calibri" panose="020F0502020204030204" pitchFamily="34" charset="0"/>
              </a:rPr>
              <a:t>and </a:t>
            </a:r>
            <a:r>
              <a:rPr lang="en-GB" sz="2400" dirty="0" smtClean="0">
                <a:latin typeface="Calibri" panose="020F0502020204030204" pitchFamily="34" charset="0"/>
              </a:rPr>
              <a:t>Local Authorities</a:t>
            </a:r>
          </a:p>
        </p:txBody>
      </p:sp>
      <p:cxnSp>
        <p:nvCxnSpPr>
          <p:cNvPr id="8" name="Straight Connector 7"/>
          <p:cNvCxnSpPr/>
          <p:nvPr/>
        </p:nvCxnSpPr>
        <p:spPr>
          <a:xfrm>
            <a:off x="323850" y="3716338"/>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3770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050" y="260350"/>
            <a:ext cx="6319838" cy="1223963"/>
          </a:xfrm>
        </p:spPr>
        <p:txBody>
          <a:bodyPr>
            <a:normAutofit/>
          </a:bodyPr>
          <a:lstStyle/>
          <a:p>
            <a:pPr>
              <a:defRPr/>
            </a:pPr>
            <a:r>
              <a:rPr lang="en-GB" sz="3200" b="1" dirty="0" err="1" smtClean="0">
                <a:solidFill>
                  <a:schemeClr val="bg2"/>
                </a:solidFill>
                <a:latin typeface="Calibri" panose="020F0502020204030204" pitchFamily="34" charset="0"/>
              </a:rPr>
              <a:t>MenACWY</a:t>
            </a:r>
            <a:r>
              <a:rPr lang="en-GB" sz="3200" b="1" dirty="0" smtClean="0">
                <a:solidFill>
                  <a:schemeClr val="bg2"/>
                </a:solidFill>
                <a:latin typeface="Calibri" panose="020F0502020204030204" pitchFamily="34" charset="0"/>
              </a:rPr>
              <a:t>  school-based catch-up programme: vaccine coverage </a:t>
            </a:r>
            <a:endParaRPr lang="en-GB" sz="3200" b="1" dirty="0">
              <a:solidFill>
                <a:schemeClr val="bg2"/>
              </a:solidFill>
              <a:latin typeface="Calibri" panose="020F0502020204030204" pitchFamily="34" charset="0"/>
            </a:endParaRPr>
          </a:p>
        </p:txBody>
      </p:sp>
      <p:sp>
        <p:nvSpPr>
          <p:cNvPr id="7" name="Rectangle 6"/>
          <p:cNvSpPr/>
          <p:nvPr/>
        </p:nvSpPr>
        <p:spPr>
          <a:xfrm>
            <a:off x="239713" y="1700213"/>
            <a:ext cx="8688387" cy="3416320"/>
          </a:xfrm>
          <a:prstGeom prst="rect">
            <a:avLst/>
          </a:prstGeom>
          <a:solidFill>
            <a:schemeClr val="tx2">
              <a:lumMod val="20000"/>
              <a:lumOff val="80000"/>
            </a:schemeClr>
          </a:solidFill>
        </p:spPr>
        <p:txBody>
          <a:bodyPr>
            <a:spAutoFit/>
          </a:bodyPr>
          <a:lstStyle/>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Annual survey collated at the end of each academic year</a:t>
            </a:r>
          </a:p>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School immunisers need to collect data for each cohort immunised: </a:t>
            </a:r>
          </a:p>
          <a:p>
            <a:pPr marL="717550" indent="-361950">
              <a:spcBef>
                <a:spcPts val="0"/>
              </a:spcBef>
              <a:buFont typeface="+mj-lt"/>
              <a:buAutoNum type="arabicPeriod"/>
              <a:defRPr/>
            </a:pPr>
            <a:r>
              <a:rPr lang="en-GB" dirty="0">
                <a:solidFill>
                  <a:schemeClr val="tx2">
                    <a:lumMod val="50000"/>
                  </a:schemeClr>
                </a:solidFill>
                <a:latin typeface="Calibri" panose="020F0502020204030204" pitchFamily="34" charset="0"/>
              </a:rPr>
              <a:t>Routine adolescent schools programme (Year 9 or 10) </a:t>
            </a:r>
          </a:p>
          <a:p>
            <a:pPr marL="717550" indent="-361950">
              <a:spcBef>
                <a:spcPts val="0"/>
              </a:spcBef>
              <a:buFont typeface="+mj-lt"/>
              <a:buAutoNum type="arabicPeriod"/>
              <a:defRPr/>
            </a:pPr>
            <a:r>
              <a:rPr lang="en-GB" dirty="0">
                <a:solidFill>
                  <a:schemeClr val="tx2">
                    <a:lumMod val="50000"/>
                  </a:schemeClr>
                </a:solidFill>
                <a:latin typeface="Calibri" panose="020F0502020204030204" pitchFamily="34" charset="0"/>
              </a:rPr>
              <a:t>Catch-up campaign starting with Year 11 (2015/16)</a:t>
            </a:r>
          </a:p>
          <a:p>
            <a:pPr marL="355600" algn="ctr">
              <a:spcBef>
                <a:spcPts val="0"/>
              </a:spcBef>
              <a:defRPr/>
            </a:pPr>
            <a:r>
              <a:rPr lang="en-GB" dirty="0">
                <a:solidFill>
                  <a:schemeClr val="bg2"/>
                </a:solidFill>
                <a:latin typeface="Calibri" panose="020F0502020204030204" pitchFamily="34" charset="0"/>
              </a:rPr>
              <a:t>IMP: this needs to be included in local contract variations with providers. </a:t>
            </a:r>
          </a:p>
          <a:p>
            <a:pPr marL="342900" indent="-342900">
              <a:buFont typeface="Arial" panose="020B0604020202020204" pitchFamily="34" charset="0"/>
              <a:buChar char="•"/>
              <a:defRPr/>
            </a:pPr>
            <a:r>
              <a:rPr lang="en-GB" dirty="0">
                <a:solidFill>
                  <a:schemeClr val="tx2">
                    <a:lumMod val="50000"/>
                  </a:schemeClr>
                </a:solidFill>
                <a:latin typeface="Calibri" panose="020F0502020204030204" pitchFamily="34" charset="0"/>
              </a:rPr>
              <a:t>SIL collates a return for their geography and submits to PHE via ImmForm upload (as for HPV) </a:t>
            </a:r>
          </a:p>
        </p:txBody>
      </p:sp>
      <p:sp>
        <p:nvSpPr>
          <p:cNvPr id="8" name="Content Placeholder 2"/>
          <p:cNvSpPr>
            <a:spLocks noGrp="1"/>
          </p:cNvSpPr>
          <p:nvPr>
            <p:ph idx="1"/>
          </p:nvPr>
        </p:nvSpPr>
        <p:spPr>
          <a:xfrm>
            <a:off x="239713" y="5229225"/>
            <a:ext cx="8688387" cy="1152525"/>
          </a:xfrm>
          <a:solidFill>
            <a:schemeClr val="bg2">
              <a:lumMod val="20000"/>
              <a:lumOff val="80000"/>
            </a:schemeClr>
          </a:solidFill>
        </p:spPr>
        <p:txBody>
          <a:bodyPr/>
          <a:lstStyle/>
          <a:p>
            <a:pPr marL="0" indent="0" algn="ctr">
              <a:defRPr/>
            </a:pPr>
            <a:r>
              <a:rPr lang="en-GB" sz="2400" dirty="0">
                <a:solidFill>
                  <a:schemeClr val="bg2"/>
                </a:solidFill>
                <a:latin typeface="Calibri" panose="020F0502020204030204" pitchFamily="34" charset="0"/>
              </a:rPr>
              <a:t>Areas that opt to use </a:t>
            </a:r>
            <a:r>
              <a:rPr lang="en-GB" sz="2400" dirty="0" smtClean="0">
                <a:solidFill>
                  <a:schemeClr val="bg2"/>
                </a:solidFill>
                <a:latin typeface="Calibri" panose="020F0502020204030204" pitchFamily="34" charset="0"/>
              </a:rPr>
              <a:t>primary care </a:t>
            </a:r>
            <a:r>
              <a:rPr lang="en-GB" sz="2400" dirty="0">
                <a:solidFill>
                  <a:schemeClr val="bg2"/>
                </a:solidFill>
                <a:latin typeface="Calibri" panose="020F0502020204030204" pitchFamily="34" charset="0"/>
              </a:rPr>
              <a:t>for the delivery of the catch-up campaign will be required to estimate denominators and vaccine coverage locally and submit a collated figure for each cohort to PHE. </a:t>
            </a:r>
          </a:p>
          <a:p>
            <a:pPr marL="0" indent="0" algn="ctr">
              <a:defRPr/>
            </a:pPr>
            <a:endParaRPr lang="en-GB" sz="2400" dirty="0">
              <a:solidFill>
                <a:schemeClr val="tx2">
                  <a:lumMod val="50000"/>
                </a:schemeClr>
              </a:solidFill>
              <a:latin typeface="Calibri" panose="020F0502020204030204" pitchFamily="34" charset="0"/>
            </a:endParaRPr>
          </a:p>
          <a:p>
            <a:pPr>
              <a:buFont typeface="Arial" panose="020B0604020202020204" pitchFamily="34" charset="0"/>
              <a:buChar char="•"/>
              <a:defRPr/>
            </a:pPr>
            <a:endParaRPr lang="en-US" altLang="en-US" dirty="0" smtClean="0">
              <a:ea typeface="ヒラギノ角ゴ Pro W3"/>
              <a:cs typeface="ヒラギノ角ゴ Pro W3"/>
            </a:endParaRPr>
          </a:p>
        </p:txBody>
      </p:sp>
    </p:spTree>
    <p:extLst>
      <p:ext uri="{BB962C8B-B14F-4D97-AF65-F5344CB8AC3E}">
        <p14:creationId xmlns:p14="http://schemas.microsoft.com/office/powerpoint/2010/main" val="12705740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028000" cy="1268912"/>
          </a:xfrm>
        </p:spPr>
        <p:txBody>
          <a:bodyPr/>
          <a:lstStyle/>
          <a:p>
            <a:r>
              <a:rPr lang="en-GB" b="1" dirty="0"/>
              <a:t>Resources for </a:t>
            </a:r>
            <a:r>
              <a:rPr lang="en-GB" b="1" dirty="0" smtClean="0"/>
              <a:t>healthcare  </a:t>
            </a:r>
            <a:r>
              <a:rPr lang="en-GB" b="1" dirty="0"/>
              <a:t>professionals and patients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107</a:t>
            </a:fld>
            <a:endParaRPr lang="en-US" dirty="0"/>
          </a:p>
        </p:txBody>
      </p:sp>
    </p:spTree>
    <p:extLst>
      <p:ext uri="{BB962C8B-B14F-4D97-AF65-F5344CB8AC3E}">
        <p14:creationId xmlns:p14="http://schemas.microsoft.com/office/powerpoint/2010/main" val="21048447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620688"/>
            <a:ext cx="5904656" cy="648072"/>
          </a:xfrm>
        </p:spPr>
        <p:txBody>
          <a:bodyPr/>
          <a:lstStyle/>
          <a:p>
            <a:r>
              <a:rPr lang="en-GB" b="1" dirty="0" smtClean="0"/>
              <a:t>PHE Website</a:t>
            </a:r>
            <a:endParaRPr lang="en-GB" b="1"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108</a:t>
            </a:fld>
            <a:endParaRPr lang="en-US" dirty="0">
              <a:solidFill>
                <a:prstClr val="white"/>
              </a:solidFill>
            </a:endParaRPr>
          </a:p>
        </p:txBody>
      </p:sp>
      <p:pic>
        <p:nvPicPr>
          <p:cNvPr id="6" name="Content Placeholder 5" descr="cid:image003.jpg@01CF1D16.ABBE389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395536" y="1556792"/>
            <a:ext cx="8275414" cy="4236318"/>
          </a:xfrm>
          <a:prstGeom prst="rect">
            <a:avLst/>
          </a:prstGeom>
          <a:noFill/>
          <a:ln>
            <a:noFill/>
          </a:ln>
        </p:spPr>
      </p:pic>
    </p:spTree>
    <p:extLst>
      <p:ext uri="{BB962C8B-B14F-4D97-AF65-F5344CB8AC3E}">
        <p14:creationId xmlns:p14="http://schemas.microsoft.com/office/powerpoint/2010/main" val="281926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32656"/>
            <a:ext cx="6696744" cy="648072"/>
          </a:xfrm>
        </p:spPr>
        <p:txBody>
          <a:bodyPr>
            <a:normAutofit fontScale="90000"/>
          </a:bodyPr>
          <a:lstStyle/>
          <a:p>
            <a:r>
              <a:rPr lang="en-GB" b="1" dirty="0" err="1" smtClean="0"/>
              <a:t>MenB</a:t>
            </a:r>
            <a:r>
              <a:rPr lang="en-GB" b="1" dirty="0" smtClean="0"/>
              <a:t> resources for health professionals and patients</a:t>
            </a:r>
            <a:endParaRPr lang="en-GB" b="1" dirty="0"/>
          </a:p>
        </p:txBody>
      </p:sp>
      <p:sp>
        <p:nvSpPr>
          <p:cNvPr id="3" name="Content Placeholder 2"/>
          <p:cNvSpPr>
            <a:spLocks noGrp="1"/>
          </p:cNvSpPr>
          <p:nvPr>
            <p:ph idx="1"/>
          </p:nvPr>
        </p:nvSpPr>
        <p:spPr>
          <a:xfrm>
            <a:off x="323528" y="1700808"/>
            <a:ext cx="8496944" cy="4968552"/>
          </a:xfrm>
        </p:spPr>
        <p:txBody>
          <a:bodyPr/>
          <a:lstStyle/>
          <a:p>
            <a:pPr marL="268288" lvl="0" indent="-268288">
              <a:spcBef>
                <a:spcPts val="0"/>
              </a:spcBef>
              <a:buFont typeface="Arial" pitchFamily="34" charset="0"/>
              <a:buChar char="•"/>
            </a:pPr>
            <a:r>
              <a:rPr lang="en-GB" sz="1600" dirty="0" smtClean="0"/>
              <a:t>PHE, NHS England Bi-partite Letter: </a:t>
            </a:r>
            <a:r>
              <a:rPr lang="en-GB" sz="1600" dirty="0"/>
              <a:t>Introduction of meningococcal B immunisation for infants </a:t>
            </a:r>
            <a:r>
              <a:rPr lang="en-GB" sz="1600" dirty="0">
                <a:hlinkClick r:id="rId3"/>
              </a:rPr>
              <a:t>https://</a:t>
            </a:r>
            <a:r>
              <a:rPr lang="en-GB" sz="1600" dirty="0" smtClean="0">
                <a:hlinkClick r:id="rId3"/>
              </a:rPr>
              <a:t>www.gov.uk/government/publications/menb-vaccination-introduction-from-1-september-2015</a:t>
            </a:r>
            <a:r>
              <a:rPr lang="en-GB" sz="1600" dirty="0" smtClean="0"/>
              <a:t> </a:t>
            </a:r>
            <a:endParaRPr lang="en-GB" sz="1600" dirty="0"/>
          </a:p>
          <a:p>
            <a:pPr marL="268288" lvl="0" indent="-268288">
              <a:spcBef>
                <a:spcPts val="0"/>
              </a:spcBef>
              <a:buFont typeface="Arial" pitchFamily="34" charset="0"/>
              <a:buChar char="•"/>
            </a:pPr>
            <a:r>
              <a:rPr lang="en-GB" sz="1600" dirty="0" smtClean="0"/>
              <a:t>PHE. </a:t>
            </a:r>
            <a:r>
              <a:rPr lang="en-GB" sz="1600" dirty="0"/>
              <a:t>Immunisation against infectious diseases: meningococcal chapter 22. </a:t>
            </a:r>
            <a:r>
              <a:rPr lang="en-GB" sz="1600" dirty="0">
                <a:hlinkClick r:id="rId4"/>
              </a:rPr>
              <a:t>https://www.gov.uk/government/publications/meningococcal-the-green-book-chapter-22</a:t>
            </a:r>
            <a:r>
              <a:rPr lang="en-GB" sz="1600" dirty="0"/>
              <a:t> </a:t>
            </a:r>
          </a:p>
          <a:p>
            <a:pPr marL="268288" lvl="0" indent="-268288">
              <a:spcBef>
                <a:spcPts val="0"/>
              </a:spcBef>
              <a:buFont typeface="Arial" pitchFamily="34" charset="0"/>
              <a:buChar char="•"/>
            </a:pPr>
            <a:r>
              <a:rPr lang="en-GB" sz="1600" dirty="0" smtClean="0"/>
              <a:t>PHE. </a:t>
            </a:r>
            <a:r>
              <a:rPr lang="en-GB" sz="1600" dirty="0"/>
              <a:t>JCVI recommendation to introduce new </a:t>
            </a:r>
            <a:r>
              <a:rPr lang="en-GB" sz="1600" dirty="0" err="1"/>
              <a:t>MenB</a:t>
            </a:r>
            <a:r>
              <a:rPr lang="en-GB" sz="1600" dirty="0"/>
              <a:t> vaccine if available at a low price will protect young babies and children. [internet] </a:t>
            </a:r>
            <a:r>
              <a:rPr lang="en-GB" sz="1600" dirty="0">
                <a:hlinkClick r:id="rId5"/>
              </a:rPr>
              <a:t>https://www.gov.uk/government/news/phe-welcomes-prospect-of-new-meningitis-b-vaccine</a:t>
            </a:r>
            <a:r>
              <a:rPr lang="en-GB" sz="1600" dirty="0"/>
              <a:t> </a:t>
            </a:r>
          </a:p>
          <a:p>
            <a:pPr marL="268288" lvl="0" indent="-268288">
              <a:spcBef>
                <a:spcPts val="0"/>
              </a:spcBef>
              <a:buFont typeface="Arial" pitchFamily="34" charset="0"/>
              <a:buChar char="•"/>
            </a:pPr>
            <a:r>
              <a:rPr lang="en-GB" sz="1600" dirty="0" smtClean="0"/>
              <a:t>PHE Health Care Worker Q+A</a:t>
            </a:r>
            <a:br>
              <a:rPr lang="en-GB" sz="1600" dirty="0" smtClean="0"/>
            </a:br>
            <a:r>
              <a:rPr lang="en-GB" sz="1600" dirty="0" smtClean="0"/>
              <a:t>PHE </a:t>
            </a:r>
            <a:r>
              <a:rPr lang="en-GB" sz="1600" dirty="0" err="1" smtClean="0"/>
              <a:t>MenB</a:t>
            </a:r>
            <a:r>
              <a:rPr lang="en-GB" sz="1600" dirty="0" smtClean="0"/>
              <a:t> vaccine leaflet  (long version) </a:t>
            </a:r>
          </a:p>
          <a:p>
            <a:pPr marL="268288" lvl="0" indent="-268288">
              <a:spcBef>
                <a:spcPts val="0"/>
              </a:spcBef>
              <a:buFont typeface="Arial" pitchFamily="34" charset="0"/>
              <a:buChar char="•"/>
            </a:pPr>
            <a:r>
              <a:rPr lang="en-GB" sz="1600" dirty="0" smtClean="0"/>
              <a:t>PHE </a:t>
            </a:r>
            <a:r>
              <a:rPr lang="en-GB" sz="1600" dirty="0" err="1" smtClean="0"/>
              <a:t>MenB</a:t>
            </a:r>
            <a:r>
              <a:rPr lang="en-GB" sz="1600" dirty="0" smtClean="0"/>
              <a:t> vaccine leaflet: 3 minute guide</a:t>
            </a:r>
          </a:p>
          <a:p>
            <a:pPr marL="268288" lvl="0" indent="-268288">
              <a:spcBef>
                <a:spcPts val="0"/>
              </a:spcBef>
              <a:buFont typeface="Arial" pitchFamily="34" charset="0"/>
              <a:buChar char="•"/>
            </a:pPr>
            <a:r>
              <a:rPr lang="en-GB" sz="1600" dirty="0" smtClean="0"/>
              <a:t>PHE </a:t>
            </a:r>
            <a:r>
              <a:rPr lang="en-GB" sz="1600" dirty="0" err="1" smtClean="0"/>
              <a:t>Paracetamol</a:t>
            </a:r>
            <a:r>
              <a:rPr lang="en-GB" sz="1600" dirty="0" smtClean="0"/>
              <a:t> Patient Information Leaflet </a:t>
            </a:r>
            <a:endParaRPr lang="en-GB" sz="1600" dirty="0"/>
          </a:p>
          <a:p>
            <a:pPr marL="268288" lvl="0" indent="-268288">
              <a:spcBef>
                <a:spcPts val="0"/>
              </a:spcBef>
              <a:buFont typeface="Arial" pitchFamily="34" charset="0"/>
              <a:buChar char="•"/>
            </a:pPr>
            <a:r>
              <a:rPr lang="en-GB" sz="1600" dirty="0" smtClean="0"/>
              <a:t>Meningitis Research Foundation:  </a:t>
            </a:r>
            <a:r>
              <a:rPr lang="en-GB" sz="1600" dirty="0" smtClean="0">
                <a:hlinkClick r:id="rId6"/>
              </a:rPr>
              <a:t>http://www.meningitis.org/</a:t>
            </a:r>
            <a:r>
              <a:rPr lang="en-GB" sz="1600" dirty="0" smtClean="0"/>
              <a:t> </a:t>
            </a:r>
          </a:p>
          <a:p>
            <a:pPr marL="268288" lvl="0" indent="-268288">
              <a:spcBef>
                <a:spcPts val="0"/>
              </a:spcBef>
              <a:buFont typeface="Arial" pitchFamily="34" charset="0"/>
              <a:buChar char="•"/>
            </a:pPr>
            <a:r>
              <a:rPr lang="en-GB" sz="1600" dirty="0" smtClean="0"/>
              <a:t>Meningitis Now.  </a:t>
            </a:r>
            <a:r>
              <a:rPr lang="en-GB" sz="1600" dirty="0" smtClean="0">
                <a:hlinkClick r:id="rId7"/>
              </a:rPr>
              <a:t>https://www.meningitisnow.org/</a:t>
            </a:r>
            <a:r>
              <a:rPr lang="en-GB" sz="1600" dirty="0" smtClean="0"/>
              <a:t> </a:t>
            </a:r>
          </a:p>
          <a:p>
            <a:pPr marL="268288" lvl="0" indent="-268288">
              <a:spcBef>
                <a:spcPts val="0"/>
              </a:spcBef>
              <a:buFont typeface="Arial" pitchFamily="34" charset="0"/>
              <a:buChar char="•"/>
            </a:pPr>
            <a:r>
              <a:rPr lang="en-GB" sz="1600" dirty="0" smtClean="0"/>
              <a:t>NHS Choices. </a:t>
            </a:r>
            <a:r>
              <a:rPr lang="en-GB" sz="1600" dirty="0" smtClean="0">
                <a:hlinkClick r:id="rId8"/>
              </a:rPr>
              <a:t>http://www.nhs.uk/conditions/Meningitis/Pages/Introduction.aspx</a:t>
            </a:r>
            <a:r>
              <a:rPr lang="en-GB" sz="1600" dirty="0" smtClean="0"/>
              <a:t>  </a:t>
            </a:r>
          </a:p>
          <a:p>
            <a:pPr marL="0" lvl="0" indent="0">
              <a:spcBef>
                <a:spcPts val="0"/>
              </a:spcBef>
            </a:pPr>
            <a:endParaRPr lang="en-GB" sz="1600" dirty="0" smtClean="0"/>
          </a:p>
          <a:p>
            <a:pPr marL="0" lvl="0" indent="0">
              <a:spcBef>
                <a:spcPts val="0"/>
              </a:spcBef>
            </a:pPr>
            <a:r>
              <a:rPr lang="en-GB" sz="1600" b="1" dirty="0" smtClean="0"/>
              <a:t>Please note that some of the PHE resources are still in development and will become available on the website in July. </a:t>
            </a:r>
            <a:r>
              <a:rPr lang="en-GB" sz="1600" b="1" dirty="0" smtClean="0">
                <a:hlinkClick r:id="rId9"/>
              </a:rPr>
              <a:t>https://www.gov.uk/government/collections/immunisation</a:t>
            </a:r>
            <a:r>
              <a:rPr lang="en-GB" sz="1600" b="1" dirty="0" smtClean="0"/>
              <a:t> </a:t>
            </a:r>
          </a:p>
          <a:p>
            <a:pPr marL="0" lvl="0" indent="0">
              <a:spcBef>
                <a:spcPts val="0"/>
              </a:spcBef>
            </a:pPr>
            <a:endParaRPr lang="en-GB" sz="1400" dirty="0" smtClean="0"/>
          </a:p>
          <a:p>
            <a:pPr>
              <a:spcBef>
                <a:spcPts val="0"/>
              </a:spcBef>
              <a:buFont typeface="Arial" pitchFamily="34" charset="0"/>
              <a:buChar char="•"/>
            </a:pPr>
            <a:endParaRPr lang="en-GB" sz="1600" dirty="0"/>
          </a:p>
        </p:txBody>
      </p:sp>
    </p:spTree>
    <p:extLst>
      <p:ext uri="{BB962C8B-B14F-4D97-AF65-F5344CB8AC3E}">
        <p14:creationId xmlns:p14="http://schemas.microsoft.com/office/powerpoint/2010/main" val="1564082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6552728" cy="648072"/>
          </a:xfrm>
        </p:spPr>
        <p:txBody>
          <a:bodyPr>
            <a:normAutofit/>
          </a:bodyPr>
          <a:lstStyle/>
          <a:p>
            <a:r>
              <a:rPr lang="en-GB" sz="3200" b="1" dirty="0" smtClean="0"/>
              <a:t>Meningococcal Disease in England</a:t>
            </a:r>
            <a:endParaRPr lang="en-GB" sz="3200" b="1" dirty="0"/>
          </a:p>
        </p:txBody>
      </p:sp>
      <p:sp>
        <p:nvSpPr>
          <p:cNvPr id="3" name="Content Placeholder 2"/>
          <p:cNvSpPr>
            <a:spLocks noGrp="1"/>
          </p:cNvSpPr>
          <p:nvPr>
            <p:ph idx="1"/>
          </p:nvPr>
        </p:nvSpPr>
        <p:spPr>
          <a:xfrm>
            <a:off x="539552" y="1785665"/>
            <a:ext cx="8028000" cy="4163615"/>
          </a:xfrm>
        </p:spPr>
        <p:txBody>
          <a:bodyPr/>
          <a:lstStyle/>
          <a:p>
            <a:pPr marL="285750" indent="-285750">
              <a:buFont typeface="Arial" pitchFamily="34" charset="0"/>
              <a:buChar char="•"/>
            </a:pPr>
            <a:r>
              <a:rPr lang="en-GB" sz="2000" dirty="0"/>
              <a:t>The UK (and ROI) have the highest incidence of IMD in Europe</a:t>
            </a:r>
          </a:p>
          <a:p>
            <a:pPr marL="285750" indent="-285750">
              <a:buFont typeface="Arial" pitchFamily="34" charset="0"/>
              <a:buChar char="•"/>
            </a:pPr>
            <a:r>
              <a:rPr lang="en-GB" sz="2000" dirty="0" smtClean="0"/>
              <a:t>In </a:t>
            </a:r>
            <a:r>
              <a:rPr lang="en-GB" sz="2000" dirty="0"/>
              <a:t>England, capsular groups B, W and Y are responsible for nearly all meningococcal infections across all age groups</a:t>
            </a:r>
          </a:p>
          <a:p>
            <a:pPr marL="285750" indent="-285750">
              <a:buFont typeface="Arial" pitchFamily="34" charset="0"/>
              <a:buChar char="•"/>
            </a:pPr>
            <a:r>
              <a:rPr lang="en-GB" sz="2000" dirty="0">
                <a:cs typeface="Arial" pitchFamily="34" charset="0"/>
              </a:rPr>
              <a:t>Routine meningococcal C (</a:t>
            </a:r>
            <a:r>
              <a:rPr lang="en-GB" sz="2000" dirty="0" err="1">
                <a:cs typeface="Arial" pitchFamily="34" charset="0"/>
              </a:rPr>
              <a:t>MenC</a:t>
            </a:r>
            <a:r>
              <a:rPr lang="en-GB" sz="2000" dirty="0">
                <a:cs typeface="Arial" pitchFamily="34" charset="0"/>
              </a:rPr>
              <a:t>) conjugate vaccination introduced in 1999 has nearly eliminated invasive </a:t>
            </a:r>
            <a:r>
              <a:rPr lang="en-GB" sz="2000" dirty="0" err="1">
                <a:cs typeface="Arial" pitchFamily="34" charset="0"/>
              </a:rPr>
              <a:t>MenC</a:t>
            </a:r>
            <a:r>
              <a:rPr lang="en-GB" sz="2000" dirty="0">
                <a:cs typeface="Arial" pitchFamily="34" charset="0"/>
              </a:rPr>
              <a:t> disease in England </a:t>
            </a:r>
          </a:p>
          <a:p>
            <a:pPr marL="285750" indent="-285750">
              <a:buFont typeface="Arial" pitchFamily="34" charset="0"/>
              <a:buChar char="•"/>
            </a:pPr>
            <a:r>
              <a:rPr lang="en-GB" sz="2000" dirty="0"/>
              <a:t>Reduction in </a:t>
            </a:r>
            <a:r>
              <a:rPr lang="en-GB" sz="2000" dirty="0" err="1"/>
              <a:t>MenB</a:t>
            </a:r>
            <a:r>
              <a:rPr lang="en-GB" sz="2000" dirty="0"/>
              <a:t> disease from 2002 onwards</a:t>
            </a:r>
          </a:p>
          <a:p>
            <a:pPr lvl="3"/>
            <a:r>
              <a:rPr lang="en-GB" dirty="0" smtClean="0"/>
              <a:t>Significant decline in infants and toddlers in recent years</a:t>
            </a:r>
          </a:p>
          <a:p>
            <a:pPr lvl="3"/>
            <a:r>
              <a:rPr lang="en-GB" dirty="0" smtClean="0"/>
              <a:t>Secular </a:t>
            </a:r>
            <a:r>
              <a:rPr lang="en-GB" dirty="0"/>
              <a:t>decline towards historic baseline</a:t>
            </a:r>
          </a:p>
          <a:p>
            <a:pPr marL="285750" indent="-285750">
              <a:buFont typeface="Arial" pitchFamily="34" charset="0"/>
              <a:buChar char="•"/>
            </a:pPr>
            <a:r>
              <a:rPr lang="en-GB" sz="2000" dirty="0" err="1" smtClean="0"/>
              <a:t>MenB</a:t>
            </a:r>
            <a:r>
              <a:rPr lang="en-GB" sz="2000" dirty="0" smtClean="0"/>
              <a:t> still accounts </a:t>
            </a:r>
            <a:r>
              <a:rPr lang="en-GB" sz="2000" dirty="0"/>
              <a:t>for </a:t>
            </a:r>
            <a:r>
              <a:rPr lang="en-GB" sz="2000" dirty="0" smtClean="0"/>
              <a:t>70</a:t>
            </a:r>
            <a:r>
              <a:rPr lang="en-GB" sz="2000" dirty="0"/>
              <a:t>% of all laboratory-confirmed meningococcal cases  in England and &gt;90% of cases in children </a:t>
            </a:r>
            <a:r>
              <a:rPr lang="en-GB" sz="2000" dirty="0" smtClean="0"/>
              <a:t> and adolescents</a:t>
            </a:r>
          </a:p>
          <a:p>
            <a:endParaRPr lang="en-GB" sz="14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a:t>
            </a:fld>
            <a:endParaRPr lang="en-US" dirty="0"/>
          </a:p>
        </p:txBody>
      </p:sp>
    </p:spTree>
    <p:extLst>
      <p:ext uri="{BB962C8B-B14F-4D97-AF65-F5344CB8AC3E}">
        <p14:creationId xmlns:p14="http://schemas.microsoft.com/office/powerpoint/2010/main" val="33660206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6336704" cy="1112722"/>
          </a:xfrm>
        </p:spPr>
        <p:txBody>
          <a:bodyPr>
            <a:noAutofit/>
          </a:bodyPr>
          <a:lstStyle/>
          <a:p>
            <a:r>
              <a:rPr lang="en-GB" sz="3200" b="1" dirty="0" err="1" smtClean="0"/>
              <a:t>MenACWY</a:t>
            </a:r>
            <a:r>
              <a:rPr lang="en-GB" sz="3200" b="1" dirty="0" smtClean="0"/>
              <a:t> resources for health professionals and patients </a:t>
            </a:r>
            <a:endParaRPr lang="en-GB" sz="3200" b="1" dirty="0"/>
          </a:p>
        </p:txBody>
      </p:sp>
      <p:sp>
        <p:nvSpPr>
          <p:cNvPr id="3" name="Content Placeholder 2"/>
          <p:cNvSpPr>
            <a:spLocks noGrp="1"/>
          </p:cNvSpPr>
          <p:nvPr>
            <p:ph idx="1"/>
          </p:nvPr>
        </p:nvSpPr>
        <p:spPr>
          <a:xfrm>
            <a:off x="107504" y="1301362"/>
            <a:ext cx="8460048" cy="5440006"/>
          </a:xfrm>
        </p:spPr>
        <p:txBody>
          <a:bodyPr/>
          <a:lstStyle/>
          <a:p>
            <a:pPr marL="285750" lvl="0" indent="-285750">
              <a:buFont typeface="Arial" panose="020B0604020202020204" pitchFamily="34" charset="0"/>
              <a:buChar char="•"/>
            </a:pPr>
            <a:r>
              <a:rPr lang="en-GB" sz="1600" dirty="0"/>
              <a:t>Public Health </a:t>
            </a:r>
            <a:r>
              <a:rPr lang="en-GB" sz="1600" dirty="0" smtClean="0"/>
              <a:t>England, </a:t>
            </a:r>
            <a:r>
              <a:rPr lang="en-GB" sz="1600" dirty="0"/>
              <a:t>NHS </a:t>
            </a:r>
            <a:r>
              <a:rPr lang="en-GB" sz="1600" dirty="0" smtClean="0"/>
              <a:t>England Official Bi-partite Letter announcing programme. </a:t>
            </a:r>
            <a:r>
              <a:rPr lang="en-GB" sz="1600" dirty="0"/>
              <a:t>Meningococcal ACWY conjugate vaccination (</a:t>
            </a:r>
            <a:r>
              <a:rPr lang="en-GB" sz="1600" dirty="0" err="1"/>
              <a:t>MenACWY</a:t>
            </a:r>
            <a:r>
              <a:rPr lang="en-GB" sz="1600" dirty="0"/>
              <a:t>). </a:t>
            </a:r>
            <a:r>
              <a:rPr lang="en-GB" sz="1600">
                <a:hlinkClick r:id="rId3"/>
              </a:rPr>
              <a:t>https://</a:t>
            </a:r>
            <a:r>
              <a:rPr lang="en-GB" sz="1600" smtClean="0">
                <a:hlinkClick r:id="rId3"/>
              </a:rPr>
              <a:t>www.gov.uk/government/publications/menacwy-vaccine-introduction</a:t>
            </a:r>
            <a:r>
              <a:rPr lang="en-GB" sz="1600" smtClean="0"/>
              <a:t> </a:t>
            </a:r>
            <a:endParaRPr lang="en-GB" sz="1600" dirty="0" smtClean="0"/>
          </a:p>
          <a:p>
            <a:pPr marL="285750" lvl="0" indent="-285750">
              <a:buFont typeface="Arial" panose="020B0604020202020204" pitchFamily="34" charset="0"/>
              <a:buChar char="•"/>
            </a:pPr>
            <a:r>
              <a:rPr lang="en-GB" sz="1600" dirty="0" smtClean="0"/>
              <a:t>Public </a:t>
            </a:r>
            <a:r>
              <a:rPr lang="en-GB" sz="1600" dirty="0"/>
              <a:t>Health England. Immunisation against infectious diseases: meningococcal chapter 22. </a:t>
            </a:r>
            <a:r>
              <a:rPr lang="en-GB" sz="1600" dirty="0">
                <a:hlinkClick r:id="rId4"/>
              </a:rPr>
              <a:t>https://www.gov.uk/government/publications/meningococcal-the-green-book-chapter-22</a:t>
            </a:r>
            <a:r>
              <a:rPr lang="en-GB" sz="1600" dirty="0"/>
              <a:t> </a:t>
            </a:r>
          </a:p>
          <a:p>
            <a:pPr marL="285750" lvl="0" indent="-285750">
              <a:buFont typeface="Arial" panose="020B0604020202020204" pitchFamily="34" charset="0"/>
              <a:buChar char="•"/>
            </a:pPr>
            <a:r>
              <a:rPr lang="en-GB" sz="1600" dirty="0"/>
              <a:t>Public Health England. Meningococcal group W (</a:t>
            </a:r>
            <a:r>
              <a:rPr lang="en-GB" sz="1600" dirty="0" err="1"/>
              <a:t>MenW</a:t>
            </a:r>
            <a:r>
              <a:rPr lang="en-GB" sz="1600" dirty="0"/>
              <a:t>) immunisation advised for 14 to 18 year-olds. </a:t>
            </a:r>
            <a:r>
              <a:rPr lang="en-GB" sz="1600" dirty="0" smtClean="0">
                <a:hlinkClick r:id="rId5"/>
              </a:rPr>
              <a:t>https</a:t>
            </a:r>
            <a:r>
              <a:rPr lang="en-GB" sz="1600" dirty="0">
                <a:hlinkClick r:id="rId5"/>
              </a:rPr>
              <a:t>://www.gov.uk/government/news/meningococcal-group-w-menw-immunisation-advised-for-14-to-18-year-olds</a:t>
            </a:r>
            <a:r>
              <a:rPr lang="en-GB" sz="1600" dirty="0"/>
              <a:t> </a:t>
            </a:r>
          </a:p>
          <a:p>
            <a:pPr marL="285750" lvl="0" indent="-285750">
              <a:buFont typeface="Arial" panose="020B0604020202020204" pitchFamily="34" charset="0"/>
              <a:buChar char="•"/>
            </a:pPr>
            <a:r>
              <a:rPr lang="en-GB" sz="1600" dirty="0"/>
              <a:t>Public Health England. </a:t>
            </a:r>
            <a:r>
              <a:rPr lang="en-GB" sz="1600" dirty="0" err="1" smtClean="0"/>
              <a:t>MenACWY</a:t>
            </a:r>
            <a:r>
              <a:rPr lang="en-GB" sz="1600" dirty="0" smtClean="0"/>
              <a:t> vaccination programme patient information leaflet and posters</a:t>
            </a:r>
          </a:p>
          <a:p>
            <a:pPr marL="285750" lvl="0" indent="-285750">
              <a:buFont typeface="Arial" panose="020B0604020202020204" pitchFamily="34" charset="0"/>
              <a:buChar char="•"/>
            </a:pPr>
            <a:r>
              <a:rPr lang="en-GB" sz="1600" dirty="0"/>
              <a:t>PHE </a:t>
            </a:r>
            <a:r>
              <a:rPr lang="en-GB" sz="1600" dirty="0" err="1" smtClean="0"/>
              <a:t>MenACWY</a:t>
            </a:r>
            <a:r>
              <a:rPr lang="en-GB" sz="1600" dirty="0"/>
              <a:t> </a:t>
            </a:r>
            <a:r>
              <a:rPr lang="en-GB" sz="1600" dirty="0" smtClean="0"/>
              <a:t>Health </a:t>
            </a:r>
            <a:r>
              <a:rPr lang="en-GB" sz="1600" dirty="0"/>
              <a:t>Care Worker Q+A</a:t>
            </a:r>
          </a:p>
          <a:p>
            <a:pPr marL="285750" lvl="0" indent="-285750">
              <a:buFont typeface="Arial" panose="020B0604020202020204" pitchFamily="34" charset="0"/>
              <a:buChar char="•"/>
            </a:pPr>
            <a:r>
              <a:rPr lang="en-GB" sz="1600" dirty="0"/>
              <a:t>Meningitis Research Foundation:  </a:t>
            </a:r>
            <a:r>
              <a:rPr lang="en-GB" sz="1600" dirty="0">
                <a:hlinkClick r:id="rId6"/>
              </a:rPr>
              <a:t>http://www.meningitis.org/</a:t>
            </a:r>
            <a:r>
              <a:rPr lang="en-GB" sz="1600" dirty="0"/>
              <a:t> </a:t>
            </a:r>
            <a:endParaRPr lang="en-GB" sz="1600" dirty="0" smtClean="0"/>
          </a:p>
          <a:p>
            <a:pPr marL="285750" lvl="0" indent="-285750">
              <a:buFont typeface="Arial" panose="020B0604020202020204" pitchFamily="34" charset="0"/>
              <a:buChar char="•"/>
            </a:pPr>
            <a:r>
              <a:rPr lang="en-GB" sz="1600" dirty="0"/>
              <a:t>Meningitis Now.  </a:t>
            </a:r>
            <a:r>
              <a:rPr lang="en-GB" sz="1600" dirty="0">
                <a:hlinkClick r:id="rId7"/>
              </a:rPr>
              <a:t>https://www.meningitisnow.org/</a:t>
            </a:r>
            <a:r>
              <a:rPr lang="en-GB" sz="1600" dirty="0"/>
              <a:t> </a:t>
            </a:r>
          </a:p>
          <a:p>
            <a:pPr marL="285750" lvl="0" indent="-285750">
              <a:buFont typeface="Arial" panose="020B0604020202020204" pitchFamily="34" charset="0"/>
              <a:buChar char="•"/>
            </a:pPr>
            <a:r>
              <a:rPr lang="en-GB" sz="1600" dirty="0"/>
              <a:t>NHS Choices. </a:t>
            </a:r>
            <a:r>
              <a:rPr lang="en-GB" sz="1600" dirty="0">
                <a:hlinkClick r:id="rId8"/>
              </a:rPr>
              <a:t>http://www.nhs.uk/conditions/Meningitis/Pages/Introduction.aspx</a:t>
            </a:r>
            <a:r>
              <a:rPr lang="en-GB" sz="1600" dirty="0"/>
              <a:t> </a:t>
            </a:r>
          </a:p>
          <a:p>
            <a:pPr marL="0" indent="0"/>
            <a:r>
              <a:rPr lang="en-GB" sz="1600" b="1" dirty="0"/>
              <a:t>Please note that some of the PHE resources are still in development and will become available on the website in July. </a:t>
            </a:r>
            <a:r>
              <a:rPr lang="en-GB" sz="1600" b="1" dirty="0">
                <a:hlinkClick r:id="rId9"/>
              </a:rPr>
              <a:t>https://www.gov.uk/government/collections/immunisation</a:t>
            </a:r>
            <a:r>
              <a:rPr lang="en-GB" sz="1600" b="1" dirty="0"/>
              <a:t> </a:t>
            </a:r>
          </a:p>
          <a:p>
            <a:pPr lvl="0"/>
            <a:endParaRPr lang="en-GB" dirty="0"/>
          </a:p>
        </p:txBody>
      </p:sp>
    </p:spTree>
    <p:extLst>
      <p:ext uri="{BB962C8B-B14F-4D97-AF65-F5344CB8AC3E}">
        <p14:creationId xmlns:p14="http://schemas.microsoft.com/office/powerpoint/2010/main" val="13651933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8028000" cy="648072"/>
          </a:xfrm>
        </p:spPr>
        <p:txBody>
          <a:bodyPr>
            <a:normAutofit/>
          </a:bodyPr>
          <a:lstStyle/>
          <a:p>
            <a:r>
              <a:rPr lang="en-GB" sz="3200" b="1" dirty="0" err="1" smtClean="0"/>
              <a:t>MenB</a:t>
            </a:r>
            <a:r>
              <a:rPr lang="en-GB" sz="3200" b="1" dirty="0" smtClean="0"/>
              <a:t> References (1)</a:t>
            </a:r>
            <a:endParaRPr lang="en-GB" sz="3200" b="1" dirty="0"/>
          </a:p>
        </p:txBody>
      </p:sp>
      <p:sp>
        <p:nvSpPr>
          <p:cNvPr id="3" name="Content Placeholder 2"/>
          <p:cNvSpPr>
            <a:spLocks noGrp="1"/>
          </p:cNvSpPr>
          <p:nvPr>
            <p:ph idx="1"/>
          </p:nvPr>
        </p:nvSpPr>
        <p:spPr>
          <a:xfrm>
            <a:off x="413984" y="2060848"/>
            <a:ext cx="8118456" cy="4248472"/>
          </a:xfrm>
        </p:spPr>
        <p:txBody>
          <a:bodyPr/>
          <a:lstStyle/>
          <a:p>
            <a:pPr>
              <a:buAutoNum type="arabicPeriod"/>
            </a:pPr>
            <a:r>
              <a:rPr lang="en-GB" sz="1600" dirty="0" smtClean="0"/>
              <a:t>ClinicalTrials.gov </a:t>
            </a:r>
            <a:r>
              <a:rPr lang="en-GB" sz="1600" dirty="0"/>
              <a:t>(2014). Study assessing life effect of medications to prevent fever on Prevenar13 (outcomes 18-21). [internet] accessed on 29 April 2015. </a:t>
            </a:r>
            <a:r>
              <a:rPr lang="en-GB" sz="1600" dirty="0">
                <a:hlinkClick r:id="rId3"/>
              </a:rPr>
              <a:t>https://clinicaltrials.gov/ct2/show/results/NCT01392378?term=paracetamol+vaccine&amp;rank=3&amp;sect=X01256#all</a:t>
            </a:r>
            <a:r>
              <a:rPr lang="en-GB" sz="1600" dirty="0"/>
              <a:t> </a:t>
            </a:r>
          </a:p>
          <a:p>
            <a:r>
              <a:rPr lang="en-GB" sz="1600" dirty="0"/>
              <a:t> </a:t>
            </a:r>
            <a:r>
              <a:rPr lang="en-GB" sz="1600" dirty="0" smtClean="0"/>
              <a:t>2. Nursing </a:t>
            </a:r>
            <a:r>
              <a:rPr lang="en-GB" sz="1600" dirty="0"/>
              <a:t>and Midwifery Council (2008) Standards for Medicines Management. [internet] accessed 11 June 2015. </a:t>
            </a:r>
            <a:r>
              <a:rPr lang="en-GB" sz="1600" dirty="0">
                <a:hlinkClick r:id="rId4"/>
              </a:rPr>
              <a:t>http://www.nmc.org.uk/standards/additional-standards/standards-for-medicines-management/</a:t>
            </a:r>
            <a:r>
              <a:rPr lang="en-GB" sz="1600" dirty="0"/>
              <a:t> </a:t>
            </a:r>
          </a:p>
          <a:p>
            <a:r>
              <a:rPr lang="en-GB" sz="1600" dirty="0" smtClean="0"/>
              <a:t>3. </a:t>
            </a:r>
            <a:r>
              <a:rPr lang="en-GB" sz="1600" dirty="0" err="1" smtClean="0"/>
              <a:t>Gossger</a:t>
            </a:r>
            <a:r>
              <a:rPr lang="en-GB" sz="1600" dirty="0" smtClean="0"/>
              <a:t> </a:t>
            </a:r>
            <a:r>
              <a:rPr lang="en-GB" sz="1600" dirty="0"/>
              <a:t>N, </a:t>
            </a:r>
            <a:r>
              <a:rPr lang="en-GB" sz="1600" dirty="0" err="1"/>
              <a:t>Snape</a:t>
            </a:r>
            <a:r>
              <a:rPr lang="en-GB" sz="1600" dirty="0"/>
              <a:t> MD, Yu LM, Finn A, Bona G, Esposito S, </a:t>
            </a:r>
            <a:r>
              <a:rPr lang="en-GB" sz="1600" dirty="0" err="1"/>
              <a:t>Principi</a:t>
            </a:r>
            <a:r>
              <a:rPr lang="en-GB" sz="1600" dirty="0"/>
              <a:t> N, </a:t>
            </a:r>
            <a:r>
              <a:rPr lang="en-GB" sz="1600" dirty="0" err="1"/>
              <a:t>Diez</a:t>
            </a:r>
            <a:r>
              <a:rPr lang="en-GB" sz="1600" dirty="0"/>
              <a:t>-Domingo J, </a:t>
            </a:r>
            <a:r>
              <a:rPr lang="en-GB" sz="1600" dirty="0" err="1"/>
              <a:t>Sokal</a:t>
            </a:r>
            <a:r>
              <a:rPr lang="en-GB" sz="1600" dirty="0"/>
              <a:t> E, Becker B, </a:t>
            </a:r>
            <a:r>
              <a:rPr lang="en-GB" sz="1600" dirty="0" err="1"/>
              <a:t>Kieninger</a:t>
            </a:r>
            <a:r>
              <a:rPr lang="en-GB" sz="1600" dirty="0"/>
              <a:t> D, </a:t>
            </a:r>
            <a:r>
              <a:rPr lang="en-GB" sz="1600" dirty="0" err="1"/>
              <a:t>Prymula</a:t>
            </a:r>
            <a:r>
              <a:rPr lang="en-GB" sz="1600" dirty="0"/>
              <a:t> R, Dull P, </a:t>
            </a:r>
            <a:r>
              <a:rPr lang="en-GB" sz="1600" dirty="0" err="1"/>
              <a:t>Ypma</a:t>
            </a:r>
            <a:r>
              <a:rPr lang="en-GB" sz="1600" dirty="0"/>
              <a:t> E, </a:t>
            </a:r>
            <a:r>
              <a:rPr lang="en-GB" sz="1600" dirty="0" err="1"/>
              <a:t>Toneatto</a:t>
            </a:r>
            <a:r>
              <a:rPr lang="en-GB" sz="1600" dirty="0"/>
              <a:t> D, Kimura A, Pollard AJ; European </a:t>
            </a:r>
            <a:r>
              <a:rPr lang="en-GB" sz="1600" dirty="0" err="1"/>
              <a:t>MenB</a:t>
            </a:r>
            <a:r>
              <a:rPr lang="en-GB" sz="1600" dirty="0"/>
              <a:t> Vaccine Study Group ( 2012). Immunogenicity and tolerability of recombinant </a:t>
            </a:r>
            <a:r>
              <a:rPr lang="en-GB" sz="1600" dirty="0" err="1"/>
              <a:t>serogroup</a:t>
            </a:r>
            <a:r>
              <a:rPr lang="en-GB" sz="1600" dirty="0"/>
              <a:t> B meningococcal vaccine administered with or without routine infant vaccinations according to different immunization schedules: a randomized controlled trial. JAMA. 2012 Feb 8;307(6):573-82. </a:t>
            </a:r>
            <a:r>
              <a:rPr lang="en-GB" sz="1600" dirty="0" err="1"/>
              <a:t>doi</a:t>
            </a:r>
            <a:r>
              <a:rPr lang="en-GB" sz="1600" dirty="0"/>
              <a:t>: 10.1001/jama.2012.85.  </a:t>
            </a:r>
          </a:p>
          <a:p>
            <a:endParaRPr lang="en-GB" sz="16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111</a:t>
            </a:fld>
            <a:endParaRPr lang="en-US" dirty="0"/>
          </a:p>
        </p:txBody>
      </p:sp>
    </p:spTree>
    <p:extLst>
      <p:ext uri="{BB962C8B-B14F-4D97-AF65-F5344CB8AC3E}">
        <p14:creationId xmlns:p14="http://schemas.microsoft.com/office/powerpoint/2010/main" val="41871954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0688"/>
            <a:ext cx="8028000" cy="648072"/>
          </a:xfrm>
        </p:spPr>
        <p:txBody>
          <a:bodyPr>
            <a:normAutofit/>
          </a:bodyPr>
          <a:lstStyle/>
          <a:p>
            <a:r>
              <a:rPr lang="en-GB" sz="3200" b="1" dirty="0" err="1" smtClean="0"/>
              <a:t>MenB</a:t>
            </a:r>
            <a:r>
              <a:rPr lang="en-GB" sz="3200" b="1" dirty="0" smtClean="0"/>
              <a:t> References (2)</a:t>
            </a:r>
            <a:endParaRPr lang="en-GB" sz="3200" dirty="0"/>
          </a:p>
        </p:txBody>
      </p:sp>
      <p:sp>
        <p:nvSpPr>
          <p:cNvPr id="3" name="Content Placeholder 2"/>
          <p:cNvSpPr>
            <a:spLocks noGrp="1"/>
          </p:cNvSpPr>
          <p:nvPr>
            <p:ph idx="1"/>
          </p:nvPr>
        </p:nvSpPr>
        <p:spPr/>
        <p:txBody>
          <a:bodyPr/>
          <a:lstStyle/>
          <a:p>
            <a:pPr>
              <a:buFont typeface="+mj-lt"/>
              <a:buAutoNum type="arabicPeriod" startAt="4"/>
            </a:pPr>
            <a:r>
              <a:rPr lang="en-GB" sz="1700" dirty="0" err="1" smtClean="0"/>
              <a:t>Prymula</a:t>
            </a:r>
            <a:r>
              <a:rPr lang="en-GB" sz="1700" dirty="0" smtClean="0"/>
              <a:t> </a:t>
            </a:r>
            <a:r>
              <a:rPr lang="en-GB" sz="1700" dirty="0"/>
              <a:t>R1, Esposito S, </a:t>
            </a:r>
            <a:r>
              <a:rPr lang="en-GB" sz="1700" dirty="0" err="1"/>
              <a:t>Zuccotti</a:t>
            </a:r>
            <a:r>
              <a:rPr lang="en-GB" sz="1700" dirty="0"/>
              <a:t> GV, </a:t>
            </a:r>
            <a:r>
              <a:rPr lang="en-GB" sz="1700" dirty="0" err="1"/>
              <a:t>Xie</a:t>
            </a:r>
            <a:r>
              <a:rPr lang="en-GB" sz="1700" dirty="0"/>
              <a:t> F, </a:t>
            </a:r>
            <a:r>
              <a:rPr lang="en-GB" sz="1700" dirty="0" err="1"/>
              <a:t>Toneatto</a:t>
            </a:r>
            <a:r>
              <a:rPr lang="en-GB" sz="1700" dirty="0"/>
              <a:t> D, Kohl I, Dull PM (2014). A phase 2 randomized controlled trial of a multicomponent meningococcal </a:t>
            </a:r>
            <a:r>
              <a:rPr lang="en-GB" sz="1700" dirty="0" err="1"/>
              <a:t>serogroup</a:t>
            </a:r>
            <a:r>
              <a:rPr lang="en-GB" sz="1700" dirty="0"/>
              <a:t> B vaccine. Hum </a:t>
            </a:r>
            <a:r>
              <a:rPr lang="en-GB" sz="1700" dirty="0" err="1"/>
              <a:t>Vaccin</a:t>
            </a:r>
            <a:r>
              <a:rPr lang="en-GB" sz="1700" dirty="0"/>
              <a:t> </a:t>
            </a:r>
            <a:r>
              <a:rPr lang="en-GB" sz="1700" dirty="0" err="1"/>
              <a:t>Immunother</a:t>
            </a:r>
            <a:r>
              <a:rPr lang="en-GB" sz="1700" dirty="0"/>
              <a:t>. 2014;10(7):1993-2004. </a:t>
            </a:r>
            <a:r>
              <a:rPr lang="en-GB" sz="1700" dirty="0" err="1"/>
              <a:t>doi</a:t>
            </a:r>
            <a:r>
              <a:rPr lang="en-GB" sz="1700" dirty="0"/>
              <a:t>: 10.4161/hv.28666</a:t>
            </a:r>
          </a:p>
          <a:p>
            <a:r>
              <a:rPr lang="en-GB" sz="1700" dirty="0" smtClean="0"/>
              <a:t>5. Novartis </a:t>
            </a:r>
            <a:r>
              <a:rPr lang="en-GB" sz="1700" dirty="0"/>
              <a:t>Vaccines (2015). </a:t>
            </a:r>
            <a:r>
              <a:rPr lang="en-GB" sz="1700" dirty="0" err="1"/>
              <a:t>Bexsero</a:t>
            </a:r>
            <a:r>
              <a:rPr lang="en-GB" sz="1700" dirty="0"/>
              <a:t> Meningococcal Group B vaccine for injection in pre-filled syringe. [internet] accessed on 11 June 2015. </a:t>
            </a:r>
            <a:r>
              <a:rPr lang="en-GB" sz="1700" dirty="0">
                <a:hlinkClick r:id="rId3"/>
              </a:rPr>
              <a:t>https://www.medicines.org.uk/emc/medicine/28407/SPC/Bexsero+Meningococcal+Group+B+vaccine+for+injection+in+pre-filled+syringe/</a:t>
            </a:r>
            <a:r>
              <a:rPr lang="en-GB" sz="1700" dirty="0"/>
              <a:t> </a:t>
            </a:r>
          </a:p>
          <a:p>
            <a:r>
              <a:rPr lang="en-GB" sz="1700" dirty="0" smtClean="0"/>
              <a:t>6. Centre </a:t>
            </a:r>
            <a:r>
              <a:rPr lang="en-GB" sz="1700" dirty="0"/>
              <a:t>for Disease Control (CDC) 2012. Frequently Asked Questions about Multiple Vaccinations and the Immune System. [internet] accessed 11 June 2015. </a:t>
            </a:r>
            <a:r>
              <a:rPr lang="en-GB" sz="1700" dirty="0">
                <a:hlinkClick r:id="rId4"/>
              </a:rPr>
              <a:t>http://www.cdc.gov/vaccinesafety/Vaccines/multiplevaccines.html</a:t>
            </a:r>
            <a:r>
              <a:rPr lang="en-GB" sz="1700" dirty="0"/>
              <a:t> </a:t>
            </a:r>
          </a:p>
          <a:p>
            <a:endParaRPr lang="en-GB" sz="17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112</a:t>
            </a:fld>
            <a:endParaRPr lang="en-US" dirty="0"/>
          </a:p>
        </p:txBody>
      </p:sp>
    </p:spTree>
    <p:extLst>
      <p:ext uri="{BB962C8B-B14F-4D97-AF65-F5344CB8AC3E}">
        <p14:creationId xmlns:p14="http://schemas.microsoft.com/office/powerpoint/2010/main" val="35468483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48680"/>
            <a:ext cx="8028000" cy="648072"/>
          </a:xfrm>
        </p:spPr>
        <p:txBody>
          <a:bodyPr>
            <a:normAutofit/>
          </a:bodyPr>
          <a:lstStyle/>
          <a:p>
            <a:r>
              <a:rPr lang="en-GB" sz="3200" b="1" dirty="0" err="1" smtClean="0"/>
              <a:t>MenACWY</a:t>
            </a:r>
            <a:r>
              <a:rPr lang="en-GB" sz="3200" b="1" dirty="0" smtClean="0"/>
              <a:t> References</a:t>
            </a:r>
            <a:endParaRPr lang="en-GB" sz="3200" b="1" dirty="0"/>
          </a:p>
        </p:txBody>
      </p:sp>
      <p:sp>
        <p:nvSpPr>
          <p:cNvPr id="3" name="Content Placeholder 2"/>
          <p:cNvSpPr>
            <a:spLocks noGrp="1"/>
          </p:cNvSpPr>
          <p:nvPr>
            <p:ph idx="1"/>
          </p:nvPr>
        </p:nvSpPr>
        <p:spPr>
          <a:xfrm>
            <a:off x="539552" y="1916832"/>
            <a:ext cx="8028000" cy="3960440"/>
          </a:xfrm>
        </p:spPr>
        <p:txBody>
          <a:bodyPr/>
          <a:lstStyle/>
          <a:p>
            <a:pPr>
              <a:buAutoNum type="arabicPeriod"/>
            </a:pPr>
            <a:r>
              <a:rPr lang="en-GB" sz="1600" dirty="0" smtClean="0"/>
              <a:t>Ladhani</a:t>
            </a:r>
            <a:r>
              <a:rPr lang="en-GB" sz="1600" dirty="0"/>
              <a:t>, S. Beebeejaun, K. </a:t>
            </a:r>
            <a:r>
              <a:rPr lang="en-GB" sz="1600" dirty="0" err="1"/>
              <a:t>Lucidarme</a:t>
            </a:r>
            <a:r>
              <a:rPr lang="en-GB" sz="1600" dirty="0"/>
              <a:t>, J. Campbell, H. </a:t>
            </a:r>
            <a:r>
              <a:rPr lang="en-GB" sz="1600" dirty="0" err="1"/>
              <a:t>Gray</a:t>
            </a:r>
            <a:r>
              <a:rPr lang="en-GB" sz="1600" dirty="0"/>
              <a:t>, S. </a:t>
            </a:r>
            <a:r>
              <a:rPr lang="en-GB" sz="1600" dirty="0" err="1"/>
              <a:t>Kaczmarkski</a:t>
            </a:r>
            <a:r>
              <a:rPr lang="en-GB" sz="1600" dirty="0"/>
              <a:t>, E. Ramsay, M.E, Borrow, R. (2015). Increase in Endemic Neisseria </a:t>
            </a:r>
            <a:r>
              <a:rPr lang="en-GB" sz="1600" dirty="0" err="1"/>
              <a:t>meningitidis</a:t>
            </a:r>
            <a:r>
              <a:rPr lang="en-GB" sz="1600" dirty="0"/>
              <a:t> Capsular Group W Sequence Type 11 Complex Associated With Severe Invasive Disease in England and Wales. </a:t>
            </a:r>
            <a:r>
              <a:rPr lang="en-GB" sz="1600" dirty="0" err="1"/>
              <a:t>Clin</a:t>
            </a:r>
            <a:r>
              <a:rPr lang="en-GB" sz="1600" dirty="0"/>
              <a:t> Infect Dis. (2015) 60 (4): 578-585. [internet] accessed 15 June 2015. </a:t>
            </a:r>
            <a:r>
              <a:rPr lang="en-GB" sz="1600" dirty="0">
                <a:hlinkClick r:id="rId3"/>
              </a:rPr>
              <a:t>http://cid.oxfordjournals.org/content/60/4/578.long</a:t>
            </a:r>
            <a:r>
              <a:rPr lang="en-GB" sz="1600" dirty="0"/>
              <a:t> </a:t>
            </a:r>
          </a:p>
          <a:p>
            <a:r>
              <a:rPr lang="en-GB" sz="1600" dirty="0" smtClean="0"/>
              <a:t>2. Public </a:t>
            </a:r>
            <a:r>
              <a:rPr lang="en-GB" sz="1600" dirty="0"/>
              <a:t>Health England (2015) Health Protection Report: Continuing increase in meningococcal group W (</a:t>
            </a:r>
            <a:r>
              <a:rPr lang="en-GB" sz="1600" dirty="0" err="1"/>
              <a:t>MenW</a:t>
            </a:r>
            <a:r>
              <a:rPr lang="en-GB" sz="1600" dirty="0"/>
              <a:t>) disease in England. Weekly report. </a:t>
            </a:r>
            <a:r>
              <a:rPr lang="en-GB" sz="1600" dirty="0" err="1"/>
              <a:t>Vol</a:t>
            </a:r>
            <a:r>
              <a:rPr lang="en-GB" sz="1600" dirty="0"/>
              <a:t> 9. No.7. Published 27 February 2015. [internet]. Accessed 15 June 2015. </a:t>
            </a:r>
            <a:r>
              <a:rPr lang="en-GB" sz="1600" dirty="0">
                <a:hlinkClick r:id="rId4"/>
              </a:rPr>
              <a:t>https://www.gov.uk/government/uploads/system/uploads/attachment_data/file/407865/hpr0715_men-w.pdf</a:t>
            </a:r>
            <a:r>
              <a:rPr lang="en-GB" sz="1600" dirty="0"/>
              <a:t> </a:t>
            </a:r>
          </a:p>
          <a:p>
            <a:r>
              <a:rPr lang="en-GB" sz="1600" dirty="0" smtClean="0"/>
              <a:t>3. Joint </a:t>
            </a:r>
            <a:r>
              <a:rPr lang="en-GB" sz="1600" dirty="0"/>
              <a:t>Committee on Vaccination and Immunisation (2015). Minutes of the meeting 4 February 2015. [internet] accessed 15 June 2015. </a:t>
            </a:r>
            <a:r>
              <a:rPr lang="en-GB" sz="1600" dirty="0">
                <a:hlinkClick r:id="rId5"/>
              </a:rPr>
              <a:t>https://www.gov.uk/government/groups/joint-committee-on-vaccination-and-immunisation</a:t>
            </a:r>
            <a:r>
              <a:rPr lang="en-GB" sz="1600" dirty="0"/>
              <a:t> </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113</a:t>
            </a:fld>
            <a:endParaRPr lang="en-US" dirty="0"/>
          </a:p>
        </p:txBody>
      </p:sp>
    </p:spTree>
    <p:extLst>
      <p:ext uri="{BB962C8B-B14F-4D97-AF65-F5344CB8AC3E}">
        <p14:creationId xmlns:p14="http://schemas.microsoft.com/office/powerpoint/2010/main" val="18380042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8028000" cy="648072"/>
          </a:xfrm>
        </p:spPr>
        <p:txBody>
          <a:bodyPr/>
          <a:lstStyle/>
          <a:p>
            <a:r>
              <a:rPr lang="en-GB" b="1" dirty="0" smtClean="0"/>
              <a:t>Acknowledgements</a:t>
            </a:r>
            <a:endParaRPr lang="en-GB" b="1" dirty="0"/>
          </a:p>
        </p:txBody>
      </p:sp>
      <p:sp>
        <p:nvSpPr>
          <p:cNvPr id="3" name="Content Placeholder 2"/>
          <p:cNvSpPr>
            <a:spLocks noGrp="1"/>
          </p:cNvSpPr>
          <p:nvPr>
            <p:ph idx="1"/>
          </p:nvPr>
        </p:nvSpPr>
        <p:spPr/>
        <p:txBody>
          <a:bodyPr/>
          <a:lstStyle/>
          <a:p>
            <a:pPr marL="361950" indent="-361950">
              <a:lnSpc>
                <a:spcPct val="150000"/>
              </a:lnSpc>
              <a:spcBef>
                <a:spcPts val="0"/>
              </a:spcBef>
              <a:buFont typeface="Arial" pitchFamily="34" charset="0"/>
              <a:buChar char="•"/>
            </a:pPr>
            <a:r>
              <a:rPr lang="en-GB" dirty="0" err="1" smtClean="0"/>
              <a:t>MenB</a:t>
            </a:r>
            <a:r>
              <a:rPr lang="en-GB" dirty="0" smtClean="0"/>
              <a:t> Project Board</a:t>
            </a:r>
          </a:p>
          <a:p>
            <a:pPr marL="361950" indent="-361950">
              <a:lnSpc>
                <a:spcPct val="150000"/>
              </a:lnSpc>
              <a:spcBef>
                <a:spcPts val="0"/>
              </a:spcBef>
              <a:buFont typeface="Arial" pitchFamily="34" charset="0"/>
              <a:buChar char="•"/>
            </a:pPr>
            <a:r>
              <a:rPr lang="en-GB" dirty="0" smtClean="0"/>
              <a:t>Matthew </a:t>
            </a:r>
            <a:r>
              <a:rPr lang="en-GB" dirty="0" err="1" smtClean="0"/>
              <a:t>Olley</a:t>
            </a:r>
            <a:r>
              <a:rPr lang="en-GB" dirty="0" smtClean="0"/>
              <a:t>, Mary Ramsay, </a:t>
            </a:r>
            <a:r>
              <a:rPr lang="en-GB" dirty="0" err="1" smtClean="0"/>
              <a:t>Shamez</a:t>
            </a:r>
            <a:r>
              <a:rPr lang="en-GB" dirty="0" smtClean="0"/>
              <a:t> </a:t>
            </a:r>
            <a:r>
              <a:rPr lang="en-GB" dirty="0"/>
              <a:t>Ladhani, </a:t>
            </a:r>
            <a:r>
              <a:rPr lang="en-GB" dirty="0" smtClean="0"/>
              <a:t>Vanessa Saliba, Helen </a:t>
            </a:r>
            <a:r>
              <a:rPr lang="en-GB" dirty="0"/>
              <a:t>Campbell, Ray </a:t>
            </a:r>
            <a:r>
              <a:rPr lang="en-GB" dirty="0" smtClean="0"/>
              <a:t>Borrow, at PHE</a:t>
            </a:r>
          </a:p>
          <a:p>
            <a:pPr marL="361950" indent="-361950">
              <a:lnSpc>
                <a:spcPct val="150000"/>
              </a:lnSpc>
              <a:spcBef>
                <a:spcPts val="0"/>
              </a:spcBef>
              <a:buFont typeface="Arial" pitchFamily="34" charset="0"/>
              <a:buChar char="•"/>
            </a:pPr>
            <a:r>
              <a:rPr lang="en-US" altLang="en-US" dirty="0" smtClean="0"/>
              <a:t>Jim </a:t>
            </a:r>
            <a:r>
              <a:rPr lang="en-US" altLang="en-US" dirty="0" err="1" smtClean="0"/>
              <a:t>Wassil</a:t>
            </a:r>
            <a:r>
              <a:rPr lang="en-US" altLang="en-US" dirty="0" smtClean="0"/>
              <a:t>, </a:t>
            </a:r>
            <a:r>
              <a:rPr lang="en-GB" dirty="0" smtClean="0"/>
              <a:t>Novartis Vaccines</a:t>
            </a:r>
          </a:p>
          <a:p>
            <a:pPr marL="361950" indent="-361950">
              <a:lnSpc>
                <a:spcPct val="150000"/>
              </a:lnSpc>
              <a:spcBef>
                <a:spcPts val="0"/>
              </a:spcBef>
              <a:buFont typeface="Arial" pitchFamily="34" charset="0"/>
              <a:buChar char="•"/>
            </a:pPr>
            <a:r>
              <a:rPr lang="en-GB" dirty="0" smtClean="0"/>
              <a:t>Phil Bryan MHRA</a:t>
            </a:r>
          </a:p>
          <a:p>
            <a:pPr marL="361950" indent="-361950">
              <a:lnSpc>
                <a:spcPct val="150000"/>
              </a:lnSpc>
              <a:spcBef>
                <a:spcPts val="0"/>
              </a:spcBef>
              <a:buFont typeface="Arial" pitchFamily="34" charset="0"/>
              <a:buChar char="•"/>
            </a:pPr>
            <a:r>
              <a:rPr lang="en-GB" dirty="0" smtClean="0"/>
              <a:t>Hannah Christensen, University of Bristol </a:t>
            </a:r>
          </a:p>
          <a:p>
            <a:pPr marL="361950" indent="-361950">
              <a:lnSpc>
                <a:spcPct val="150000"/>
              </a:lnSpc>
              <a:spcBef>
                <a:spcPts val="0"/>
              </a:spcBef>
              <a:buFont typeface="Arial" pitchFamily="34" charset="0"/>
              <a:buChar char="•"/>
            </a:pPr>
            <a:r>
              <a:rPr lang="en-US" altLang="en-US" dirty="0" smtClean="0"/>
              <a:t>Philippe </a:t>
            </a:r>
            <a:r>
              <a:rPr lang="en-US" altLang="en-US" dirty="0"/>
              <a:t>De </a:t>
            </a:r>
            <a:r>
              <a:rPr lang="en-US" altLang="en-US" dirty="0" err="1"/>
              <a:t>Wals</a:t>
            </a:r>
            <a:r>
              <a:rPr lang="en-US" altLang="en-US" dirty="0"/>
              <a:t>, Department of Social and Preventive Medicine, Laval University &amp; </a:t>
            </a:r>
            <a:r>
              <a:rPr lang="en-US" altLang="fr-FR" dirty="0"/>
              <a:t>‘</a:t>
            </a:r>
            <a:r>
              <a:rPr lang="en-US" altLang="en-US" dirty="0" err="1"/>
              <a:t>Institut</a:t>
            </a:r>
            <a:r>
              <a:rPr lang="en-US" altLang="en-US" dirty="0"/>
              <a:t> national de santé </a:t>
            </a:r>
            <a:r>
              <a:rPr lang="en-US" altLang="en-US" dirty="0" err="1"/>
              <a:t>publique</a:t>
            </a:r>
            <a:r>
              <a:rPr lang="en-US" altLang="en-US" dirty="0"/>
              <a:t> du Québec</a:t>
            </a:r>
            <a:r>
              <a:rPr lang="en-US" altLang="fr-FR" dirty="0" smtClean="0"/>
              <a:t>’</a:t>
            </a:r>
          </a:p>
          <a:p>
            <a:pPr marL="0">
              <a:lnSpc>
                <a:spcPct val="150000"/>
              </a:lnSpc>
              <a:spcBef>
                <a:spcPts val="0"/>
              </a:spcBef>
              <a:buFont typeface="Times New Roman" pitchFamily="18" charset="0"/>
              <a:buNone/>
            </a:pPr>
            <a:endParaRPr lang="en-US" altLang="en-US" dirty="0"/>
          </a:p>
          <a:p>
            <a:pPr>
              <a:lnSpc>
                <a:spcPct val="150000"/>
              </a:lnSpc>
              <a:spcBef>
                <a:spcPts val="0"/>
              </a:spcBef>
            </a:pPr>
            <a:endParaRPr lang="en-GB" dirty="0"/>
          </a:p>
          <a:p>
            <a:pPr>
              <a:lnSpc>
                <a:spcPct val="150000"/>
              </a:lnSpc>
              <a:spcBef>
                <a:spcPts val="0"/>
              </a:spcBef>
            </a:pPr>
            <a:endParaRPr lang="en-GB" dirty="0"/>
          </a:p>
          <a:p>
            <a:pPr>
              <a:lnSpc>
                <a:spcPct val="150000"/>
              </a:lnSpc>
              <a:spcBef>
                <a:spcPts val="0"/>
              </a:spcBef>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114</a:t>
            </a:fld>
            <a:endParaRPr lang="en-US" dirty="0"/>
          </a:p>
        </p:txBody>
      </p:sp>
    </p:spTree>
    <p:extLst>
      <p:ext uri="{BB962C8B-B14F-4D97-AF65-F5344CB8AC3E}">
        <p14:creationId xmlns:p14="http://schemas.microsoft.com/office/powerpoint/2010/main" val="8668600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115</a:t>
            </a:fld>
            <a:endParaRPr lang="en-US"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691" y="980728"/>
            <a:ext cx="3465947"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91680" y="962531"/>
            <a:ext cx="2808312" cy="497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705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2565FA6D-D4C8-4C4C-AC4B-3269734D34D8}" type="slidenum">
              <a:rPr lang="en-US" smtClean="0">
                <a:solidFill>
                  <a:prstClr val="white"/>
                </a:solidFill>
              </a:rPr>
              <a:pPr>
                <a:defRPr/>
              </a:pPr>
              <a:t>116</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6632"/>
            <a:ext cx="4599868" cy="589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9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36912"/>
            <a:ext cx="7739968" cy="648072"/>
          </a:xfrm>
        </p:spPr>
        <p:txBody>
          <a:bodyPr>
            <a:noAutofit/>
          </a:bodyPr>
          <a:lstStyle/>
          <a:p>
            <a:pPr lvl="0" algn="ctr"/>
            <a:r>
              <a:rPr lang="en-GB" sz="4400" b="1" dirty="0" smtClean="0"/>
              <a:t>What is </a:t>
            </a:r>
            <a:r>
              <a:rPr lang="en-GB" sz="4400" b="1" dirty="0" err="1" smtClean="0"/>
              <a:t>MenB</a:t>
            </a:r>
            <a:r>
              <a:rPr lang="en-GB" sz="4400" b="1" dirty="0" smtClean="0"/>
              <a:t> vaccine: </a:t>
            </a:r>
            <a:r>
              <a:rPr lang="en-GB" sz="4400" b="1" dirty="0" err="1" smtClean="0"/>
              <a:t>Bexsero</a:t>
            </a:r>
            <a:r>
              <a:rPr lang="en-GB" sz="4400" b="1" dirty="0" smtClean="0"/>
              <a:t>®?    </a:t>
            </a:r>
            <a:br>
              <a:rPr lang="en-GB" sz="4400" b="1" dirty="0" smtClean="0"/>
            </a:br>
            <a:endParaRPr lang="en-GB" sz="44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1028" y="516211"/>
            <a:ext cx="6336704" cy="584775"/>
          </a:xfrm>
          <a:prstGeom prst="rect">
            <a:avLst/>
          </a:prstGeom>
          <a:noFill/>
        </p:spPr>
        <p:txBody>
          <a:bodyPr wrap="square" rtlCol="0">
            <a:spAutoFit/>
          </a:bodyPr>
          <a:lstStyle/>
          <a:p>
            <a:r>
              <a:rPr lang="en-GB" sz="3200" b="1" dirty="0" smtClean="0">
                <a:solidFill>
                  <a:srgbClr val="00AE9E"/>
                </a:solidFill>
              </a:rPr>
              <a:t>Vaccines against </a:t>
            </a:r>
            <a:r>
              <a:rPr lang="en-GB" sz="3200" b="1" dirty="0" err="1" smtClean="0">
                <a:solidFill>
                  <a:srgbClr val="00AE9E"/>
                </a:solidFill>
              </a:rPr>
              <a:t>MenB</a:t>
            </a:r>
            <a:endParaRPr lang="en-GB" sz="3200" b="1" dirty="0">
              <a:solidFill>
                <a:srgbClr val="00AE9E"/>
              </a:solidFill>
            </a:endParaRPr>
          </a:p>
        </p:txBody>
      </p:sp>
      <p:sp>
        <p:nvSpPr>
          <p:cNvPr id="7" name="Rectangle 6"/>
          <p:cNvSpPr/>
          <p:nvPr/>
        </p:nvSpPr>
        <p:spPr>
          <a:xfrm>
            <a:off x="251520" y="1363990"/>
            <a:ext cx="8713216" cy="4801314"/>
          </a:xfrm>
          <a:prstGeom prst="rect">
            <a:avLst/>
          </a:prstGeom>
        </p:spPr>
        <p:txBody>
          <a:bodyPr wrap="square">
            <a:spAutoFit/>
          </a:bodyPr>
          <a:lstStyle/>
          <a:p>
            <a:pPr>
              <a:spcBef>
                <a:spcPct val="20000"/>
              </a:spcBef>
              <a:spcAft>
                <a:spcPct val="30000"/>
              </a:spcAft>
              <a:buClr>
                <a:schemeClr val="bg2"/>
              </a:buClr>
              <a:buSzPct val="150000"/>
              <a:defRPr/>
            </a:pPr>
            <a:r>
              <a:rPr lang="en-GB" sz="2000" kern="0" dirty="0" err="1" smtClean="0">
                <a:solidFill>
                  <a:schemeClr val="tx1"/>
                </a:solidFill>
                <a:latin typeface="Arial" charset="0"/>
              </a:rPr>
              <a:t>MenB</a:t>
            </a:r>
            <a:r>
              <a:rPr lang="en-GB" sz="2000" kern="0" dirty="0" smtClean="0">
                <a:solidFill>
                  <a:schemeClr val="tx1"/>
                </a:solidFill>
                <a:latin typeface="Arial" charset="0"/>
              </a:rPr>
              <a:t> </a:t>
            </a:r>
            <a:r>
              <a:rPr lang="en-GB" sz="2000" kern="0" dirty="0">
                <a:solidFill>
                  <a:schemeClr val="tx1"/>
                </a:solidFill>
                <a:latin typeface="Arial" charset="0"/>
              </a:rPr>
              <a:t>polysaccharide </a:t>
            </a:r>
            <a:r>
              <a:rPr lang="en-GB" sz="2000" kern="0" dirty="0" smtClean="0">
                <a:solidFill>
                  <a:schemeClr val="tx1"/>
                </a:solidFill>
                <a:latin typeface="Arial" charset="0"/>
              </a:rPr>
              <a:t>capsule is identical </a:t>
            </a:r>
            <a:r>
              <a:rPr lang="en-GB" sz="2000" kern="0" dirty="0">
                <a:solidFill>
                  <a:schemeClr val="tx1"/>
                </a:solidFill>
                <a:latin typeface="Arial" charset="0"/>
              </a:rPr>
              <a:t>to that found on the surface of human </a:t>
            </a:r>
            <a:r>
              <a:rPr lang="en-GB" sz="2000" kern="0" dirty="0" smtClean="0">
                <a:solidFill>
                  <a:schemeClr val="tx1"/>
                </a:solidFill>
                <a:latin typeface="Arial" charset="0"/>
              </a:rPr>
              <a:t>foetal neuronal </a:t>
            </a:r>
            <a:r>
              <a:rPr lang="en-GB" sz="2000" kern="0" dirty="0">
                <a:solidFill>
                  <a:schemeClr val="tx1"/>
                </a:solidFill>
                <a:latin typeface="Arial" charset="0"/>
              </a:rPr>
              <a:t>cells</a:t>
            </a:r>
            <a:r>
              <a:rPr lang="en-GB" sz="2000" kern="0" dirty="0" smtClean="0">
                <a:solidFill>
                  <a:schemeClr val="tx1"/>
                </a:solidFill>
                <a:latin typeface="Arial" charset="0"/>
              </a:rPr>
              <a:t>.</a:t>
            </a:r>
            <a:endParaRPr lang="en-GB" sz="1400" kern="0" dirty="0">
              <a:solidFill>
                <a:schemeClr val="tx1"/>
              </a:solidFill>
              <a:latin typeface="Arial" charset="0"/>
            </a:endParaRPr>
          </a:p>
          <a:p>
            <a:pPr marL="457200" indent="-457200">
              <a:spcBef>
                <a:spcPts val="0"/>
              </a:spcBef>
              <a:spcAft>
                <a:spcPts val="0"/>
              </a:spcAft>
              <a:buClr>
                <a:schemeClr val="bg2"/>
              </a:buClr>
              <a:buSzPct val="150000"/>
              <a:defRPr/>
            </a:pPr>
            <a:r>
              <a:rPr lang="en-GB" sz="2000" kern="0" dirty="0" smtClean="0">
                <a:solidFill>
                  <a:schemeClr val="tx1"/>
                </a:solidFill>
                <a:latin typeface="Arial" charset="0"/>
              </a:rPr>
              <a:t>Consequently vaccines based on </a:t>
            </a:r>
            <a:r>
              <a:rPr lang="en-GB" sz="2000" kern="0" dirty="0" err="1" smtClean="0">
                <a:solidFill>
                  <a:schemeClr val="tx1"/>
                </a:solidFill>
                <a:latin typeface="Arial" charset="0"/>
              </a:rPr>
              <a:t>MenB</a:t>
            </a:r>
            <a:r>
              <a:rPr lang="en-GB" sz="2000" kern="0" dirty="0" smtClean="0">
                <a:solidFill>
                  <a:schemeClr val="tx1"/>
                </a:solidFill>
                <a:latin typeface="Arial" charset="0"/>
              </a:rPr>
              <a:t> polysaccharide </a:t>
            </a:r>
            <a:endParaRPr lang="en-GB" sz="2000" kern="0" dirty="0">
              <a:solidFill>
                <a:schemeClr val="tx1"/>
              </a:solidFill>
              <a:latin typeface="Arial" charset="0"/>
            </a:endParaRPr>
          </a:p>
          <a:p>
            <a:pPr>
              <a:spcBef>
                <a:spcPts val="0"/>
              </a:spcBef>
              <a:spcAft>
                <a:spcPts val="0"/>
              </a:spcAft>
              <a:buClr>
                <a:schemeClr val="accent1"/>
              </a:buClr>
              <a:buSzPct val="150000"/>
              <a:defRPr/>
            </a:pPr>
            <a:r>
              <a:rPr lang="en-GB" sz="2000" kern="0" dirty="0">
                <a:solidFill>
                  <a:schemeClr val="tx1"/>
                </a:solidFill>
                <a:latin typeface="Arial" charset="0"/>
              </a:rPr>
              <a:t>	</a:t>
            </a:r>
            <a:r>
              <a:rPr lang="en-GB" sz="2000" kern="0" dirty="0" smtClean="0">
                <a:solidFill>
                  <a:schemeClr val="tx1"/>
                </a:solidFill>
                <a:latin typeface="Arial" charset="0"/>
              </a:rPr>
              <a:t>(</a:t>
            </a:r>
            <a:r>
              <a:rPr lang="en-GB" sz="2000" kern="0" dirty="0">
                <a:solidFill>
                  <a:schemeClr val="tx1"/>
                </a:solidFill>
                <a:latin typeface="Arial" charset="0"/>
              </a:rPr>
              <a:t>i) </a:t>
            </a:r>
            <a:r>
              <a:rPr lang="en-GB" sz="2000" kern="0" dirty="0" smtClean="0">
                <a:latin typeface="Arial" charset="0"/>
              </a:rPr>
              <a:t>a</a:t>
            </a:r>
            <a:r>
              <a:rPr lang="en-GB" sz="2000" kern="0" dirty="0" smtClean="0">
                <a:solidFill>
                  <a:schemeClr val="tx1"/>
                </a:solidFill>
                <a:latin typeface="Arial" charset="0"/>
              </a:rPr>
              <a:t>re poorly immunogenic</a:t>
            </a:r>
            <a:endParaRPr lang="en-GB" sz="2000" kern="0" dirty="0">
              <a:solidFill>
                <a:schemeClr val="tx1"/>
              </a:solidFill>
              <a:latin typeface="Arial" charset="0"/>
            </a:endParaRPr>
          </a:p>
          <a:p>
            <a:pPr>
              <a:spcBef>
                <a:spcPts val="0"/>
              </a:spcBef>
              <a:spcAft>
                <a:spcPts val="0"/>
              </a:spcAft>
              <a:buClr>
                <a:schemeClr val="accent1"/>
              </a:buClr>
              <a:buSzPct val="150000"/>
              <a:defRPr/>
            </a:pPr>
            <a:r>
              <a:rPr lang="en-GB" sz="2000" kern="0" dirty="0">
                <a:solidFill>
                  <a:schemeClr val="tx1"/>
                </a:solidFill>
                <a:latin typeface="Arial" charset="0"/>
              </a:rPr>
              <a:t>	(ii) </a:t>
            </a:r>
            <a:r>
              <a:rPr lang="en-GB" sz="2000" kern="0" dirty="0" smtClean="0">
                <a:solidFill>
                  <a:schemeClr val="tx1"/>
                </a:solidFill>
                <a:latin typeface="Arial" charset="0"/>
              </a:rPr>
              <a:t>have potential </a:t>
            </a:r>
            <a:r>
              <a:rPr lang="en-GB" sz="2000" kern="0" dirty="0">
                <a:solidFill>
                  <a:schemeClr val="tx1"/>
                </a:solidFill>
                <a:latin typeface="Arial" charset="0"/>
              </a:rPr>
              <a:t>to induce an </a:t>
            </a:r>
            <a:r>
              <a:rPr lang="en-GB" sz="2000" kern="0" dirty="0" smtClean="0">
                <a:solidFill>
                  <a:schemeClr val="tx1"/>
                </a:solidFill>
                <a:latin typeface="Arial" charset="0"/>
              </a:rPr>
              <a:t>autoimmune response</a:t>
            </a:r>
          </a:p>
          <a:p>
            <a:pPr>
              <a:spcBef>
                <a:spcPts val="0"/>
              </a:spcBef>
              <a:spcAft>
                <a:spcPts val="0"/>
              </a:spcAft>
              <a:buClr>
                <a:schemeClr val="accent1"/>
              </a:buClr>
              <a:buSzPct val="150000"/>
              <a:defRPr/>
            </a:pPr>
            <a:endParaRPr lang="en-GB" sz="2000" kern="0" dirty="0" smtClean="0">
              <a:solidFill>
                <a:schemeClr val="tx1"/>
              </a:solidFill>
              <a:latin typeface="Arial" charset="0"/>
            </a:endParaRPr>
          </a:p>
          <a:p>
            <a:pPr>
              <a:spcBef>
                <a:spcPts val="0"/>
              </a:spcBef>
              <a:spcAft>
                <a:spcPts val="0"/>
              </a:spcAft>
              <a:buClr>
                <a:schemeClr val="bg2"/>
              </a:buClr>
              <a:buSzPct val="150000"/>
              <a:defRPr/>
            </a:pPr>
            <a:r>
              <a:rPr lang="en-GB" sz="2000" kern="0" dirty="0" err="1" smtClean="0">
                <a:latin typeface="Arial" charset="0"/>
              </a:rPr>
              <a:t>MenB</a:t>
            </a:r>
            <a:r>
              <a:rPr lang="en-GB" sz="2000" kern="0" dirty="0" smtClean="0">
                <a:latin typeface="Arial" charset="0"/>
              </a:rPr>
              <a:t> vaccines were developed from </a:t>
            </a:r>
            <a:r>
              <a:rPr lang="en-GB" sz="2000" kern="0" dirty="0" err="1" smtClean="0">
                <a:latin typeface="Arial" charset="0"/>
              </a:rPr>
              <a:t>subcapsular</a:t>
            </a:r>
            <a:r>
              <a:rPr lang="en-GB" sz="2000" kern="0" dirty="0" smtClean="0">
                <a:latin typeface="Arial" charset="0"/>
              </a:rPr>
              <a:t> antigens  which:</a:t>
            </a:r>
          </a:p>
          <a:p>
            <a:pPr>
              <a:spcBef>
                <a:spcPts val="0"/>
              </a:spcBef>
              <a:spcAft>
                <a:spcPts val="0"/>
              </a:spcAft>
              <a:buClr>
                <a:schemeClr val="accent1"/>
              </a:buClr>
              <a:buSzPct val="150000"/>
              <a:defRPr/>
            </a:pPr>
            <a:r>
              <a:rPr lang="en-GB" sz="2000" kern="0" dirty="0" smtClean="0">
                <a:latin typeface="Arial" charset="0"/>
              </a:rPr>
              <a:t>	(</a:t>
            </a:r>
            <a:r>
              <a:rPr lang="en-GB" sz="2000" kern="0" dirty="0" err="1" smtClean="0">
                <a:latin typeface="Arial" charset="0"/>
              </a:rPr>
              <a:t>i</a:t>
            </a:r>
            <a:r>
              <a:rPr lang="en-GB" sz="2000" kern="0" dirty="0" smtClean="0">
                <a:latin typeface="Arial" charset="0"/>
              </a:rPr>
              <a:t>) are surface-exposed</a:t>
            </a:r>
          </a:p>
          <a:p>
            <a:pPr>
              <a:spcBef>
                <a:spcPts val="0"/>
              </a:spcBef>
              <a:spcAft>
                <a:spcPts val="0"/>
              </a:spcAft>
              <a:buClr>
                <a:schemeClr val="accent1"/>
              </a:buClr>
              <a:buSzPct val="150000"/>
              <a:defRPr/>
            </a:pPr>
            <a:r>
              <a:rPr lang="en-GB" sz="2000" kern="0" dirty="0" smtClean="0">
                <a:latin typeface="Arial" charset="0"/>
              </a:rPr>
              <a:t>	(ii) are conserved</a:t>
            </a:r>
          </a:p>
          <a:p>
            <a:pPr>
              <a:spcBef>
                <a:spcPts val="0"/>
              </a:spcBef>
              <a:spcAft>
                <a:spcPts val="0"/>
              </a:spcAft>
              <a:buClr>
                <a:schemeClr val="accent1"/>
              </a:buClr>
              <a:buSzPct val="150000"/>
              <a:defRPr/>
            </a:pPr>
            <a:r>
              <a:rPr lang="en-GB" sz="2000" kern="0" dirty="0" smtClean="0">
                <a:latin typeface="Arial" charset="0"/>
              </a:rPr>
              <a:t>	(iii) induce bactericidal activity</a:t>
            </a:r>
          </a:p>
          <a:p>
            <a:pPr>
              <a:spcBef>
                <a:spcPts val="0"/>
              </a:spcBef>
              <a:spcAft>
                <a:spcPts val="0"/>
              </a:spcAft>
              <a:buClr>
                <a:schemeClr val="accent1"/>
              </a:buClr>
              <a:buSzPct val="150000"/>
              <a:defRPr/>
            </a:pPr>
            <a:endParaRPr lang="en-GB" sz="2000" kern="0" dirty="0" smtClean="0">
              <a:latin typeface="Arial" charset="0"/>
            </a:endParaRPr>
          </a:p>
          <a:p>
            <a:pPr marL="457200" indent="-457200">
              <a:buClr>
                <a:schemeClr val="bg2"/>
              </a:buClr>
              <a:buSzPct val="150000"/>
              <a:defRPr/>
            </a:pPr>
            <a:r>
              <a:rPr lang="en-US" sz="2000" b="1" kern="0" dirty="0" err="1" smtClean="0">
                <a:latin typeface="Arial" charset="0"/>
              </a:rPr>
              <a:t>Bexsero</a:t>
            </a:r>
            <a:r>
              <a:rPr lang="en-US" sz="2000" b="1" kern="0" dirty="0" smtClean="0">
                <a:latin typeface="Arial" charset="0"/>
              </a:rPr>
              <a:t> (= 4CMenB) developed with 4 antigens [GSK]</a:t>
            </a:r>
          </a:p>
          <a:p>
            <a:pPr marL="914400" lvl="1" indent="-457200">
              <a:buClr>
                <a:schemeClr val="bg2"/>
              </a:buClr>
              <a:buSzPct val="150000"/>
              <a:buFont typeface="Arial" pitchFamily="34" charset="0"/>
              <a:buChar char="•"/>
              <a:defRPr/>
            </a:pPr>
            <a:r>
              <a:rPr lang="en-US" sz="2000" kern="0" dirty="0" smtClean="0">
                <a:latin typeface="Arial" charset="0"/>
              </a:rPr>
              <a:t>Outer membrane vesicle (OMV used as vaccine in New Zealand)</a:t>
            </a:r>
          </a:p>
          <a:p>
            <a:pPr marL="914400" lvl="1" indent="-457200">
              <a:buClr>
                <a:schemeClr val="bg2"/>
              </a:buClr>
              <a:buSzPct val="150000"/>
              <a:buFont typeface="Arial" pitchFamily="34" charset="0"/>
              <a:buChar char="•"/>
              <a:defRPr/>
            </a:pPr>
            <a:r>
              <a:rPr lang="en-US" sz="2000" kern="0" dirty="0">
                <a:latin typeface="Arial" charset="0"/>
              </a:rPr>
              <a:t>T</a:t>
            </a:r>
            <a:r>
              <a:rPr lang="en-US" sz="2000" kern="0" dirty="0" smtClean="0">
                <a:latin typeface="Arial" charset="0"/>
              </a:rPr>
              <a:t>hree proteins discovered by “reverse </a:t>
            </a:r>
            <a:r>
              <a:rPr lang="en-US" sz="2000" kern="0" dirty="0" err="1" smtClean="0">
                <a:latin typeface="Arial" charset="0"/>
              </a:rPr>
              <a:t>vaccinology</a:t>
            </a:r>
            <a:r>
              <a:rPr lang="en-US" sz="2000" kern="0" dirty="0" smtClean="0">
                <a:latin typeface="Arial" charset="0"/>
              </a:rPr>
              <a:t>” </a:t>
            </a:r>
          </a:p>
          <a:p>
            <a:pPr marL="914400" lvl="1" indent="-457200">
              <a:buClr>
                <a:schemeClr val="bg2"/>
              </a:buClr>
              <a:buSzPct val="150000"/>
              <a:buFont typeface="Arial" pitchFamily="34" charset="0"/>
              <a:buChar char="•"/>
              <a:defRPr/>
            </a:pPr>
            <a:r>
              <a:rPr lang="en-US" sz="2000" kern="0" dirty="0" smtClean="0">
                <a:latin typeface="Arial" charset="0"/>
              </a:rPr>
              <a:t>Not specific to </a:t>
            </a:r>
            <a:r>
              <a:rPr lang="en-US" sz="2000" kern="0" dirty="0" err="1" smtClean="0">
                <a:latin typeface="Arial" charset="0"/>
              </a:rPr>
              <a:t>MenB</a:t>
            </a:r>
            <a:r>
              <a:rPr lang="en-US" sz="2000" kern="0" dirty="0" smtClean="0">
                <a:latin typeface="Arial" charset="0"/>
              </a:rPr>
              <a:t> (can potentially protect against other groups)</a:t>
            </a:r>
            <a:endParaRPr lang="en-GB" sz="2000" kern="0" dirty="0">
              <a:solidFill>
                <a:schemeClr val="tx1"/>
              </a:solidFill>
              <a:latin typeface="Arial" charset="0"/>
            </a:endParaRPr>
          </a:p>
        </p:txBody>
      </p:sp>
      <p:sp>
        <p:nvSpPr>
          <p:cNvPr id="9" name="Rectangle 8"/>
          <p:cNvSpPr/>
          <p:nvPr/>
        </p:nvSpPr>
        <p:spPr>
          <a:xfrm>
            <a:off x="179388" y="3284984"/>
            <a:ext cx="8496300" cy="400110"/>
          </a:xfrm>
          <a:prstGeom prst="rect">
            <a:avLst/>
          </a:prstGeom>
        </p:spPr>
        <p:txBody>
          <a:bodyPr>
            <a:spAutoFit/>
          </a:bodyPr>
          <a:lstStyle/>
          <a:p>
            <a:pPr>
              <a:spcBef>
                <a:spcPct val="20000"/>
              </a:spcBef>
              <a:spcAft>
                <a:spcPct val="30000"/>
              </a:spcAft>
              <a:buClr>
                <a:schemeClr val="accent1"/>
              </a:buClr>
              <a:buSzPct val="150000"/>
              <a:defRPr/>
            </a:pPr>
            <a:endParaRPr lang="en-GB" sz="2000" kern="0" dirty="0">
              <a:solidFill>
                <a:schemeClr val="tx1"/>
              </a:solidFill>
              <a:latin typeface="Arial" charset="0"/>
            </a:endParaRPr>
          </a:p>
        </p:txBody>
      </p:sp>
      <p:sp>
        <p:nvSpPr>
          <p:cNvPr id="8" name="Slide Number Placeholder 7"/>
          <p:cNvSpPr>
            <a:spLocks noGrp="1"/>
          </p:cNvSpPr>
          <p:nvPr>
            <p:ph type="sldNum" sz="quarter" idx="10"/>
          </p:nvPr>
        </p:nvSpPr>
        <p:spPr/>
        <p:txBody>
          <a:bodyPr/>
          <a:lstStyle/>
          <a:p>
            <a:pPr>
              <a:defRPr/>
            </a:pPr>
            <a:r>
              <a:rPr lang="en-US" dirty="0" smtClean="0"/>
              <a:t>  </a:t>
            </a:r>
            <a:fld id="{2565FA6D-D4C8-4C4C-AC4B-3269734D34D8}" type="slidenum">
              <a:rPr lang="en-US" smtClean="0"/>
              <a:pPr>
                <a:defRPr/>
              </a:pPr>
              <a:t>13</a:t>
            </a:fld>
            <a:endParaRPr lang="en-US" dirty="0"/>
          </a:p>
        </p:txBody>
      </p:sp>
    </p:spTree>
    <p:extLst>
      <p:ext uri="{BB962C8B-B14F-4D97-AF65-F5344CB8AC3E}">
        <p14:creationId xmlns:p14="http://schemas.microsoft.com/office/powerpoint/2010/main" val="118076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Group 38"/>
          <p:cNvGraphicFramePr>
            <a:graphicFrameLocks noGrp="1"/>
          </p:cNvGraphicFramePr>
          <p:nvPr>
            <p:extLst>
              <p:ext uri="{D42A27DB-BD31-4B8C-83A1-F6EECF244321}">
                <p14:modId xmlns:p14="http://schemas.microsoft.com/office/powerpoint/2010/main" val="4228398689"/>
              </p:ext>
            </p:extLst>
          </p:nvPr>
        </p:nvGraphicFramePr>
        <p:xfrm>
          <a:off x="358709" y="5065496"/>
          <a:ext cx="8548224" cy="786982"/>
        </p:xfrm>
        <a:graphic>
          <a:graphicData uri="http://schemas.openxmlformats.org/drawingml/2006/table">
            <a:tbl>
              <a:tblPr/>
              <a:tblGrid>
                <a:gridCol w="1424704"/>
                <a:gridCol w="1424704"/>
                <a:gridCol w="1424704"/>
                <a:gridCol w="1424704"/>
                <a:gridCol w="1424704"/>
                <a:gridCol w="1424704"/>
              </a:tblGrid>
              <a:tr h="330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Arial" charset="0"/>
                          <a:cs typeface="Times New Roman" pitchFamily="18" charset="0"/>
                        </a:rPr>
                        <a:t>Dose</a:t>
                      </a:r>
                      <a:endParaRPr kumimoji="0" lang="en-US" sz="1200" b="1" i="0" u="none" strike="noStrike" cap="none" normalizeH="0" baseline="3000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fHbp </a:t>
                      </a:r>
                      <a:r>
                        <a:rPr kumimoji="0" lang="en-US" sz="1200" b="0" i="0" u="none" strike="noStrike" cap="none" normalizeH="0" baseline="0" dirty="0" smtClean="0">
                          <a:ln>
                            <a:noFill/>
                          </a:ln>
                          <a:solidFill>
                            <a:schemeClr val="bg1"/>
                          </a:solidFill>
                          <a:effectLst/>
                          <a:latin typeface="Arial" charset="0"/>
                          <a:cs typeface="Times New Roman" pitchFamily="18" charset="0"/>
                        </a:rPr>
                        <a:t>fusion protein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NadA </a:t>
                      </a:r>
                      <a:r>
                        <a:rPr kumimoji="0" lang="en-US" sz="1200" b="0" i="0" u="none" strike="noStrike" cap="none" normalizeH="0" baseline="0" dirty="0" smtClean="0">
                          <a:ln>
                            <a:noFill/>
                          </a:ln>
                          <a:solidFill>
                            <a:schemeClr val="bg1"/>
                          </a:solidFill>
                          <a:effectLst/>
                          <a:latin typeface="Arial" pitchFamily="34" charset="0"/>
                          <a:cs typeface="Arial" pitchFamily="34" charset="0"/>
                        </a:rPr>
                        <a:t>protein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NHBA </a:t>
                      </a:r>
                      <a:r>
                        <a:rPr kumimoji="0" lang="en-US" sz="1200" b="0" i="0" u="none" strike="noStrike" cap="none" normalizeH="0" baseline="0" dirty="0" smtClean="0">
                          <a:ln>
                            <a:noFill/>
                          </a:ln>
                          <a:solidFill>
                            <a:schemeClr val="bg1"/>
                          </a:solidFill>
                          <a:effectLst/>
                          <a:latin typeface="Arial" pitchFamily="34" charset="0"/>
                          <a:cs typeface="Arial" pitchFamily="34" charset="0"/>
                        </a:rPr>
                        <a:t>fusion protein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OMV*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Al</a:t>
                      </a:r>
                      <a:r>
                        <a:rPr kumimoji="0" lang="en-US" sz="1200" b="1" i="0" u="none" strike="noStrike" cap="none" normalizeH="0" baseline="30000" dirty="0" smtClean="0">
                          <a:ln>
                            <a:noFill/>
                          </a:ln>
                          <a:solidFill>
                            <a:schemeClr val="bg1"/>
                          </a:solidFill>
                          <a:effectLst/>
                          <a:latin typeface="Arial" pitchFamily="34" charset="0"/>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97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0.5 ml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50 </a:t>
                      </a:r>
                      <a:r>
                        <a:rPr kumimoji="0" lang="fr-FR" sz="1400" b="0" i="0" u="none" strike="noStrike" cap="none" normalizeH="0" baseline="0" dirty="0" smtClean="0">
                          <a:ln>
                            <a:noFill/>
                          </a:ln>
                          <a:solidFill>
                            <a:schemeClr val="tx1"/>
                          </a:solidFill>
                          <a:effectLst/>
                          <a:latin typeface="Arial" charset="0"/>
                        </a:rPr>
                        <a:t>µ</a:t>
                      </a:r>
                      <a:r>
                        <a:rPr kumimoji="0" lang="en-GB" sz="1400" b="0" i="0" u="none" strike="noStrike" cap="none" normalizeH="0" baseline="0" dirty="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50 </a:t>
                      </a:r>
                      <a:r>
                        <a:rPr kumimoji="0" lang="fr-FR" sz="1400" b="0" i="0" u="none" strike="noStrike" cap="none" normalizeH="0" baseline="0" dirty="0" smtClean="0">
                          <a:ln>
                            <a:noFill/>
                          </a:ln>
                          <a:solidFill>
                            <a:schemeClr val="tx1"/>
                          </a:solidFill>
                          <a:effectLst/>
                          <a:latin typeface="Arial" charset="0"/>
                        </a:rPr>
                        <a:t>µ</a:t>
                      </a:r>
                      <a:r>
                        <a:rPr kumimoji="0" lang="en-GB" sz="1400" b="0" i="0" u="none" strike="noStrike" cap="none" normalizeH="0" baseline="0" dirty="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50 </a:t>
                      </a:r>
                      <a:r>
                        <a:rPr kumimoji="0" lang="fr-FR" sz="1400" b="0" i="0" u="none" strike="noStrike" cap="none" normalizeH="0" baseline="0" dirty="0" smtClean="0">
                          <a:ln>
                            <a:noFill/>
                          </a:ln>
                          <a:solidFill>
                            <a:schemeClr val="tx1"/>
                          </a:solidFill>
                          <a:effectLst/>
                          <a:latin typeface="Arial" charset="0"/>
                        </a:rPr>
                        <a:t>µ</a:t>
                      </a:r>
                      <a:r>
                        <a:rPr kumimoji="0" lang="en-GB" sz="1400" b="0" i="0" u="none" strike="noStrike" cap="none" normalizeH="0" baseline="0" dirty="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25 </a:t>
                      </a:r>
                      <a:r>
                        <a:rPr kumimoji="0" lang="fr-FR" sz="1400" b="0" i="0" u="none" strike="noStrike" cap="none" normalizeH="0" baseline="0" dirty="0" smtClean="0">
                          <a:ln>
                            <a:noFill/>
                          </a:ln>
                          <a:solidFill>
                            <a:schemeClr val="tx1"/>
                          </a:solidFill>
                          <a:effectLst/>
                          <a:latin typeface="Arial" charset="0"/>
                        </a:rPr>
                        <a:t>µ</a:t>
                      </a:r>
                      <a:r>
                        <a:rPr kumimoji="0" lang="en-GB" sz="1400" b="0" i="0" u="none" strike="noStrike" cap="none" normalizeH="0" baseline="0" dirty="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0.5 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0" name="Rectangle 49"/>
          <p:cNvSpPr/>
          <p:nvPr/>
        </p:nvSpPr>
        <p:spPr>
          <a:xfrm>
            <a:off x="194735" y="5057031"/>
            <a:ext cx="8795657" cy="822960"/>
          </a:xfrm>
          <a:prstGeom prst="rect">
            <a:avLst/>
          </a:prstGeom>
          <a:solidFill>
            <a:schemeClr val="accent3">
              <a:lumMod val="40000"/>
              <a:lumOff val="60000"/>
            </a:schemeClr>
          </a:solidFill>
        </p:spPr>
        <p:txBody>
          <a:bodyPr wrap="square" anchor="ctr">
            <a:spAutoFit/>
          </a:bodyPr>
          <a:lstStyle>
            <a:defPPr>
              <a:defRPr lang="en-US"/>
            </a:defPPr>
            <a:lvl1pPr algn="l" rtl="0" fontAlgn="base">
              <a:spcBef>
                <a:spcPct val="0"/>
              </a:spcBef>
              <a:spcAft>
                <a:spcPct val="0"/>
              </a:spcAft>
              <a:defRPr sz="1200" kern="1200">
                <a:solidFill>
                  <a:srgbClr val="A5BF02"/>
                </a:solidFill>
                <a:latin typeface="Arial" charset="0"/>
                <a:ea typeface="+mn-ea"/>
                <a:cs typeface="+mn-cs"/>
              </a:defRPr>
            </a:lvl1pPr>
            <a:lvl2pPr marL="457200" algn="l" rtl="0" fontAlgn="base">
              <a:spcBef>
                <a:spcPct val="0"/>
              </a:spcBef>
              <a:spcAft>
                <a:spcPct val="0"/>
              </a:spcAft>
              <a:defRPr sz="1200" kern="1200">
                <a:solidFill>
                  <a:srgbClr val="A5BF02"/>
                </a:solidFill>
                <a:latin typeface="Arial" charset="0"/>
                <a:ea typeface="+mn-ea"/>
                <a:cs typeface="+mn-cs"/>
              </a:defRPr>
            </a:lvl2pPr>
            <a:lvl3pPr marL="914400" algn="l" rtl="0" fontAlgn="base">
              <a:spcBef>
                <a:spcPct val="0"/>
              </a:spcBef>
              <a:spcAft>
                <a:spcPct val="0"/>
              </a:spcAft>
              <a:defRPr sz="1200" kern="1200">
                <a:solidFill>
                  <a:srgbClr val="A5BF02"/>
                </a:solidFill>
                <a:latin typeface="Arial" charset="0"/>
                <a:ea typeface="+mn-ea"/>
                <a:cs typeface="+mn-cs"/>
              </a:defRPr>
            </a:lvl3pPr>
            <a:lvl4pPr marL="1371600" algn="l" rtl="0" fontAlgn="base">
              <a:spcBef>
                <a:spcPct val="0"/>
              </a:spcBef>
              <a:spcAft>
                <a:spcPct val="0"/>
              </a:spcAft>
              <a:defRPr sz="1200" kern="1200">
                <a:solidFill>
                  <a:srgbClr val="A5BF02"/>
                </a:solidFill>
                <a:latin typeface="Arial" charset="0"/>
                <a:ea typeface="+mn-ea"/>
                <a:cs typeface="+mn-cs"/>
              </a:defRPr>
            </a:lvl4pPr>
            <a:lvl5pPr marL="1828800" algn="l" rtl="0" fontAlgn="base">
              <a:spcBef>
                <a:spcPct val="0"/>
              </a:spcBef>
              <a:spcAft>
                <a:spcPct val="0"/>
              </a:spcAft>
              <a:defRPr sz="1200" kern="1200">
                <a:solidFill>
                  <a:srgbClr val="A5BF02"/>
                </a:solidFill>
                <a:latin typeface="Arial" charset="0"/>
                <a:ea typeface="+mn-ea"/>
                <a:cs typeface="+mn-cs"/>
              </a:defRPr>
            </a:lvl5pPr>
            <a:lvl6pPr marL="2286000" algn="l" defTabSz="914400" rtl="0" eaLnBrk="1" latinLnBrk="0" hangingPunct="1">
              <a:defRPr sz="1200" kern="1200">
                <a:solidFill>
                  <a:srgbClr val="A5BF02"/>
                </a:solidFill>
                <a:latin typeface="Arial" charset="0"/>
                <a:ea typeface="+mn-ea"/>
                <a:cs typeface="+mn-cs"/>
              </a:defRPr>
            </a:lvl6pPr>
            <a:lvl7pPr marL="2743200" algn="l" defTabSz="914400" rtl="0" eaLnBrk="1" latinLnBrk="0" hangingPunct="1">
              <a:defRPr sz="1200" kern="1200">
                <a:solidFill>
                  <a:srgbClr val="A5BF02"/>
                </a:solidFill>
                <a:latin typeface="Arial" charset="0"/>
                <a:ea typeface="+mn-ea"/>
                <a:cs typeface="+mn-cs"/>
              </a:defRPr>
            </a:lvl7pPr>
            <a:lvl8pPr marL="3200400" algn="l" defTabSz="914400" rtl="0" eaLnBrk="1" latinLnBrk="0" hangingPunct="1">
              <a:defRPr sz="1200" kern="1200">
                <a:solidFill>
                  <a:srgbClr val="A5BF02"/>
                </a:solidFill>
                <a:latin typeface="Arial" charset="0"/>
                <a:ea typeface="+mn-ea"/>
                <a:cs typeface="+mn-cs"/>
              </a:defRPr>
            </a:lvl8pPr>
            <a:lvl9pPr marL="3657600" algn="l" defTabSz="914400" rtl="0" eaLnBrk="1" latinLnBrk="0" hangingPunct="1">
              <a:defRPr sz="1200" kern="1200">
                <a:solidFill>
                  <a:srgbClr val="A5BF02"/>
                </a:solidFill>
                <a:latin typeface="Arial" charset="0"/>
                <a:ea typeface="+mn-ea"/>
                <a:cs typeface="+mn-cs"/>
              </a:defRPr>
            </a:lvl9pPr>
          </a:lstStyle>
          <a:p>
            <a:pPr algn="ctr" fontAlgn="base">
              <a:spcBef>
                <a:spcPct val="30000"/>
              </a:spcBef>
              <a:spcAft>
                <a:spcPct val="0"/>
              </a:spcAft>
            </a:pPr>
            <a:r>
              <a:rPr lang="en-GB" sz="2000" b="1" dirty="0" smtClean="0">
                <a:solidFill>
                  <a:schemeClr val="tx1"/>
                </a:solidFill>
                <a:latin typeface="Arial" charset="0"/>
                <a:cs typeface="Arial" charset="0"/>
              </a:rPr>
              <a:t>Combining antigens that target different steps of meningococcal pathogenesis is likely to help optimize MenB vaccine effectiveness</a:t>
            </a:r>
          </a:p>
        </p:txBody>
      </p:sp>
      <p:sp>
        <p:nvSpPr>
          <p:cNvPr id="34" name="Text Placeholder 23"/>
          <p:cNvSpPr>
            <a:spLocks noGrp="1"/>
          </p:cNvSpPr>
          <p:nvPr>
            <p:ph type="body" sz="quarter" idx="11"/>
          </p:nvPr>
        </p:nvSpPr>
        <p:spPr>
          <a:xfrm>
            <a:off x="189138" y="6079068"/>
            <a:ext cx="8755357" cy="711200"/>
          </a:xfrm>
        </p:spPr>
        <p:txBody>
          <a:bodyPr anchor="b" anchorCtr="0"/>
          <a:lstStyle/>
          <a:p>
            <a:r>
              <a:rPr lang="en-US" dirty="0" smtClean="0"/>
              <a:t>1. Madico G, et al. </a:t>
            </a:r>
            <a:r>
              <a:rPr lang="en-US" i="1" dirty="0" smtClean="0"/>
              <a:t>J Immunol</a:t>
            </a:r>
            <a:r>
              <a:rPr lang="en-US" dirty="0" smtClean="0"/>
              <a:t>. 2006;177:501-510; 2. Schneider MC, et al. </a:t>
            </a:r>
            <a:r>
              <a:rPr lang="en-US" i="1" dirty="0" smtClean="0"/>
              <a:t>Nature</a:t>
            </a:r>
            <a:r>
              <a:rPr lang="en-US" dirty="0" smtClean="0"/>
              <a:t>. 2009;458:890-893; 3. Comanducci M, et al. </a:t>
            </a:r>
            <a:r>
              <a:rPr lang="en-US" i="1" dirty="0" smtClean="0"/>
              <a:t>J Exp Med</a:t>
            </a:r>
            <a:r>
              <a:rPr lang="en-US" dirty="0" smtClean="0"/>
              <a:t>. 2002;195:1445-1454; 4. Capecchi B, et al. </a:t>
            </a:r>
            <a:r>
              <a:rPr lang="en-US" i="1" dirty="0" smtClean="0"/>
              <a:t>Mol Microbiol</a:t>
            </a:r>
            <a:r>
              <a:rPr lang="en-US" dirty="0" smtClean="0"/>
              <a:t>. 2005;55:687-698; 5. Mazzon C, et al</a:t>
            </a:r>
            <a:r>
              <a:rPr lang="en-US" i="1" dirty="0" smtClean="0"/>
              <a:t>. J Immunol</a:t>
            </a:r>
            <a:r>
              <a:rPr lang="en-US" dirty="0" smtClean="0"/>
              <a:t>. 2007;179:3904-3916; 6. Serruto D, et al. </a:t>
            </a:r>
            <a:r>
              <a:rPr lang="en-US" i="1" dirty="0" smtClean="0"/>
              <a:t>Proc Natl Acad Sci U S A</a:t>
            </a:r>
            <a:r>
              <a:rPr lang="en-US" dirty="0" smtClean="0"/>
              <a:t>. 2010;107:3770-3775; 7. Bambini S, et al. </a:t>
            </a:r>
            <a:r>
              <a:rPr lang="en-US" i="1" dirty="0" smtClean="0"/>
              <a:t>Vaccine</a:t>
            </a:r>
            <a:r>
              <a:rPr lang="en-US" dirty="0" smtClean="0"/>
              <a:t>. 2009;27:1794-2803; 8. Martin DR, et al. </a:t>
            </a:r>
            <a:r>
              <a:rPr lang="en-US" i="1" dirty="0" smtClean="0"/>
              <a:t>Clin Vaccine Immunol</a:t>
            </a:r>
            <a:r>
              <a:rPr lang="en-US" dirty="0" smtClean="0"/>
              <a:t>. 2006;13:486-491.</a:t>
            </a:r>
          </a:p>
        </p:txBody>
      </p:sp>
      <p:sp>
        <p:nvSpPr>
          <p:cNvPr id="2" name="Title 1"/>
          <p:cNvSpPr>
            <a:spLocks noGrp="1"/>
          </p:cNvSpPr>
          <p:nvPr>
            <p:ph type="title"/>
          </p:nvPr>
        </p:nvSpPr>
        <p:spPr>
          <a:xfrm>
            <a:off x="1979712" y="146050"/>
            <a:ext cx="7164288" cy="981075"/>
          </a:xfrm>
        </p:spPr>
        <p:txBody>
          <a:bodyPr/>
          <a:lstStyle/>
          <a:p>
            <a:r>
              <a:rPr lang="en-US" sz="2600" b="1" dirty="0"/>
              <a:t>BEXSERO</a:t>
            </a:r>
            <a:r>
              <a:rPr lang="en-US" sz="2600" b="1" baseline="30000" dirty="0"/>
              <a:t>®</a:t>
            </a:r>
            <a:r>
              <a:rPr lang="en-US" sz="2600" b="1" dirty="0"/>
              <a:t> </a:t>
            </a:r>
            <a:r>
              <a:rPr lang="en-US" sz="2600" b="1" dirty="0" smtClean="0"/>
              <a:t>consists </a:t>
            </a:r>
            <a:r>
              <a:rPr lang="en-US" sz="2600" b="1" dirty="0"/>
              <a:t>of 4 </a:t>
            </a:r>
            <a:r>
              <a:rPr lang="en-US" sz="2600" b="1" dirty="0" smtClean="0"/>
              <a:t>antigenic </a:t>
            </a:r>
            <a:r>
              <a:rPr lang="en-US" sz="2600" b="1" dirty="0"/>
              <a:t>c</a:t>
            </a:r>
            <a:r>
              <a:rPr lang="en-US" sz="2600" b="1" dirty="0" smtClean="0"/>
              <a:t>omponents </a:t>
            </a:r>
            <a:r>
              <a:rPr lang="en-US" sz="2600" b="1" dirty="0"/>
              <a:t>c</a:t>
            </a:r>
            <a:r>
              <a:rPr lang="en-US" sz="2600" b="1" dirty="0" smtClean="0"/>
              <a:t>hosen </a:t>
            </a:r>
            <a:r>
              <a:rPr lang="en-US" sz="2600" b="1" dirty="0"/>
              <a:t>to </a:t>
            </a:r>
            <a:r>
              <a:rPr lang="en-US" sz="2600" b="1" dirty="0" smtClean="0"/>
              <a:t>achieve </a:t>
            </a:r>
            <a:r>
              <a:rPr lang="en-US" sz="2600" b="1" dirty="0"/>
              <a:t>b</a:t>
            </a:r>
            <a:r>
              <a:rPr lang="en-US" sz="2600" b="1" dirty="0" smtClean="0"/>
              <a:t>road protection</a:t>
            </a:r>
            <a:endParaRPr lang="en-US" sz="2600" b="1" dirty="0"/>
          </a:p>
        </p:txBody>
      </p:sp>
      <p:sp>
        <p:nvSpPr>
          <p:cNvPr id="33" name="Text Placeholder 30"/>
          <p:cNvSpPr>
            <a:spLocks noGrp="1"/>
          </p:cNvSpPr>
          <p:nvPr>
            <p:ph type="body" sz="quarter" idx="10"/>
          </p:nvPr>
        </p:nvSpPr>
        <p:spPr>
          <a:xfrm>
            <a:off x="189138" y="6001093"/>
            <a:ext cx="8954862" cy="164211"/>
          </a:xfrm>
        </p:spPr>
        <p:txBody>
          <a:bodyPr/>
          <a:lstStyle/>
          <a:p>
            <a:pPr marL="53975" indent="-53975"/>
            <a:r>
              <a:rPr lang="en-US" sz="1200" b="1" dirty="0" smtClean="0"/>
              <a:t>*From </a:t>
            </a:r>
            <a:r>
              <a:rPr lang="en-US" sz="1200" b="1" i="1" dirty="0" smtClean="0"/>
              <a:t>Neisseria meningitidis </a:t>
            </a:r>
            <a:r>
              <a:rPr lang="en-US" sz="1200" b="1" dirty="0" smtClean="0"/>
              <a:t>serogroup B strain NZ 98/254 measured as amount of total protein containing the PorA P1.4.</a:t>
            </a:r>
          </a:p>
        </p:txBody>
      </p:sp>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729" y="1649974"/>
            <a:ext cx="773964" cy="992144"/>
          </a:xfrm>
          <a:prstGeom prst="rect">
            <a:avLst/>
          </a:prstGeom>
          <a:noFill/>
          <a:ln>
            <a:noFill/>
          </a:ln>
        </p:spPr>
      </p:pic>
      <p:sp>
        <p:nvSpPr>
          <p:cNvPr id="35" name="Rectangle 34"/>
          <p:cNvSpPr/>
          <p:nvPr/>
        </p:nvSpPr>
        <p:spPr bwMode="auto">
          <a:xfrm>
            <a:off x="338667" y="1339049"/>
            <a:ext cx="1693333" cy="1706596"/>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48" name="Rectangle 47"/>
          <p:cNvSpPr/>
          <p:nvPr/>
        </p:nvSpPr>
        <p:spPr bwMode="auto">
          <a:xfrm>
            <a:off x="1828800" y="1339049"/>
            <a:ext cx="2743200" cy="1709928"/>
          </a:xfrm>
          <a:prstGeom prst="rect">
            <a:avLst/>
          </a:prstGeom>
          <a:solidFill>
            <a:schemeClr val="bg1">
              <a:alpha val="12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p:txBody>
      </p:sp>
      <p:sp>
        <p:nvSpPr>
          <p:cNvPr id="47" name="Rectangle 46"/>
          <p:cNvSpPr/>
          <p:nvPr/>
        </p:nvSpPr>
        <p:spPr bwMode="auto">
          <a:xfrm>
            <a:off x="338667" y="3120617"/>
            <a:ext cx="1693333" cy="1706408"/>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49" name="Rectangle 48"/>
          <p:cNvSpPr/>
          <p:nvPr/>
        </p:nvSpPr>
        <p:spPr bwMode="auto">
          <a:xfrm>
            <a:off x="1828800" y="3120617"/>
            <a:ext cx="2743200" cy="1709739"/>
          </a:xfrm>
          <a:prstGeom prst="rect">
            <a:avLst/>
          </a:prstGeom>
          <a:solidFill>
            <a:schemeClr val="bg1">
              <a:alpha val="12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p:txBody>
      </p:sp>
      <p:sp>
        <p:nvSpPr>
          <p:cNvPr id="59" name="Rectangle 58"/>
          <p:cNvSpPr/>
          <p:nvPr/>
        </p:nvSpPr>
        <p:spPr bwMode="auto">
          <a:xfrm>
            <a:off x="6079063" y="1339049"/>
            <a:ext cx="2743200" cy="1709928"/>
          </a:xfrm>
          <a:prstGeom prst="rect">
            <a:avLst/>
          </a:prstGeom>
          <a:solidFill>
            <a:schemeClr val="bg1">
              <a:alpha val="12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p:txBody>
      </p:sp>
      <p:sp>
        <p:nvSpPr>
          <p:cNvPr id="56" name="Rectangle 55"/>
          <p:cNvSpPr/>
          <p:nvPr/>
        </p:nvSpPr>
        <p:spPr bwMode="auto">
          <a:xfrm>
            <a:off x="4588930" y="1339049"/>
            <a:ext cx="1693333" cy="1706596"/>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0" name="Rectangle 59"/>
          <p:cNvSpPr/>
          <p:nvPr/>
        </p:nvSpPr>
        <p:spPr bwMode="auto">
          <a:xfrm>
            <a:off x="6079063" y="3120617"/>
            <a:ext cx="2743200" cy="1709739"/>
          </a:xfrm>
          <a:prstGeom prst="rect">
            <a:avLst/>
          </a:prstGeom>
          <a:solidFill>
            <a:schemeClr val="bg1">
              <a:alpha val="12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p:txBody>
      </p:sp>
      <p:sp>
        <p:nvSpPr>
          <p:cNvPr id="57" name="Rectangle 56"/>
          <p:cNvSpPr/>
          <p:nvPr/>
        </p:nvSpPr>
        <p:spPr bwMode="auto">
          <a:xfrm>
            <a:off x="4588930" y="3120617"/>
            <a:ext cx="1693333" cy="1706408"/>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pic>
        <p:nvPicPr>
          <p:cNvPr id="61" name="Picture 6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080" y="3050312"/>
            <a:ext cx="766113" cy="1824400"/>
          </a:xfrm>
          <a:prstGeom prst="rect">
            <a:avLst/>
          </a:prstGeom>
          <a:noFill/>
          <a:ln>
            <a:noFill/>
          </a:ln>
        </p:spPr>
      </p:pic>
      <p:pic>
        <p:nvPicPr>
          <p:cNvPr id="62" name="Picture 6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729" y="1700777"/>
            <a:ext cx="773964" cy="992144"/>
          </a:xfrm>
          <a:prstGeom prst="rect">
            <a:avLst/>
          </a:prstGeom>
          <a:noFill/>
          <a:ln>
            <a:noFill/>
          </a:ln>
        </p:spPr>
      </p:pic>
      <p:pic>
        <p:nvPicPr>
          <p:cNvPr id="63" name="Picture 6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7853" y="1519515"/>
            <a:ext cx="594940" cy="1282637"/>
          </a:xfrm>
          <a:prstGeom prst="rect">
            <a:avLst/>
          </a:prstGeom>
          <a:noFill/>
          <a:ln>
            <a:noFill/>
          </a:ln>
        </p:spPr>
      </p:pic>
      <p:pic>
        <p:nvPicPr>
          <p:cNvPr id="38" name="Picture 74244"/>
          <p:cNvPicPr>
            <a:picLocks noChangeAspect="1"/>
          </p:cNvPicPr>
          <p:nvPr/>
        </p:nvPicPr>
        <p:blipFill>
          <a:blip r:embed="rId6" cstate="screen"/>
          <a:srcRect/>
          <a:stretch>
            <a:fillRect/>
          </a:stretch>
        </p:blipFill>
        <p:spPr bwMode="auto">
          <a:xfrm>
            <a:off x="4730698" y="3352765"/>
            <a:ext cx="1233781" cy="1253139"/>
          </a:xfrm>
          <a:prstGeom prst="rect">
            <a:avLst/>
          </a:prstGeom>
          <a:noFill/>
          <a:ln w="9525">
            <a:noFill/>
            <a:miter lim="800000"/>
            <a:headEnd/>
            <a:tailEnd/>
          </a:ln>
        </p:spPr>
      </p:pic>
      <p:sp>
        <p:nvSpPr>
          <p:cNvPr id="39" name="TextBox 74465"/>
          <p:cNvSpPr txBox="1">
            <a:spLocks noChangeArrowheads="1"/>
          </p:cNvSpPr>
          <p:nvPr/>
        </p:nvSpPr>
        <p:spPr bwMode="auto">
          <a:xfrm>
            <a:off x="4688627" y="4413549"/>
            <a:ext cx="456176"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800" b="1" dirty="0">
                <a:solidFill>
                  <a:schemeClr val="tx2">
                    <a:lumMod val="50000"/>
                  </a:schemeClr>
                </a:solidFill>
                <a:latin typeface="Arial" charset="0"/>
              </a:rPr>
              <a:t>Class </a:t>
            </a:r>
            <a:r>
              <a:rPr lang="en-US" sz="800" b="1" dirty="0" smtClean="0">
                <a:solidFill>
                  <a:schemeClr val="tx2">
                    <a:lumMod val="50000"/>
                  </a:schemeClr>
                </a:solidFill>
                <a:latin typeface="Arial" charset="0"/>
              </a:rPr>
              <a:t/>
            </a:r>
            <a:br>
              <a:rPr lang="en-US" sz="800" b="1" dirty="0" smtClean="0">
                <a:solidFill>
                  <a:schemeClr val="tx2">
                    <a:lumMod val="50000"/>
                  </a:schemeClr>
                </a:solidFill>
                <a:latin typeface="Arial" charset="0"/>
              </a:rPr>
            </a:br>
            <a:r>
              <a:rPr lang="en-US" sz="800" b="1" dirty="0" smtClean="0">
                <a:solidFill>
                  <a:schemeClr val="tx2">
                    <a:lumMod val="50000"/>
                  </a:schemeClr>
                </a:solidFill>
                <a:latin typeface="Arial" charset="0"/>
              </a:rPr>
              <a:t>5</a:t>
            </a:r>
            <a:endParaRPr lang="en-US" sz="800" b="1" dirty="0">
              <a:solidFill>
                <a:schemeClr val="tx2">
                  <a:lumMod val="50000"/>
                </a:schemeClr>
              </a:solidFill>
              <a:latin typeface="Arial" charset="0"/>
            </a:endParaRPr>
          </a:p>
        </p:txBody>
      </p:sp>
      <p:sp>
        <p:nvSpPr>
          <p:cNvPr id="40" name="TextBox 1581"/>
          <p:cNvSpPr txBox="1">
            <a:spLocks noChangeArrowheads="1"/>
          </p:cNvSpPr>
          <p:nvPr/>
        </p:nvSpPr>
        <p:spPr bwMode="auto">
          <a:xfrm>
            <a:off x="4680486" y="3221071"/>
            <a:ext cx="685953" cy="276999"/>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200" b="1" dirty="0" smtClean="0">
                <a:solidFill>
                  <a:schemeClr val="tx2">
                    <a:lumMod val="50000"/>
                  </a:schemeClr>
                </a:solidFill>
                <a:latin typeface="Arial" charset="0"/>
              </a:rPr>
              <a:t>PorA</a:t>
            </a:r>
            <a:endParaRPr lang="en-US" sz="1200" b="1" dirty="0">
              <a:solidFill>
                <a:schemeClr val="tx2">
                  <a:lumMod val="50000"/>
                </a:schemeClr>
              </a:solidFill>
              <a:latin typeface="Arial" charset="0"/>
            </a:endParaRPr>
          </a:p>
        </p:txBody>
      </p:sp>
      <p:sp>
        <p:nvSpPr>
          <p:cNvPr id="41" name="TextBox 1582"/>
          <p:cNvSpPr txBox="1">
            <a:spLocks noChangeArrowheads="1"/>
          </p:cNvSpPr>
          <p:nvPr/>
        </p:nvSpPr>
        <p:spPr bwMode="auto">
          <a:xfrm>
            <a:off x="5753591" y="4170318"/>
            <a:ext cx="475774"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800" b="1" dirty="0">
                <a:solidFill>
                  <a:schemeClr val="tx2">
                    <a:lumMod val="50000"/>
                  </a:schemeClr>
                </a:solidFill>
                <a:latin typeface="Arial" charset="0"/>
              </a:rPr>
              <a:t>Class 4</a:t>
            </a:r>
          </a:p>
        </p:txBody>
      </p:sp>
      <p:sp>
        <p:nvSpPr>
          <p:cNvPr id="42" name="TextBox 1583"/>
          <p:cNvSpPr txBox="1">
            <a:spLocks noChangeArrowheads="1"/>
          </p:cNvSpPr>
          <p:nvPr/>
        </p:nvSpPr>
        <p:spPr bwMode="auto">
          <a:xfrm>
            <a:off x="5540109" y="4488747"/>
            <a:ext cx="584472" cy="215444"/>
          </a:xfrm>
          <a:prstGeom prst="rect">
            <a:avLst/>
          </a:prstGeom>
          <a:noFill/>
          <a:ln w="9525">
            <a:noFill/>
            <a:miter lim="800000"/>
            <a:headEnd/>
            <a:tailEnd/>
          </a:ln>
        </p:spPr>
        <p:txBody>
          <a:bodyPr wrap="square">
            <a:spAutoFit/>
          </a:bodyPr>
          <a:lstStyle/>
          <a:p>
            <a:pPr fontAlgn="base">
              <a:spcBef>
                <a:spcPct val="0"/>
              </a:spcBef>
              <a:spcAft>
                <a:spcPct val="0"/>
              </a:spcAft>
            </a:pPr>
            <a:r>
              <a:rPr lang="en-US" sz="800" b="1" dirty="0">
                <a:solidFill>
                  <a:schemeClr val="tx2">
                    <a:lumMod val="50000"/>
                  </a:schemeClr>
                </a:solidFill>
                <a:latin typeface="Arial" charset="0"/>
              </a:rPr>
              <a:t>PorB</a:t>
            </a:r>
          </a:p>
        </p:txBody>
      </p:sp>
      <p:sp>
        <p:nvSpPr>
          <p:cNvPr id="43" name="TextBox 1584"/>
          <p:cNvSpPr txBox="1">
            <a:spLocks noChangeArrowheads="1"/>
          </p:cNvSpPr>
          <p:nvPr/>
        </p:nvSpPr>
        <p:spPr bwMode="auto">
          <a:xfrm>
            <a:off x="5843289" y="3413285"/>
            <a:ext cx="427731" cy="215444"/>
          </a:xfrm>
          <a:prstGeom prst="rect">
            <a:avLst/>
          </a:prstGeom>
          <a:noFill/>
          <a:ln w="9525">
            <a:noFill/>
            <a:miter lim="800000"/>
            <a:headEnd/>
            <a:tailEnd/>
          </a:ln>
        </p:spPr>
        <p:txBody>
          <a:bodyPr wrap="square">
            <a:spAutoFit/>
          </a:bodyPr>
          <a:lstStyle/>
          <a:p>
            <a:pPr fontAlgn="base">
              <a:spcBef>
                <a:spcPct val="0"/>
              </a:spcBef>
              <a:spcAft>
                <a:spcPct val="0"/>
              </a:spcAft>
            </a:pPr>
            <a:r>
              <a:rPr lang="en-US" sz="800" b="1" dirty="0">
                <a:solidFill>
                  <a:schemeClr val="tx2">
                    <a:lumMod val="50000"/>
                  </a:schemeClr>
                </a:solidFill>
                <a:latin typeface="Arial" charset="0"/>
              </a:rPr>
              <a:t>LPS</a:t>
            </a:r>
          </a:p>
        </p:txBody>
      </p:sp>
      <p:cxnSp>
        <p:nvCxnSpPr>
          <p:cNvPr id="44" name="Straight Arrow Connector 43"/>
          <p:cNvCxnSpPr/>
          <p:nvPr/>
        </p:nvCxnSpPr>
        <p:spPr bwMode="auto">
          <a:xfrm flipH="1">
            <a:off x="5811997" y="3555728"/>
            <a:ext cx="102351" cy="57990"/>
          </a:xfrm>
          <a:prstGeom prst="straightConnector1">
            <a:avLst/>
          </a:prstGeom>
          <a:noFill/>
          <a:ln w="9525" cap="flat" cmpd="sng" algn="ctr">
            <a:solidFill>
              <a:schemeClr val="tx2">
                <a:lumMod val="50000"/>
              </a:schemeClr>
            </a:solidFill>
            <a:prstDash val="solid"/>
            <a:round/>
            <a:headEnd type="none" w="med" len="med"/>
            <a:tailEnd type="triangle" w="med" len="med"/>
          </a:ln>
          <a:effectLst/>
        </p:spPr>
      </p:cxnSp>
      <p:sp>
        <p:nvSpPr>
          <p:cNvPr id="45" name="TextBox 74469"/>
          <p:cNvSpPr txBox="1">
            <a:spLocks noChangeArrowheads="1"/>
          </p:cNvSpPr>
          <p:nvPr/>
        </p:nvSpPr>
        <p:spPr bwMode="auto">
          <a:xfrm>
            <a:off x="5029462" y="3846670"/>
            <a:ext cx="673957"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200" b="1" dirty="0" smtClean="0">
                <a:solidFill>
                  <a:schemeClr val="tx2">
                    <a:lumMod val="50000"/>
                  </a:schemeClr>
                </a:solidFill>
                <a:latin typeface="Arial" charset="0"/>
              </a:rPr>
              <a:t>OMV*</a:t>
            </a:r>
            <a:endParaRPr lang="en-US" sz="1200" b="1" dirty="0">
              <a:solidFill>
                <a:schemeClr val="tx2">
                  <a:lumMod val="50000"/>
                </a:schemeClr>
              </a:solidFill>
              <a:latin typeface="Arial" charset="0"/>
            </a:endParaRPr>
          </a:p>
        </p:txBody>
      </p:sp>
      <p:cxnSp>
        <p:nvCxnSpPr>
          <p:cNvPr id="46" name="Straight Arrow Connector 45"/>
          <p:cNvCxnSpPr/>
          <p:nvPr/>
        </p:nvCxnSpPr>
        <p:spPr bwMode="auto">
          <a:xfrm flipH="1">
            <a:off x="5845418" y="3584723"/>
            <a:ext cx="119061" cy="96885"/>
          </a:xfrm>
          <a:prstGeom prst="straightConnector1">
            <a:avLst/>
          </a:prstGeom>
          <a:noFill/>
          <a:ln w="9525" cap="flat" cmpd="sng" algn="ctr">
            <a:solidFill>
              <a:schemeClr val="tx2">
                <a:lumMod val="50000"/>
              </a:schemeClr>
            </a:solidFill>
            <a:prstDash val="solid"/>
            <a:round/>
            <a:headEnd type="none" w="med" len="med"/>
            <a:tailEnd type="triangle" w="med" len="med"/>
          </a:ln>
          <a:effectLst/>
        </p:spPr>
      </p:cxnSp>
      <p:sp>
        <p:nvSpPr>
          <p:cNvPr id="64" name="Content Placeholder 22"/>
          <p:cNvSpPr>
            <a:spLocks noGrp="1"/>
          </p:cNvSpPr>
          <p:nvPr>
            <p:ph idx="1"/>
          </p:nvPr>
        </p:nvSpPr>
        <p:spPr>
          <a:xfrm>
            <a:off x="2065867" y="1305425"/>
            <a:ext cx="2387600" cy="1983991"/>
          </a:xfrm>
        </p:spPr>
        <p:txBody>
          <a:bodyPr anchor="t" anchorCtr="0"/>
          <a:lstStyle/>
          <a:p>
            <a:pPr marL="0" indent="0">
              <a:buNone/>
            </a:pPr>
            <a:r>
              <a:rPr lang="en-US" sz="1400" b="1" dirty="0" smtClean="0"/>
              <a:t>fHbp: factor H </a:t>
            </a:r>
            <a:br>
              <a:rPr lang="en-US" sz="1400" b="1" dirty="0" smtClean="0"/>
            </a:br>
            <a:r>
              <a:rPr lang="en-US" sz="1400" b="1" dirty="0" smtClean="0"/>
              <a:t>binding protein</a:t>
            </a:r>
          </a:p>
          <a:p>
            <a:pPr marL="236538" indent="-236538"/>
            <a:r>
              <a:rPr lang="en-US" sz="1400" dirty="0" smtClean="0"/>
              <a:t>Binds factor H, </a:t>
            </a:r>
            <a:br>
              <a:rPr lang="en-US" sz="1400" dirty="0" smtClean="0"/>
            </a:br>
            <a:r>
              <a:rPr lang="en-US" sz="1400" dirty="0" smtClean="0"/>
              <a:t>which enables bacterial survival in the blood</a:t>
            </a:r>
            <a:r>
              <a:rPr lang="en-US" sz="1400" baseline="30000" dirty="0" smtClean="0"/>
              <a:t>1,2</a:t>
            </a:r>
          </a:p>
        </p:txBody>
      </p:sp>
      <p:sp>
        <p:nvSpPr>
          <p:cNvPr id="65" name="Content Placeholder 22"/>
          <p:cNvSpPr txBox="1">
            <a:spLocks/>
          </p:cNvSpPr>
          <p:nvPr/>
        </p:nvSpPr>
        <p:spPr bwMode="auto">
          <a:xfrm>
            <a:off x="2065866" y="3103148"/>
            <a:ext cx="25061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spcBef>
                <a:spcPct val="20000"/>
              </a:spcBef>
              <a:buClr>
                <a:schemeClr val="accent1"/>
              </a:buClr>
            </a:pPr>
            <a:r>
              <a:rPr lang="en-US" sz="1400" b="1" kern="0" dirty="0" smtClean="0">
                <a:solidFill>
                  <a:schemeClr val="tx1"/>
                </a:solidFill>
                <a:latin typeface="+mn-lt"/>
              </a:rPr>
              <a:t>NadA: neisserial </a:t>
            </a:r>
            <a:br>
              <a:rPr lang="en-US" sz="1400" b="1" kern="0" dirty="0" smtClean="0">
                <a:solidFill>
                  <a:schemeClr val="tx1"/>
                </a:solidFill>
                <a:latin typeface="+mn-lt"/>
              </a:rPr>
            </a:br>
            <a:r>
              <a:rPr lang="en-US" sz="1400" b="1" kern="0" dirty="0" smtClean="0">
                <a:solidFill>
                  <a:schemeClr val="tx1"/>
                </a:solidFill>
                <a:latin typeface="+mn-lt"/>
              </a:rPr>
              <a:t>adhesin A </a:t>
            </a:r>
          </a:p>
          <a:p>
            <a:pPr marL="236538" lvl="0" indent="-236538">
              <a:spcBef>
                <a:spcPct val="20000"/>
              </a:spcBef>
              <a:buClr>
                <a:schemeClr val="accent1"/>
              </a:buClr>
              <a:buFont typeface="Wingdings" pitchFamily="2" charset="2"/>
              <a:buChar char="§"/>
            </a:pPr>
            <a:r>
              <a:rPr lang="en-US" sz="1400" kern="0" dirty="0" smtClean="0">
                <a:solidFill>
                  <a:schemeClr val="tx1"/>
                </a:solidFill>
                <a:latin typeface="+mn-lt"/>
              </a:rPr>
              <a:t>Promotes adherence to and invasion of human epithelial cells</a:t>
            </a:r>
            <a:r>
              <a:rPr lang="en-US" sz="1400" kern="0" baseline="30000" dirty="0" smtClean="0">
                <a:solidFill>
                  <a:schemeClr val="tx1"/>
                </a:solidFill>
                <a:latin typeface="+mn-lt"/>
              </a:rPr>
              <a:t>3-5 </a:t>
            </a:r>
          </a:p>
          <a:p>
            <a:pPr marL="236538" lvl="0" indent="-236538">
              <a:spcBef>
                <a:spcPct val="20000"/>
              </a:spcBef>
              <a:buClr>
                <a:schemeClr val="accent1"/>
              </a:buClr>
              <a:buFont typeface="Wingdings" pitchFamily="2" charset="2"/>
              <a:buChar char="§"/>
            </a:pPr>
            <a:r>
              <a:rPr lang="en-US" sz="1400" kern="0" dirty="0" smtClean="0">
                <a:solidFill>
                  <a:schemeClr val="tx1"/>
                </a:solidFill>
                <a:latin typeface="+mn-lt"/>
              </a:rPr>
              <a:t>May be important for colonisation</a:t>
            </a:r>
            <a:r>
              <a:rPr lang="en-US" sz="1400" kern="0" baseline="30000" dirty="0" smtClean="0">
                <a:solidFill>
                  <a:schemeClr val="tx1"/>
                </a:solidFill>
                <a:latin typeface="+mn-lt"/>
              </a:rPr>
              <a:t>4</a:t>
            </a:r>
          </a:p>
        </p:txBody>
      </p:sp>
      <p:sp>
        <p:nvSpPr>
          <p:cNvPr id="66" name="Content Placeholder 22"/>
          <p:cNvSpPr txBox="1">
            <a:spLocks/>
          </p:cNvSpPr>
          <p:nvPr/>
        </p:nvSpPr>
        <p:spPr bwMode="auto">
          <a:xfrm>
            <a:off x="6333062" y="1305425"/>
            <a:ext cx="247226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spcBef>
                <a:spcPct val="20000"/>
              </a:spcBef>
              <a:buClr>
                <a:schemeClr val="accent1"/>
              </a:buClr>
            </a:pPr>
            <a:r>
              <a:rPr lang="en-US" sz="1400" b="1" kern="0" dirty="0" smtClean="0">
                <a:solidFill>
                  <a:schemeClr val="tx1"/>
                </a:solidFill>
                <a:latin typeface="+mn-lt"/>
              </a:rPr>
              <a:t>NHBA: neisseria heparin-binding antigen</a:t>
            </a:r>
          </a:p>
          <a:p>
            <a:pPr marL="236538" lvl="0" indent="-236538">
              <a:spcBef>
                <a:spcPct val="20000"/>
              </a:spcBef>
              <a:buClr>
                <a:schemeClr val="accent1"/>
              </a:buClr>
              <a:buFont typeface="Wingdings" pitchFamily="2" charset="2"/>
              <a:buChar char="§"/>
            </a:pPr>
            <a:r>
              <a:rPr lang="en-US" sz="1400" kern="0" dirty="0" smtClean="0">
                <a:solidFill>
                  <a:schemeClr val="tx1"/>
                </a:solidFill>
                <a:latin typeface="+mn-lt"/>
              </a:rPr>
              <a:t>Binds heparin, which may promote bacterial survival in the blood</a:t>
            </a:r>
            <a:r>
              <a:rPr lang="en-US" sz="1400" kern="0" baseline="30000" dirty="0" smtClean="0">
                <a:solidFill>
                  <a:schemeClr val="tx1"/>
                </a:solidFill>
                <a:latin typeface="+mn-lt"/>
              </a:rPr>
              <a:t>7</a:t>
            </a:r>
          </a:p>
          <a:p>
            <a:pPr marL="236538" lvl="0" indent="-236538">
              <a:spcBef>
                <a:spcPct val="20000"/>
              </a:spcBef>
              <a:buClr>
                <a:schemeClr val="accent1"/>
              </a:buClr>
              <a:buFont typeface="Wingdings" pitchFamily="2" charset="2"/>
              <a:buChar char="§"/>
            </a:pPr>
            <a:r>
              <a:rPr lang="en-US" sz="1400" kern="0" dirty="0" smtClean="0">
                <a:solidFill>
                  <a:schemeClr val="tx1"/>
                </a:solidFill>
                <a:latin typeface="+mn-lt"/>
              </a:rPr>
              <a:t>Present in virtually all strains</a:t>
            </a:r>
            <a:r>
              <a:rPr lang="en-US" sz="1400" kern="0" baseline="30000" dirty="0" smtClean="0">
                <a:solidFill>
                  <a:schemeClr val="tx1"/>
                </a:solidFill>
                <a:latin typeface="+mn-lt"/>
              </a:rPr>
              <a:t>6,7</a:t>
            </a:r>
          </a:p>
        </p:txBody>
      </p:sp>
      <p:sp>
        <p:nvSpPr>
          <p:cNvPr id="67" name="Content Placeholder 22"/>
          <p:cNvSpPr txBox="1">
            <a:spLocks/>
          </p:cNvSpPr>
          <p:nvPr/>
        </p:nvSpPr>
        <p:spPr bwMode="auto">
          <a:xfrm>
            <a:off x="6333062" y="3103148"/>
            <a:ext cx="25061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spcBef>
                <a:spcPct val="20000"/>
              </a:spcBef>
              <a:buClr>
                <a:schemeClr val="accent1"/>
              </a:buClr>
            </a:pPr>
            <a:r>
              <a:rPr lang="en-US" sz="1400" b="1" kern="0" dirty="0" smtClean="0">
                <a:solidFill>
                  <a:schemeClr val="tx1"/>
                </a:solidFill>
                <a:latin typeface="+mn-lt"/>
              </a:rPr>
              <a:t>NZ PorA P1.4: porin A</a:t>
            </a:r>
          </a:p>
          <a:p>
            <a:pPr marL="236538" lvl="0" indent="-236538">
              <a:spcBef>
                <a:spcPct val="20000"/>
              </a:spcBef>
              <a:buClr>
                <a:schemeClr val="accent1"/>
              </a:buClr>
              <a:buFont typeface="Wingdings" pitchFamily="2" charset="2"/>
              <a:buChar char="§"/>
            </a:pPr>
            <a:r>
              <a:rPr lang="en-US" sz="1400" kern="0" dirty="0" smtClean="0">
                <a:solidFill>
                  <a:schemeClr val="tx1"/>
                </a:solidFill>
                <a:latin typeface="+mn-lt"/>
              </a:rPr>
              <a:t>Major outer membrane vesicle protein—induces strain-specific bactericidal response</a:t>
            </a:r>
            <a:r>
              <a:rPr lang="en-US" sz="1400" kern="0" baseline="30000" dirty="0" smtClean="0">
                <a:solidFill>
                  <a:schemeClr val="tx1"/>
                </a:solidFill>
                <a:latin typeface="+mn-lt"/>
              </a:rPr>
              <a:t>8 </a:t>
            </a:r>
          </a:p>
        </p:txBody>
      </p:sp>
      <p:sp>
        <p:nvSpPr>
          <p:cNvPr id="4" name="Rectangle 3"/>
          <p:cNvSpPr/>
          <p:nvPr/>
        </p:nvSpPr>
        <p:spPr bwMode="auto">
          <a:xfrm>
            <a:off x="5540109" y="561860"/>
            <a:ext cx="1731024" cy="74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A5BF02"/>
              </a:solidFill>
              <a:effectLst/>
              <a:latin typeface="Arial" charset="0"/>
            </a:endParaRPr>
          </a:p>
        </p:txBody>
      </p:sp>
      <p:pic>
        <p:nvPicPr>
          <p:cNvPr id="37" name="Picture 7" descr="PHE_3268_SML_AW.png"/>
          <p:cNvPicPr>
            <a:picLocks noChangeAspect="1"/>
          </p:cNvPicPr>
          <p:nvPr/>
        </p:nvPicPr>
        <p:blipFill>
          <a:blip r:embed="rId7" cstate="print"/>
          <a:srcRect/>
          <a:stretch>
            <a:fillRect/>
          </a:stretch>
        </p:blipFill>
        <p:spPr bwMode="auto">
          <a:xfrm>
            <a:off x="395536" y="260648"/>
            <a:ext cx="1260475" cy="782638"/>
          </a:xfrm>
          <a:prstGeom prst="rect">
            <a:avLst/>
          </a:prstGeom>
          <a:noFill/>
          <a:ln w="9525">
            <a:noFill/>
            <a:miter lim="800000"/>
            <a:headEnd/>
            <a:tailEnd/>
          </a:ln>
        </p:spPr>
      </p:pic>
    </p:spTree>
    <p:extLst>
      <p:ext uri="{BB962C8B-B14F-4D97-AF65-F5344CB8AC3E}">
        <p14:creationId xmlns:p14="http://schemas.microsoft.com/office/powerpoint/2010/main" val="123663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51520" y="188640"/>
            <a:ext cx="3888432" cy="914400"/>
          </a:xfrm>
          <a:prstGeom prst="rect">
            <a:avLst/>
          </a:prstGeom>
          <a:noFill/>
          <a:ln w="9525">
            <a:noFill/>
            <a:miter lim="800000"/>
            <a:headEnd/>
            <a:tailEnd/>
          </a:ln>
        </p:spPr>
        <p:txBody>
          <a:bodyPr lIns="72000" tIns="72000" rIns="72000" bIns="72000"/>
          <a:lstStyle/>
          <a:p>
            <a:pPr algn="ctr">
              <a:lnSpc>
                <a:spcPct val="85000"/>
              </a:lnSpc>
            </a:pPr>
            <a:endParaRPr lang="en-GB" sz="2800" b="1" dirty="0">
              <a:solidFill>
                <a:schemeClr val="bg1"/>
              </a:solidFill>
              <a:latin typeface="+mj-lt"/>
            </a:endParaRPr>
          </a:p>
        </p:txBody>
      </p:sp>
      <p:sp>
        <p:nvSpPr>
          <p:cNvPr id="7" name="Title 1"/>
          <p:cNvSpPr txBox="1">
            <a:spLocks/>
          </p:cNvSpPr>
          <p:nvPr/>
        </p:nvSpPr>
        <p:spPr>
          <a:xfrm>
            <a:off x="1907704" y="332656"/>
            <a:ext cx="7056784" cy="498475"/>
          </a:xfrm>
          <a:prstGeom prst="rect">
            <a:avLst/>
          </a:prstGeom>
        </p:spPr>
        <p:txBody>
          <a:bodyPr>
            <a:noAutofit/>
          </a:bodyPr>
          <a:lstStyle/>
          <a:p>
            <a:pPr marL="0" marR="0" lvl="0" indent="0"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AE9E"/>
                </a:solidFill>
                <a:effectLst/>
                <a:uLnTx/>
                <a:uFillTx/>
                <a:latin typeface="+mj-lt"/>
                <a:ea typeface="+mj-ea"/>
                <a:cs typeface="+mj-cs"/>
              </a:rPr>
              <a:t>Meningococcal Antigen Typing System (MATS)</a:t>
            </a:r>
            <a:endParaRPr kumimoji="0" lang="en-US" b="1" i="0" u="none" strike="noStrike" kern="0" cap="none" spc="0" normalizeH="0" baseline="0" noProof="0" dirty="0">
              <a:ln>
                <a:noFill/>
              </a:ln>
              <a:solidFill>
                <a:srgbClr val="00AE9E"/>
              </a:solidFill>
              <a:effectLst/>
              <a:uLnTx/>
              <a:uFillTx/>
              <a:latin typeface="+mj-lt"/>
              <a:ea typeface="+mj-ea"/>
              <a:cs typeface="+mj-cs"/>
            </a:endParaRPr>
          </a:p>
        </p:txBody>
      </p:sp>
      <p:sp>
        <p:nvSpPr>
          <p:cNvPr id="8" name="Content Placeholder 2"/>
          <p:cNvSpPr txBox="1">
            <a:spLocks/>
          </p:cNvSpPr>
          <p:nvPr/>
        </p:nvSpPr>
        <p:spPr>
          <a:xfrm>
            <a:off x="372706" y="1617586"/>
            <a:ext cx="4521843" cy="2708434"/>
          </a:xfrm>
          <a:prstGeom prst="rect">
            <a:avLst/>
          </a:prstGeom>
        </p:spPr>
        <p:txBody>
          <a:bodyPr vert="horz" wrap="square" lIns="91440" tIns="45720" rIns="91440" bIns="45720" rtlCol="0">
            <a:spAutoFit/>
          </a:bodyPr>
          <a:lstStyle/>
          <a:p>
            <a:pPr fontAlgn="auto">
              <a:spcBef>
                <a:spcPts val="600"/>
              </a:spcBef>
              <a:spcAft>
                <a:spcPts val="0"/>
              </a:spcAft>
              <a:buClr>
                <a:srgbClr val="69676D"/>
              </a:buClr>
              <a:buFont typeface="Wingdings" pitchFamily="2" charset="2"/>
              <a:buNone/>
              <a:defRPr/>
            </a:pPr>
            <a:r>
              <a:rPr lang="en-US" sz="2000" dirty="0" smtClean="0">
                <a:solidFill>
                  <a:schemeClr val="tx1"/>
                </a:solidFill>
                <a:latin typeface="Arial" pitchFamily="34" charset="0"/>
              </a:rPr>
              <a:t>Are any of the </a:t>
            </a:r>
            <a:r>
              <a:rPr lang="en-US" sz="2000" dirty="0" err="1" smtClean="0">
                <a:solidFill>
                  <a:schemeClr val="tx1"/>
                </a:solidFill>
                <a:latin typeface="Arial" pitchFamily="34" charset="0"/>
              </a:rPr>
              <a:t>Bexsero</a:t>
            </a:r>
            <a:r>
              <a:rPr lang="en-US" sz="2000" dirty="0" smtClean="0">
                <a:solidFill>
                  <a:schemeClr val="tx1"/>
                </a:solidFill>
                <a:latin typeface="Arial" pitchFamily="34" charset="0"/>
              </a:rPr>
              <a:t> components in the circulating strains: </a:t>
            </a:r>
          </a:p>
          <a:p>
            <a:pPr marL="514350" indent="-514350" fontAlgn="auto">
              <a:spcBef>
                <a:spcPts val="600"/>
              </a:spcBef>
              <a:spcAft>
                <a:spcPts val="0"/>
              </a:spcAft>
              <a:buClr>
                <a:srgbClr val="69676D"/>
              </a:buClr>
              <a:defRPr/>
            </a:pPr>
            <a:r>
              <a:rPr lang="en-US" sz="2000" dirty="0" smtClean="0">
                <a:solidFill>
                  <a:schemeClr val="tx1"/>
                </a:solidFill>
                <a:latin typeface="Arial" pitchFamily="34" charset="0"/>
              </a:rPr>
              <a:t>(</a:t>
            </a:r>
            <a:r>
              <a:rPr lang="en-US" sz="2000" dirty="0" err="1" smtClean="0">
                <a:solidFill>
                  <a:schemeClr val="tx1"/>
                </a:solidFill>
                <a:latin typeface="Arial" pitchFamily="34" charset="0"/>
              </a:rPr>
              <a:t>i</a:t>
            </a:r>
            <a:r>
              <a:rPr lang="en-US" sz="2000" dirty="0" smtClean="0">
                <a:solidFill>
                  <a:schemeClr val="tx1"/>
                </a:solidFill>
                <a:latin typeface="Arial" pitchFamily="34" charset="0"/>
              </a:rPr>
              <a:t>)	expressed to a sufficient degree, and </a:t>
            </a:r>
          </a:p>
          <a:p>
            <a:pPr marL="514350" indent="-514350" fontAlgn="auto">
              <a:spcBef>
                <a:spcPts val="600"/>
              </a:spcBef>
              <a:spcAft>
                <a:spcPts val="0"/>
              </a:spcAft>
              <a:buClr>
                <a:srgbClr val="69676D"/>
              </a:buClr>
              <a:defRPr/>
            </a:pPr>
            <a:r>
              <a:rPr lang="en-US" sz="2000" dirty="0" smtClean="0">
                <a:solidFill>
                  <a:schemeClr val="tx1"/>
                </a:solidFill>
                <a:latin typeface="Arial" pitchFamily="34" charset="0"/>
              </a:rPr>
              <a:t>(ii)	similar enough to the antigens in the vaccine such that the antibodies generated by </a:t>
            </a:r>
            <a:r>
              <a:rPr lang="en-US" sz="2000" dirty="0" err="1" smtClean="0">
                <a:solidFill>
                  <a:schemeClr val="tx1"/>
                </a:solidFill>
                <a:latin typeface="Arial" pitchFamily="34" charset="0"/>
              </a:rPr>
              <a:t>Bexsero</a:t>
            </a:r>
            <a:r>
              <a:rPr lang="en-US" sz="2000" dirty="0" smtClean="0">
                <a:solidFill>
                  <a:schemeClr val="tx1"/>
                </a:solidFill>
                <a:latin typeface="Arial" pitchFamily="34" charset="0"/>
              </a:rPr>
              <a:t> will kill the bacteria?</a:t>
            </a:r>
            <a:endParaRPr lang="en-US" sz="2000" dirty="0">
              <a:solidFill>
                <a:schemeClr val="tx1"/>
              </a:solidFill>
              <a:latin typeface="Arial" pitchFamily="34" charset="0"/>
            </a:endParaRPr>
          </a:p>
        </p:txBody>
      </p:sp>
      <p:sp>
        <p:nvSpPr>
          <p:cNvPr id="9" name="Down Arrow 8"/>
          <p:cNvSpPr/>
          <p:nvPr/>
        </p:nvSpPr>
        <p:spPr>
          <a:xfrm>
            <a:off x="4118341" y="4459555"/>
            <a:ext cx="888274" cy="45479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23875" y="5046591"/>
            <a:ext cx="8153400" cy="954107"/>
          </a:xfrm>
          <a:prstGeom prst="rect">
            <a:avLst/>
          </a:prstGeom>
          <a:solidFill>
            <a:schemeClr val="accent2"/>
          </a:solidFill>
        </p:spPr>
        <p:txBody>
          <a:bodyPr wrap="square">
            <a:spAutoFit/>
          </a:bodyPr>
          <a:lstStyle/>
          <a:p>
            <a:pPr algn="ctr"/>
            <a:r>
              <a:rPr lang="en-GB" sz="2800" dirty="0">
                <a:solidFill>
                  <a:srgbClr val="FF0000"/>
                </a:solidFill>
              </a:rPr>
              <a:t>Initial coverage estimate of 72.9% for England and Wales (95% CI 59.8-89.6)</a:t>
            </a:r>
          </a:p>
        </p:txBody>
      </p:sp>
      <p:pic>
        <p:nvPicPr>
          <p:cNvPr id="11" name="Picture 8" descr="H:\DATA\MOA_Four Antigens.jpg"/>
          <p:cNvPicPr>
            <a:picLocks noChangeAspect="1" noChangeArrowheads="1"/>
          </p:cNvPicPr>
          <p:nvPr/>
        </p:nvPicPr>
        <p:blipFill>
          <a:blip r:embed="rId3" cstate="print"/>
          <a:srcRect/>
          <a:stretch>
            <a:fillRect/>
          </a:stretch>
        </p:blipFill>
        <p:spPr bwMode="auto">
          <a:xfrm>
            <a:off x="4894549" y="1722355"/>
            <a:ext cx="4151894" cy="2535320"/>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102" y="1340767"/>
            <a:ext cx="6768752" cy="5430743"/>
          </a:xfrm>
          <a:prstGeom prst="rect">
            <a:avLst/>
          </a:prstGeom>
          <a:ln>
            <a:solidFill>
              <a:schemeClr val="accent1"/>
            </a:solidFill>
          </a:ln>
        </p:spPr>
      </p:pic>
      <p:sp>
        <p:nvSpPr>
          <p:cNvPr id="2" name="TextBox 1"/>
          <p:cNvSpPr txBox="1"/>
          <p:nvPr/>
        </p:nvSpPr>
        <p:spPr>
          <a:xfrm>
            <a:off x="1691680" y="3212976"/>
            <a:ext cx="5278816" cy="1077218"/>
          </a:xfrm>
          <a:prstGeom prst="rect">
            <a:avLst/>
          </a:prstGeom>
          <a:solidFill>
            <a:srgbClr val="C00000"/>
          </a:solidFill>
        </p:spPr>
        <p:txBody>
          <a:bodyPr wrap="square" rtlCol="0">
            <a:spAutoFit/>
          </a:bodyPr>
          <a:lstStyle/>
          <a:p>
            <a:pPr algn="ctr"/>
            <a:r>
              <a:rPr lang="en-GB" sz="3200" dirty="0" smtClean="0">
                <a:solidFill>
                  <a:srgbClr val="00AE9E"/>
                </a:solidFill>
              </a:rPr>
              <a:t>UPDATED ESTIMATE OF COVERAGE 88%</a:t>
            </a:r>
            <a:endParaRPr lang="en-GB" sz="3200" dirty="0">
              <a:solidFill>
                <a:srgbClr val="00AE9E"/>
              </a:solidFill>
            </a:endParaRPr>
          </a:p>
        </p:txBody>
      </p:sp>
    </p:spTree>
    <p:extLst>
      <p:ext uri="{BB962C8B-B14F-4D97-AF65-F5344CB8AC3E}">
        <p14:creationId xmlns:p14="http://schemas.microsoft.com/office/powerpoint/2010/main" val="12361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148712" cy="981075"/>
          </a:xfrm>
        </p:spPr>
        <p:txBody>
          <a:bodyPr>
            <a:normAutofit/>
          </a:bodyPr>
          <a:lstStyle/>
          <a:p>
            <a:r>
              <a:rPr lang="en-US" sz="2800" b="1" dirty="0" smtClean="0"/>
              <a:t>BEXSERO</a:t>
            </a:r>
            <a:r>
              <a:rPr lang="en-US" sz="2800" b="1" baseline="30000" dirty="0"/>
              <a:t>®</a:t>
            </a:r>
            <a:r>
              <a:rPr lang="en-US" sz="2800" b="1" dirty="0" smtClean="0"/>
              <a:t> has been studied in large clinical studies starting in early infants through adults</a:t>
            </a:r>
            <a:endParaRPr lang="en-US" sz="2800" b="1" dirty="0"/>
          </a:p>
        </p:txBody>
      </p:sp>
      <p:sp>
        <p:nvSpPr>
          <p:cNvPr id="13" name="Text Placeholder 2"/>
          <p:cNvSpPr>
            <a:spLocks noGrp="1"/>
          </p:cNvSpPr>
          <p:nvPr>
            <p:ph type="body" sz="quarter" idx="10"/>
          </p:nvPr>
        </p:nvSpPr>
        <p:spPr>
          <a:xfrm>
            <a:off x="189138" y="6163163"/>
            <a:ext cx="8390045" cy="290285"/>
          </a:xfrm>
        </p:spPr>
        <p:txBody>
          <a:bodyPr/>
          <a:lstStyle/>
          <a:p>
            <a:pPr defTabSz="897301">
              <a:defRPr/>
            </a:pPr>
            <a:r>
              <a:rPr lang="en-GB" sz="1800" b="1" dirty="0" smtClean="0">
                <a:solidFill>
                  <a:srgbClr val="000000"/>
                </a:solidFill>
              </a:rPr>
              <a:t>*BEXSERO was evaluated in 13 studies, including 9 randomized controlled clinical trials</a:t>
            </a:r>
          </a:p>
        </p:txBody>
      </p:sp>
      <p:sp>
        <p:nvSpPr>
          <p:cNvPr id="5" name="Text Placeholder 4"/>
          <p:cNvSpPr>
            <a:spLocks noGrp="1"/>
          </p:cNvSpPr>
          <p:nvPr>
            <p:ph type="body" sz="quarter" idx="11"/>
          </p:nvPr>
        </p:nvSpPr>
        <p:spPr>
          <a:xfrm>
            <a:off x="2483768" y="6611937"/>
            <a:ext cx="7659461" cy="246063"/>
          </a:xfrm>
        </p:spPr>
        <p:txBody>
          <a:bodyPr/>
          <a:lstStyle/>
          <a:p>
            <a:r>
              <a:rPr lang="en-US" dirty="0"/>
              <a:t>Data on </a:t>
            </a:r>
            <a:r>
              <a:rPr lang="en-US" dirty="0" smtClean="0"/>
              <a:t>file, </a:t>
            </a:r>
            <a:r>
              <a:rPr lang="en-US" dirty="0"/>
              <a:t>Novartis Vaccines and </a:t>
            </a:r>
            <a:r>
              <a:rPr lang="en-US" dirty="0" smtClean="0"/>
              <a:t>Diagnostics.</a:t>
            </a:r>
            <a:endParaRPr lang="en-US" dirty="0"/>
          </a:p>
          <a:p>
            <a:endParaRPr lang="en-US" dirty="0"/>
          </a:p>
        </p:txBody>
      </p:sp>
      <p:sp>
        <p:nvSpPr>
          <p:cNvPr id="36" name="Content Placeholder 22"/>
          <p:cNvSpPr txBox="1">
            <a:spLocks/>
          </p:cNvSpPr>
          <p:nvPr/>
        </p:nvSpPr>
        <p:spPr bwMode="auto">
          <a:xfrm>
            <a:off x="2241236" y="2682160"/>
            <a:ext cx="6988100" cy="9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20000"/>
              </a:spcBef>
              <a:buClr>
                <a:srgbClr val="B90023"/>
              </a:buClr>
            </a:pPr>
            <a:r>
              <a:rPr lang="en-US" sz="2200" b="1" kern="0" dirty="0" smtClean="0">
                <a:solidFill>
                  <a:srgbClr val="000000"/>
                </a:solidFill>
                <a:latin typeface="Arial"/>
                <a:ea typeface="+mn-ea"/>
                <a:cs typeface="+mn-cs"/>
              </a:rPr>
              <a:t>Infants and children, 2 months to &lt;2 years of age</a:t>
            </a:r>
          </a:p>
          <a:p>
            <a:pPr marL="285750" indent="-285750">
              <a:spcBef>
                <a:spcPct val="20000"/>
              </a:spcBef>
              <a:buClr>
                <a:srgbClr val="000000"/>
              </a:buClr>
              <a:buFont typeface="Arial" pitchFamily="34" charset="0"/>
              <a:buChar char="•"/>
            </a:pPr>
            <a:r>
              <a:rPr lang="en-US" sz="2000" kern="0" dirty="0" smtClean="0">
                <a:solidFill>
                  <a:srgbClr val="000000"/>
                </a:solidFill>
                <a:latin typeface="Arial"/>
                <a:ea typeface="+mn-ea"/>
                <a:cs typeface="+mn-cs"/>
              </a:rPr>
              <a:t>5,850 received at least 1 dose of </a:t>
            </a:r>
            <a:r>
              <a:rPr lang="en-US" sz="2000" dirty="0" smtClean="0">
                <a:solidFill>
                  <a:srgbClr val="000000"/>
                </a:solidFill>
                <a:latin typeface="Arial" charset="0"/>
                <a:ea typeface="+mn-ea"/>
                <a:cs typeface="+mn-cs"/>
              </a:rPr>
              <a:t>BEXSERO</a:t>
            </a:r>
          </a:p>
          <a:p>
            <a:pPr marL="285750" indent="-285750">
              <a:spcBef>
                <a:spcPct val="20000"/>
              </a:spcBef>
              <a:buClr>
                <a:srgbClr val="000000"/>
              </a:buClr>
              <a:buFont typeface="Arial" pitchFamily="34" charset="0"/>
              <a:buChar char="•"/>
            </a:pPr>
            <a:r>
              <a:rPr lang="en-US" sz="2000" kern="0" dirty="0" smtClean="0">
                <a:solidFill>
                  <a:srgbClr val="000000"/>
                </a:solidFill>
                <a:latin typeface="Arial"/>
                <a:ea typeface="+mn-ea"/>
                <a:cs typeface="+mn-cs"/>
              </a:rPr>
              <a:t>3,285 received booster dose in second year of life</a:t>
            </a:r>
          </a:p>
        </p:txBody>
      </p:sp>
      <p:sp>
        <p:nvSpPr>
          <p:cNvPr id="38" name="Content Placeholder 22"/>
          <p:cNvSpPr txBox="1">
            <a:spLocks/>
          </p:cNvSpPr>
          <p:nvPr/>
        </p:nvSpPr>
        <p:spPr bwMode="auto">
          <a:xfrm>
            <a:off x="2123728" y="5085184"/>
            <a:ext cx="6666776" cy="33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20000"/>
              </a:spcBef>
              <a:buClr>
                <a:srgbClr val="B90023"/>
              </a:buClr>
            </a:pPr>
            <a:r>
              <a:rPr lang="en-US" b="1" kern="0" dirty="0" smtClean="0">
                <a:solidFill>
                  <a:srgbClr val="000000"/>
                </a:solidFill>
                <a:latin typeface="Arial"/>
                <a:ea typeface="+mn-ea"/>
                <a:cs typeface="+mn-cs"/>
              </a:rPr>
              <a:t>1703 adolescents and adults ≥11 years of age</a:t>
            </a:r>
          </a:p>
        </p:txBody>
      </p:sp>
      <p:sp>
        <p:nvSpPr>
          <p:cNvPr id="17" name="Rectangle 16"/>
          <p:cNvSpPr/>
          <p:nvPr/>
        </p:nvSpPr>
        <p:spPr bwMode="auto">
          <a:xfrm>
            <a:off x="323528" y="1412776"/>
            <a:ext cx="8464871" cy="720080"/>
          </a:xfrm>
          <a:prstGeom prst="rect">
            <a:avLst/>
          </a:prstGeom>
          <a:solidFill>
            <a:schemeClr val="accent2"/>
          </a:solidFill>
          <a:ln>
            <a:noFill/>
          </a:ln>
          <a:effectLst/>
          <a:extLst/>
        </p:spPr>
        <p:txBody>
          <a:bodyPr vert="horz" wrap="square" lIns="91440" tIns="45720" rIns="91440" bIns="45720" numCol="1" rtlCol="0" anchor="ctr" anchorCtr="0" compatLnSpc="1">
            <a:prstTxWarp prst="textNoShape">
              <a:avLst/>
            </a:prstTxWarp>
            <a:noAutofit/>
          </a:bodyPr>
          <a:lstStyle/>
          <a:p>
            <a:pPr algn="ctr"/>
            <a:r>
              <a:rPr lang="en-US" b="1" dirty="0" smtClean="0">
                <a:solidFill>
                  <a:srgbClr val="FFFFFF"/>
                </a:solidFill>
                <a:latin typeface="Arial" charset="0"/>
                <a:ea typeface="+mn-ea"/>
                <a:cs typeface="+mn-cs"/>
              </a:rPr>
              <a:t>Approximately 7,800 subjects </a:t>
            </a:r>
            <a:r>
              <a:rPr lang="en-US" b="1" dirty="0">
                <a:solidFill>
                  <a:srgbClr val="FFFFFF"/>
                </a:solidFill>
                <a:latin typeface="Arial" charset="0"/>
                <a:ea typeface="+mn-ea"/>
                <a:cs typeface="+mn-cs"/>
              </a:rPr>
              <a:t>(from 2 months of age) received </a:t>
            </a:r>
            <a:r>
              <a:rPr lang="en-US" b="1" dirty="0" smtClean="0">
                <a:solidFill>
                  <a:srgbClr val="FFFFFF"/>
                </a:solidFill>
                <a:latin typeface="Arial" charset="0"/>
                <a:ea typeface="+mn-ea"/>
                <a:cs typeface="+mn-cs"/>
              </a:rPr>
              <a:t>at </a:t>
            </a:r>
            <a:r>
              <a:rPr lang="en-US" b="1" dirty="0">
                <a:solidFill>
                  <a:srgbClr val="FFFFFF"/>
                </a:solidFill>
                <a:latin typeface="Arial" charset="0"/>
                <a:ea typeface="+mn-ea"/>
                <a:cs typeface="+mn-cs"/>
              </a:rPr>
              <a:t>least 1 dose of </a:t>
            </a:r>
            <a:r>
              <a:rPr lang="en-US" b="1" dirty="0" smtClean="0">
                <a:solidFill>
                  <a:srgbClr val="FFFFFF"/>
                </a:solidFill>
                <a:latin typeface="Arial" charset="0"/>
                <a:ea typeface="+mn-ea"/>
                <a:cs typeface="+mn-cs"/>
              </a:rPr>
              <a:t>the vaccine*</a:t>
            </a:r>
            <a:endParaRPr lang="en-US" b="1" dirty="0">
              <a:solidFill>
                <a:srgbClr val="FFFFFF"/>
              </a:solidFill>
              <a:latin typeface="Arial" charset="0"/>
              <a:ea typeface="+mn-ea"/>
              <a:cs typeface="+mn-cs"/>
            </a:endParaRPr>
          </a:p>
        </p:txBody>
      </p:sp>
      <p:sp>
        <p:nvSpPr>
          <p:cNvPr id="19" name="Content Placeholder 22"/>
          <p:cNvSpPr txBox="1">
            <a:spLocks/>
          </p:cNvSpPr>
          <p:nvPr/>
        </p:nvSpPr>
        <p:spPr bwMode="auto">
          <a:xfrm>
            <a:off x="2267744" y="4221088"/>
            <a:ext cx="6666776" cy="31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20000"/>
              </a:spcBef>
              <a:buClr>
                <a:srgbClr val="B90023"/>
              </a:buClr>
            </a:pPr>
            <a:r>
              <a:rPr lang="en-US" b="1" kern="0" dirty="0" smtClean="0">
                <a:solidFill>
                  <a:srgbClr val="000000"/>
                </a:solidFill>
                <a:latin typeface="Arial"/>
                <a:ea typeface="+mn-ea"/>
                <a:cs typeface="+mn-cs"/>
              </a:rPr>
              <a:t>250 children 2 to 10 years of age</a:t>
            </a:r>
          </a:p>
        </p:txBody>
      </p:sp>
      <p:pic>
        <p:nvPicPr>
          <p:cNvPr id="14" name="Picture 6" descr="C:\Users\sbrewer\AppData\Local\Microsoft\Windows\Temporary Internet Files\Content.IE5\1L7Z8Y59\MP900448303[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73142" y="2580066"/>
            <a:ext cx="1371600" cy="11741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3142" y="3908408"/>
            <a:ext cx="1371600" cy="104348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3142" y="5093784"/>
            <a:ext cx="1371600" cy="969764"/>
          </a:xfrm>
          <a:prstGeom prst="rect">
            <a:avLst/>
          </a:prstGeom>
        </p:spPr>
      </p:pic>
    </p:spTree>
    <p:extLst>
      <p:ext uri="{BB962C8B-B14F-4D97-AF65-F5344CB8AC3E}">
        <p14:creationId xmlns:p14="http://schemas.microsoft.com/office/powerpoint/2010/main" val="237224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8499"/>
            <a:ext cx="8222363" cy="981075"/>
          </a:xfrm>
        </p:spPr>
        <p:txBody>
          <a:bodyPr>
            <a:noAutofit/>
          </a:bodyPr>
          <a:lstStyle/>
          <a:p>
            <a:r>
              <a:rPr lang="en-US" sz="2400" b="1" dirty="0"/>
              <a:t>BEXSERO</a:t>
            </a:r>
            <a:r>
              <a:rPr lang="en-US" sz="2400" b="1" baseline="30000" dirty="0"/>
              <a:t>®</a:t>
            </a:r>
            <a:r>
              <a:rPr lang="en-US" sz="2400" b="1" dirty="0"/>
              <a:t> </a:t>
            </a:r>
            <a:r>
              <a:rPr lang="en-US" sz="2400" b="1" dirty="0" smtClean="0"/>
              <a:t>induced </a:t>
            </a:r>
            <a:r>
              <a:rPr lang="en-US" sz="2400" b="1" dirty="0"/>
              <a:t>a </a:t>
            </a:r>
            <a:r>
              <a:rPr lang="en-US" sz="2400" b="1" dirty="0" smtClean="0"/>
              <a:t>protective </a:t>
            </a:r>
            <a:r>
              <a:rPr lang="en-US" sz="2400" b="1" dirty="0"/>
              <a:t>i</a:t>
            </a:r>
            <a:r>
              <a:rPr lang="en-US" sz="2400" b="1" dirty="0" smtClean="0"/>
              <a:t>mmune </a:t>
            </a:r>
            <a:r>
              <a:rPr lang="en-US" sz="2400" b="1" dirty="0"/>
              <a:t>r</a:t>
            </a:r>
            <a:r>
              <a:rPr lang="en-US" sz="2400" b="1" dirty="0" smtClean="0"/>
              <a:t>esponse </a:t>
            </a:r>
            <a:r>
              <a:rPr lang="en-US" sz="2400" b="1" dirty="0"/>
              <a:t>in </a:t>
            </a:r>
            <a:r>
              <a:rPr lang="en-US" sz="2400" b="1" dirty="0" smtClean="0"/>
              <a:t>infants </a:t>
            </a:r>
            <a:r>
              <a:rPr lang="en-US" sz="2400" b="1" dirty="0"/>
              <a:t>at a 2-3-4-12 m</a:t>
            </a:r>
            <a:r>
              <a:rPr lang="en-US" sz="2400" b="1" dirty="0" smtClean="0"/>
              <a:t>onth </a:t>
            </a:r>
            <a:r>
              <a:rPr lang="en-US" sz="2400" b="1" dirty="0"/>
              <a:t>d</a:t>
            </a:r>
            <a:r>
              <a:rPr lang="en-US" sz="2400" b="1" dirty="0" smtClean="0"/>
              <a:t>osing schedule</a:t>
            </a:r>
            <a:r>
              <a:rPr lang="en-US" b="1" dirty="0" smtClean="0"/>
              <a:t/>
            </a:r>
            <a:br>
              <a:rPr lang="en-US" b="1" dirty="0" smtClean="0"/>
            </a:br>
            <a:r>
              <a:rPr lang="en-US" sz="2400" b="1" i="1" dirty="0" smtClean="0"/>
              <a:t>2-3-4-12 month schedule with routine vaccines</a:t>
            </a:r>
            <a:endParaRPr lang="en-US" sz="2400" b="1" i="1" dirty="0"/>
          </a:p>
        </p:txBody>
      </p:sp>
      <p:sp>
        <p:nvSpPr>
          <p:cNvPr id="46" name="Text Box 3"/>
          <p:cNvSpPr txBox="1">
            <a:spLocks noChangeArrowheads="1"/>
          </p:cNvSpPr>
          <p:nvPr>
            <p:custDataLst>
              <p:tags r:id="rId1"/>
            </p:custDataLst>
          </p:nvPr>
        </p:nvSpPr>
        <p:spPr bwMode="auto">
          <a:xfrm>
            <a:off x="1408803" y="4728315"/>
            <a:ext cx="1554480" cy="307777"/>
          </a:xfrm>
          <a:prstGeom prst="rect">
            <a:avLst/>
          </a:prstGeom>
          <a:noFill/>
          <a:ln w="9525">
            <a:noFill/>
            <a:miter lim="800000"/>
            <a:headEnd/>
            <a:tailEnd/>
          </a:ln>
          <a:effectLst/>
        </p:spPr>
        <p:txBody>
          <a:bodyPr wrap="square">
            <a:spAutoFit/>
          </a:bodyPr>
          <a:lstStyle/>
          <a:p>
            <a:pPr algn="ctr">
              <a:spcBef>
                <a:spcPts val="0"/>
              </a:spcBef>
            </a:pPr>
            <a:r>
              <a:rPr lang="en-US" sz="1400" b="1" dirty="0" smtClean="0">
                <a:solidFill>
                  <a:srgbClr val="000000"/>
                </a:solidFill>
                <a:latin typeface="Arial" charset="0"/>
                <a:ea typeface="+mn-ea"/>
                <a:cs typeface="+mn-cs"/>
              </a:rPr>
              <a:t>fHbp</a:t>
            </a:r>
          </a:p>
        </p:txBody>
      </p:sp>
      <p:sp>
        <p:nvSpPr>
          <p:cNvPr id="47" name="Text Box 4"/>
          <p:cNvSpPr txBox="1">
            <a:spLocks noChangeArrowheads="1"/>
          </p:cNvSpPr>
          <p:nvPr>
            <p:custDataLst>
              <p:tags r:id="rId2"/>
            </p:custDataLst>
          </p:nvPr>
        </p:nvSpPr>
        <p:spPr bwMode="auto">
          <a:xfrm>
            <a:off x="3191702" y="4728315"/>
            <a:ext cx="1554480" cy="307777"/>
          </a:xfrm>
          <a:prstGeom prst="rect">
            <a:avLst/>
          </a:prstGeom>
          <a:noFill/>
          <a:ln w="9525">
            <a:noFill/>
            <a:miter lim="800000"/>
            <a:headEnd/>
            <a:tailEnd/>
          </a:ln>
          <a:effectLst/>
        </p:spPr>
        <p:txBody>
          <a:bodyPr wrap="square">
            <a:spAutoFit/>
          </a:bodyPr>
          <a:lstStyle/>
          <a:p>
            <a:pPr algn="ctr">
              <a:spcBef>
                <a:spcPts val="0"/>
              </a:spcBef>
            </a:pPr>
            <a:r>
              <a:rPr lang="en-US" sz="1400" b="1" dirty="0" smtClean="0">
                <a:solidFill>
                  <a:srgbClr val="000000"/>
                </a:solidFill>
                <a:latin typeface="Arial" charset="0"/>
                <a:ea typeface="+mn-ea"/>
                <a:cs typeface="+mn-cs"/>
              </a:rPr>
              <a:t>NadA</a:t>
            </a:r>
          </a:p>
        </p:txBody>
      </p:sp>
      <p:sp>
        <p:nvSpPr>
          <p:cNvPr id="48" name="Text Box 5"/>
          <p:cNvSpPr txBox="1">
            <a:spLocks noChangeArrowheads="1"/>
          </p:cNvSpPr>
          <p:nvPr>
            <p:custDataLst>
              <p:tags r:id="rId3"/>
            </p:custDataLst>
          </p:nvPr>
        </p:nvSpPr>
        <p:spPr bwMode="auto">
          <a:xfrm>
            <a:off x="4949200" y="4728315"/>
            <a:ext cx="1554480" cy="307777"/>
          </a:xfrm>
          <a:prstGeom prst="rect">
            <a:avLst/>
          </a:prstGeom>
          <a:noFill/>
          <a:ln w="9525">
            <a:noFill/>
            <a:miter lim="800000"/>
            <a:headEnd/>
            <a:tailEnd/>
          </a:ln>
          <a:effectLst/>
        </p:spPr>
        <p:txBody>
          <a:bodyPr wrap="square">
            <a:spAutoFit/>
          </a:bodyPr>
          <a:lstStyle/>
          <a:p>
            <a:pPr algn="ctr">
              <a:spcBef>
                <a:spcPts val="0"/>
              </a:spcBef>
            </a:pPr>
            <a:r>
              <a:rPr lang="en-US" sz="1400" b="1" dirty="0" smtClean="0">
                <a:solidFill>
                  <a:srgbClr val="000000"/>
                </a:solidFill>
                <a:latin typeface="Arial" charset="0"/>
                <a:ea typeface="+mn-ea"/>
                <a:cs typeface="+mn-cs"/>
              </a:rPr>
              <a:t>PorA P1.4</a:t>
            </a:r>
          </a:p>
        </p:txBody>
      </p:sp>
      <p:sp>
        <p:nvSpPr>
          <p:cNvPr id="59" name="Text Box 5"/>
          <p:cNvSpPr txBox="1">
            <a:spLocks noChangeArrowheads="1"/>
          </p:cNvSpPr>
          <p:nvPr>
            <p:custDataLst>
              <p:tags r:id="rId4"/>
            </p:custDataLst>
          </p:nvPr>
        </p:nvSpPr>
        <p:spPr bwMode="auto">
          <a:xfrm>
            <a:off x="6712299" y="4728147"/>
            <a:ext cx="1554480" cy="307777"/>
          </a:xfrm>
          <a:prstGeom prst="rect">
            <a:avLst/>
          </a:prstGeom>
          <a:noFill/>
          <a:ln w="9525">
            <a:noFill/>
            <a:miter lim="800000"/>
            <a:headEnd/>
            <a:tailEnd/>
          </a:ln>
          <a:effectLst/>
        </p:spPr>
        <p:txBody>
          <a:bodyPr wrap="square">
            <a:spAutoFit/>
          </a:bodyPr>
          <a:lstStyle/>
          <a:p>
            <a:pPr algn="ctr">
              <a:spcBef>
                <a:spcPts val="0"/>
              </a:spcBef>
            </a:pPr>
            <a:r>
              <a:rPr lang="en-US" sz="1400" b="1" dirty="0" smtClean="0">
                <a:solidFill>
                  <a:srgbClr val="000000"/>
                </a:solidFill>
                <a:latin typeface="Arial" charset="0"/>
                <a:ea typeface="+mn-ea"/>
                <a:cs typeface="+mn-cs"/>
              </a:rPr>
              <a:t>NHBA</a:t>
            </a:r>
            <a:r>
              <a:rPr lang="en-US" sz="1400" b="1" baseline="30000" dirty="0" smtClean="0">
                <a:solidFill>
                  <a:srgbClr val="000000"/>
                </a:solidFill>
                <a:latin typeface="Calibri"/>
                <a:ea typeface="+mn-ea"/>
                <a:cs typeface="+mn-cs"/>
              </a:rPr>
              <a:t>‡</a:t>
            </a:r>
            <a:endParaRPr lang="en-US" sz="1400" b="1" dirty="0" smtClean="0">
              <a:solidFill>
                <a:srgbClr val="000000"/>
              </a:solidFill>
              <a:latin typeface="Arial" charset="0"/>
              <a:ea typeface="+mn-ea"/>
              <a:cs typeface="+mn-cs"/>
            </a:endParaRPr>
          </a:p>
        </p:txBody>
      </p:sp>
      <p:sp>
        <p:nvSpPr>
          <p:cNvPr id="34" name="Text Placeholder 35"/>
          <p:cNvSpPr txBox="1">
            <a:spLocks/>
          </p:cNvSpPr>
          <p:nvPr/>
        </p:nvSpPr>
        <p:spPr bwMode="auto">
          <a:xfrm>
            <a:off x="179512" y="5301208"/>
            <a:ext cx="5967037" cy="8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buClr>
                <a:srgbClr val="B90023"/>
              </a:buClr>
            </a:pPr>
            <a:r>
              <a:rPr lang="en-US" sz="1200" kern="0" dirty="0" smtClean="0">
                <a:solidFill>
                  <a:srgbClr val="000000"/>
                </a:solidFill>
                <a:latin typeface="Arial"/>
                <a:ea typeface="+mn-ea"/>
                <a:cs typeface="+mn-cs"/>
              </a:rPr>
              <a:t>*Blood drawn at 5 months, N=273–275.</a:t>
            </a:r>
          </a:p>
          <a:p>
            <a:pPr>
              <a:spcBef>
                <a:spcPts val="0"/>
              </a:spcBef>
              <a:buClr>
                <a:srgbClr val="B90023"/>
              </a:buClr>
            </a:pPr>
            <a:r>
              <a:rPr lang="en-US" sz="1200" kern="0" baseline="30000" dirty="0" smtClean="0">
                <a:solidFill>
                  <a:srgbClr val="000000"/>
                </a:solidFill>
                <a:latin typeface="Arial"/>
                <a:ea typeface="+mn-ea"/>
                <a:cs typeface="+mn-cs"/>
              </a:rPr>
              <a:t>†</a:t>
            </a:r>
            <a:r>
              <a:rPr lang="en-US" sz="1200" kern="0" dirty="0" smtClean="0">
                <a:solidFill>
                  <a:srgbClr val="000000"/>
                </a:solidFill>
                <a:latin typeface="Arial"/>
                <a:ea typeface="+mn-ea"/>
                <a:cs typeface="+mn-cs"/>
              </a:rPr>
              <a:t>Blood drawn at 13 months, N=83–86. </a:t>
            </a:r>
          </a:p>
          <a:p>
            <a:pPr>
              <a:spcBef>
                <a:spcPts val="0"/>
              </a:spcBef>
              <a:buClr>
                <a:srgbClr val="B90023"/>
              </a:buClr>
            </a:pPr>
            <a:r>
              <a:rPr lang="en-US" sz="1200" kern="0" baseline="30000" dirty="0" smtClean="0">
                <a:solidFill>
                  <a:srgbClr val="000000"/>
                </a:solidFill>
                <a:latin typeface="Arial"/>
                <a:ea typeface="+mn-ea"/>
                <a:cs typeface="+mn-cs"/>
              </a:rPr>
              <a:t>‡</a:t>
            </a:r>
            <a:r>
              <a:rPr lang="en-US" sz="1200" kern="0" dirty="0" smtClean="0">
                <a:solidFill>
                  <a:srgbClr val="000000"/>
                </a:solidFill>
                <a:latin typeface="Arial"/>
                <a:ea typeface="+mn-ea"/>
                <a:cs typeface="+mn-cs"/>
              </a:rPr>
              <a:t>Blood drawn at 5 months, N=112; blood drawn at 13 months, N=67.</a:t>
            </a:r>
          </a:p>
        </p:txBody>
      </p:sp>
      <p:sp>
        <p:nvSpPr>
          <p:cNvPr id="35" name="Text Placeholder 36"/>
          <p:cNvSpPr txBox="1">
            <a:spLocks/>
          </p:cNvSpPr>
          <p:nvPr/>
        </p:nvSpPr>
        <p:spPr bwMode="auto">
          <a:xfrm>
            <a:off x="189138" y="6309320"/>
            <a:ext cx="863133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buFont typeface="Wingdings" pitchFamily="2" charset="2"/>
              <a:buNone/>
              <a:defRPr/>
            </a:pPr>
            <a:endParaRPr lang="en-US" sz="1000" kern="0" baseline="30000" dirty="0" smtClean="0">
              <a:solidFill>
                <a:srgbClr val="808080">
                  <a:lumMod val="50000"/>
                </a:srgbClr>
              </a:solidFill>
              <a:latin typeface="Arial"/>
              <a:ea typeface="+mn-ea"/>
              <a:cs typeface="+mn-cs"/>
            </a:endParaRPr>
          </a:p>
          <a:p>
            <a:endParaRPr lang="en-US" sz="1000" baseline="30000" dirty="0">
              <a:solidFill>
                <a:srgbClr val="A5BF02"/>
              </a:solidFill>
              <a:latin typeface="Arial" charset="0"/>
              <a:ea typeface="+mn-ea"/>
              <a:cs typeface="+mn-cs"/>
            </a:endParaRPr>
          </a:p>
          <a:p>
            <a:pPr>
              <a:spcBef>
                <a:spcPct val="20000"/>
              </a:spcBef>
              <a:buClr>
                <a:srgbClr val="B90023"/>
              </a:buClr>
            </a:pPr>
            <a:endParaRPr lang="en-US" sz="1000" b="1" kern="0" dirty="0" smtClean="0">
              <a:solidFill>
                <a:srgbClr val="808080">
                  <a:lumMod val="50000"/>
                </a:srgbClr>
              </a:solidFill>
              <a:latin typeface="Arial"/>
              <a:ea typeface="+mn-ea"/>
              <a:cs typeface="+mn-cs"/>
            </a:endParaRPr>
          </a:p>
          <a:p>
            <a:pPr>
              <a:spcBef>
                <a:spcPct val="20000"/>
              </a:spcBef>
              <a:buClr>
                <a:srgbClr val="B90023"/>
              </a:buClr>
            </a:pPr>
            <a:r>
              <a:rPr lang="en-US" sz="1000" b="1" kern="0" dirty="0">
                <a:solidFill>
                  <a:srgbClr val="808080">
                    <a:lumMod val="50000"/>
                  </a:srgbClr>
                </a:solidFill>
                <a:latin typeface="Arial" charset="0"/>
                <a:ea typeface="+mn-ea"/>
                <a:cs typeface="+mn-cs"/>
              </a:rPr>
              <a:t>1. Gossger N, et al. </a:t>
            </a:r>
            <a:r>
              <a:rPr lang="en-US" sz="1000" b="1" i="1" kern="0" dirty="0">
                <a:solidFill>
                  <a:srgbClr val="808080">
                    <a:lumMod val="50000"/>
                  </a:srgbClr>
                </a:solidFill>
                <a:latin typeface="Arial" charset="0"/>
                <a:ea typeface="+mn-ea"/>
                <a:cs typeface="+mn-cs"/>
              </a:rPr>
              <a:t>JAMA</a:t>
            </a:r>
            <a:r>
              <a:rPr lang="en-US" sz="1000" b="1" kern="0" dirty="0">
                <a:solidFill>
                  <a:srgbClr val="808080">
                    <a:lumMod val="50000"/>
                  </a:srgbClr>
                </a:solidFill>
                <a:latin typeface="Arial" charset="0"/>
                <a:ea typeface="+mn-ea"/>
                <a:cs typeface="+mn-cs"/>
              </a:rPr>
              <a:t>. 2012;307:573-582; 2. </a:t>
            </a:r>
            <a:r>
              <a:rPr lang="en-US" sz="1000" b="1" dirty="0">
                <a:solidFill>
                  <a:srgbClr val="808080">
                    <a:lumMod val="50000"/>
                  </a:srgbClr>
                </a:solidFill>
                <a:latin typeface="Arial" charset="0"/>
                <a:ea typeface="+mn-ea"/>
                <a:cs typeface="+mn-cs"/>
              </a:rPr>
              <a:t>BEXSERO [summary of product characteristics]. Siena, Italy: Novartis Vaccines and Diagnostics S.r.l.; January 14, 2013. </a:t>
            </a:r>
            <a:endParaRPr lang="en-US" sz="1000" b="1" kern="0" dirty="0" smtClean="0">
              <a:solidFill>
                <a:srgbClr val="808080">
                  <a:lumMod val="50000"/>
                </a:srgbClr>
              </a:solidFill>
              <a:latin typeface="Arial"/>
              <a:ea typeface="+mn-ea"/>
              <a:cs typeface="+mn-cs"/>
            </a:endParaRPr>
          </a:p>
        </p:txBody>
      </p:sp>
      <p:grpSp>
        <p:nvGrpSpPr>
          <p:cNvPr id="3" name="Group 32"/>
          <p:cNvGrpSpPr>
            <a:grpSpLocks/>
          </p:cNvGrpSpPr>
          <p:nvPr/>
        </p:nvGrpSpPr>
        <p:grpSpPr bwMode="auto">
          <a:xfrm>
            <a:off x="1421864" y="1394676"/>
            <a:ext cx="7072336" cy="307975"/>
            <a:chOff x="1157" y="1067"/>
            <a:chExt cx="4455" cy="194"/>
          </a:xfrm>
        </p:grpSpPr>
        <p:sp>
          <p:nvSpPr>
            <p:cNvPr id="23" name="Rectangle 18"/>
            <p:cNvSpPr>
              <a:spLocks noChangeArrowheads="1"/>
            </p:cNvSpPr>
            <p:nvPr/>
          </p:nvSpPr>
          <p:spPr bwMode="auto">
            <a:xfrm>
              <a:off x="1157" y="1123"/>
              <a:ext cx="81" cy="81"/>
            </a:xfrm>
            <a:prstGeom prst="rect">
              <a:avLst/>
            </a:prstGeom>
            <a:solidFill>
              <a:schemeClr val="tx2"/>
            </a:solidFill>
            <a:ln w="9525" algn="ctr">
              <a:noFill/>
              <a:round/>
              <a:headEnd/>
              <a:tailEnd/>
            </a:ln>
          </p:spPr>
          <p:txBody>
            <a:bodyPr wrap="none" anchor="ctr"/>
            <a:lstStyle/>
            <a:p>
              <a:pPr algn="ctr" fontAlgn="auto">
                <a:spcBef>
                  <a:spcPts val="0"/>
                </a:spcBef>
                <a:spcAft>
                  <a:spcPts val="0"/>
                </a:spcAft>
                <a:defRPr/>
              </a:pPr>
              <a:endParaRPr lang="en-US" sz="1600" kern="0" dirty="0">
                <a:solidFill>
                  <a:srgbClr val="000000"/>
                </a:solidFill>
                <a:latin typeface="Arial" charset="0"/>
                <a:ea typeface="+mn-ea"/>
                <a:cs typeface="Arial" charset="0"/>
              </a:endParaRPr>
            </a:p>
          </p:txBody>
        </p:sp>
        <p:sp>
          <p:nvSpPr>
            <p:cNvPr id="33" name="Rectangle 19"/>
            <p:cNvSpPr>
              <a:spLocks noChangeArrowheads="1"/>
            </p:cNvSpPr>
            <p:nvPr/>
          </p:nvSpPr>
          <p:spPr bwMode="auto">
            <a:xfrm>
              <a:off x="1892" y="1123"/>
              <a:ext cx="81" cy="81"/>
            </a:xfrm>
            <a:prstGeom prst="rect">
              <a:avLst/>
            </a:prstGeom>
            <a:solidFill>
              <a:schemeClr val="accent1"/>
            </a:solidFill>
            <a:ln w="9525" algn="ctr">
              <a:noFill/>
              <a:round/>
              <a:headEnd/>
              <a:tailEnd/>
            </a:ln>
          </p:spPr>
          <p:txBody>
            <a:bodyPr wrap="none" anchor="ctr"/>
            <a:lstStyle/>
            <a:p>
              <a:pPr algn="ctr" fontAlgn="auto">
                <a:spcBef>
                  <a:spcPts val="0"/>
                </a:spcBef>
                <a:spcAft>
                  <a:spcPts val="0"/>
                </a:spcAft>
                <a:defRPr/>
              </a:pPr>
              <a:endParaRPr lang="en-US" sz="1600" kern="0" dirty="0">
                <a:solidFill>
                  <a:srgbClr val="000000"/>
                </a:solidFill>
                <a:latin typeface="Arial" charset="0"/>
                <a:ea typeface="+mn-ea"/>
                <a:cs typeface="Arial" charset="0"/>
              </a:endParaRPr>
            </a:p>
          </p:txBody>
        </p:sp>
        <p:sp>
          <p:nvSpPr>
            <p:cNvPr id="37" name="Rectangle 20"/>
            <p:cNvSpPr>
              <a:spLocks noChangeArrowheads="1"/>
            </p:cNvSpPr>
            <p:nvPr/>
          </p:nvSpPr>
          <p:spPr bwMode="auto">
            <a:xfrm>
              <a:off x="3160" y="1123"/>
              <a:ext cx="81" cy="81"/>
            </a:xfrm>
            <a:prstGeom prst="rect">
              <a:avLst/>
            </a:prstGeom>
            <a:solidFill>
              <a:schemeClr val="accent2"/>
            </a:solidFill>
            <a:ln w="9525" algn="ctr">
              <a:noFill/>
              <a:round/>
              <a:headEnd/>
              <a:tailEnd/>
            </a:ln>
          </p:spPr>
          <p:txBody>
            <a:bodyPr wrap="none" anchor="ctr"/>
            <a:lstStyle/>
            <a:p>
              <a:pPr algn="ctr" fontAlgn="auto">
                <a:spcBef>
                  <a:spcPts val="0"/>
                </a:spcBef>
                <a:spcAft>
                  <a:spcPts val="0"/>
                </a:spcAft>
                <a:defRPr/>
              </a:pPr>
              <a:endParaRPr lang="en-US" sz="1600" kern="0" dirty="0">
                <a:solidFill>
                  <a:srgbClr val="000000"/>
                </a:solidFill>
                <a:latin typeface="Arial" charset="0"/>
                <a:ea typeface="+mn-ea"/>
                <a:cs typeface="Arial" charset="0"/>
              </a:endParaRPr>
            </a:p>
          </p:txBody>
        </p:sp>
        <p:sp>
          <p:nvSpPr>
            <p:cNvPr id="38" name="TextBox 21"/>
            <p:cNvSpPr txBox="1">
              <a:spLocks noChangeArrowheads="1"/>
            </p:cNvSpPr>
            <p:nvPr/>
          </p:nvSpPr>
          <p:spPr bwMode="auto">
            <a:xfrm>
              <a:off x="1215" y="1067"/>
              <a:ext cx="550" cy="19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dirty="0">
                  <a:solidFill>
                    <a:srgbClr val="000000"/>
                  </a:solidFill>
                  <a:latin typeface="Arial" charset="0"/>
                  <a:ea typeface="+mn-ea"/>
                  <a:cs typeface="Arial" charset="0"/>
                </a:rPr>
                <a:t>Baseline</a:t>
              </a:r>
            </a:p>
          </p:txBody>
        </p:sp>
        <p:sp>
          <p:nvSpPr>
            <p:cNvPr id="39" name="TextBox 22"/>
            <p:cNvSpPr txBox="1">
              <a:spLocks noChangeArrowheads="1"/>
            </p:cNvSpPr>
            <p:nvPr/>
          </p:nvSpPr>
          <p:spPr bwMode="auto">
            <a:xfrm>
              <a:off x="1917" y="1067"/>
              <a:ext cx="1156" cy="19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dirty="0" smtClean="0">
                  <a:solidFill>
                    <a:srgbClr val="000000"/>
                  </a:solidFill>
                  <a:latin typeface="Arial" charset="0"/>
                  <a:ea typeface="+mn-ea"/>
                  <a:cs typeface="Arial" charset="0"/>
                </a:rPr>
                <a:t>Post-primary (5 mo)*</a:t>
              </a:r>
              <a:endParaRPr lang="en-US" sz="1400" kern="0" dirty="0">
                <a:solidFill>
                  <a:srgbClr val="000000"/>
                </a:solidFill>
                <a:latin typeface="Arial" charset="0"/>
                <a:ea typeface="+mn-ea"/>
                <a:cs typeface="Arial" charset="0"/>
              </a:endParaRPr>
            </a:p>
          </p:txBody>
        </p:sp>
        <p:sp>
          <p:nvSpPr>
            <p:cNvPr id="40" name="TextBox 23"/>
            <p:cNvSpPr txBox="1">
              <a:spLocks noChangeArrowheads="1"/>
            </p:cNvSpPr>
            <p:nvPr/>
          </p:nvSpPr>
          <p:spPr bwMode="auto">
            <a:xfrm>
              <a:off x="3183" y="1067"/>
              <a:ext cx="1124" cy="19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dirty="0" smtClean="0">
                  <a:solidFill>
                    <a:srgbClr val="000000"/>
                  </a:solidFill>
                  <a:latin typeface="Arial" charset="0"/>
                  <a:ea typeface="+mn-ea"/>
                  <a:cs typeface="Arial" charset="0"/>
                </a:rPr>
                <a:t>Pre-booster (12 mo)</a:t>
              </a:r>
              <a:endParaRPr lang="en-US" sz="1400" kern="0" baseline="30000" dirty="0">
                <a:solidFill>
                  <a:srgbClr val="000000"/>
                </a:solidFill>
                <a:latin typeface="Arial" charset="0"/>
                <a:ea typeface="+mn-ea"/>
                <a:cs typeface="Arial" charset="0"/>
              </a:endParaRPr>
            </a:p>
          </p:txBody>
        </p:sp>
        <p:sp>
          <p:nvSpPr>
            <p:cNvPr id="41" name="Rectangle 20"/>
            <p:cNvSpPr>
              <a:spLocks noChangeArrowheads="1"/>
            </p:cNvSpPr>
            <p:nvPr/>
          </p:nvSpPr>
          <p:spPr bwMode="auto">
            <a:xfrm>
              <a:off x="4377" y="1123"/>
              <a:ext cx="81" cy="81"/>
            </a:xfrm>
            <a:prstGeom prst="rect">
              <a:avLst/>
            </a:prstGeom>
            <a:solidFill>
              <a:schemeClr val="accent3"/>
            </a:solidFill>
            <a:ln w="9525" algn="ctr">
              <a:noFill/>
              <a:round/>
              <a:headEnd/>
              <a:tailEnd/>
            </a:ln>
          </p:spPr>
          <p:txBody>
            <a:bodyPr wrap="none" anchor="ctr"/>
            <a:lstStyle/>
            <a:p>
              <a:pPr algn="ctr" fontAlgn="auto">
                <a:spcBef>
                  <a:spcPts val="0"/>
                </a:spcBef>
                <a:spcAft>
                  <a:spcPts val="0"/>
                </a:spcAft>
                <a:defRPr/>
              </a:pPr>
              <a:endParaRPr lang="en-US" sz="1600" kern="0" dirty="0">
                <a:solidFill>
                  <a:srgbClr val="000000"/>
                </a:solidFill>
                <a:latin typeface="Arial" charset="0"/>
                <a:ea typeface="+mn-ea"/>
                <a:cs typeface="Arial" charset="0"/>
              </a:endParaRPr>
            </a:p>
          </p:txBody>
        </p:sp>
        <p:sp>
          <p:nvSpPr>
            <p:cNvPr id="42" name="TextBox 23"/>
            <p:cNvSpPr txBox="1">
              <a:spLocks noChangeArrowheads="1"/>
            </p:cNvSpPr>
            <p:nvPr/>
          </p:nvSpPr>
          <p:spPr bwMode="auto">
            <a:xfrm>
              <a:off x="4395" y="1067"/>
              <a:ext cx="1217" cy="19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kern="0" dirty="0" smtClean="0">
                  <a:solidFill>
                    <a:srgbClr val="000000"/>
                  </a:solidFill>
                  <a:latin typeface="Arial" charset="0"/>
                  <a:ea typeface="+mn-ea"/>
                  <a:cs typeface="Arial" charset="0"/>
                </a:rPr>
                <a:t>Post-booster (13 mo)</a:t>
              </a:r>
              <a:r>
                <a:rPr lang="en-US" sz="1400" kern="0" baseline="30000" dirty="0" smtClean="0">
                  <a:solidFill>
                    <a:srgbClr val="000000"/>
                  </a:solidFill>
                  <a:latin typeface="Arial" charset="0"/>
                  <a:ea typeface="+mn-ea"/>
                  <a:cs typeface="Arial" charset="0"/>
                </a:rPr>
                <a:t>†</a:t>
              </a:r>
              <a:endParaRPr lang="en-US" sz="1400" kern="0" baseline="30000" dirty="0">
                <a:solidFill>
                  <a:srgbClr val="000000"/>
                </a:solidFill>
                <a:latin typeface="Arial" charset="0"/>
                <a:ea typeface="+mn-ea"/>
                <a:cs typeface="Arial" charset="0"/>
              </a:endParaRPr>
            </a:p>
          </p:txBody>
        </p:sp>
      </p:grpSp>
      <p:sp>
        <p:nvSpPr>
          <p:cNvPr id="43" name="Text Box 18"/>
          <p:cNvSpPr txBox="1">
            <a:spLocks noChangeArrowheads="1"/>
          </p:cNvSpPr>
          <p:nvPr>
            <p:custDataLst>
              <p:tags r:id="rId5"/>
            </p:custDataLst>
          </p:nvPr>
        </p:nvSpPr>
        <p:spPr bwMode="auto">
          <a:xfrm rot="16200000">
            <a:off x="-1220757" y="3139092"/>
            <a:ext cx="3328826" cy="523220"/>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Arial"/>
                <a:ea typeface="+mn-ea"/>
                <a:cs typeface="Tahoma" pitchFamily="34" charset="0"/>
              </a:rPr>
              <a:t>% Subjects with </a:t>
            </a:r>
            <a:br>
              <a:rPr lang="en-US" sz="1400" dirty="0" smtClean="0">
                <a:solidFill>
                  <a:srgbClr val="000000"/>
                </a:solidFill>
                <a:latin typeface="Arial"/>
                <a:ea typeface="+mn-ea"/>
                <a:cs typeface="Tahoma" pitchFamily="34" charset="0"/>
              </a:rPr>
            </a:br>
            <a:r>
              <a:rPr lang="en-US" sz="1400" dirty="0" smtClean="0">
                <a:solidFill>
                  <a:srgbClr val="000000"/>
                </a:solidFill>
                <a:latin typeface="Arial"/>
                <a:ea typeface="+mn-ea"/>
                <a:cs typeface="Tahoma" pitchFamily="34" charset="0"/>
              </a:rPr>
              <a:t>bactericidal titers ≥1:5</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913" y="1562100"/>
            <a:ext cx="851058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85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323528" y="0"/>
            <a:ext cx="8555270" cy="981075"/>
          </a:xfrm>
        </p:spPr>
        <p:txBody>
          <a:bodyPr>
            <a:noAutofit/>
          </a:bodyPr>
          <a:lstStyle/>
          <a:p>
            <a:pPr eaLnBrk="1" hangingPunct="1"/>
            <a:r>
              <a:rPr lang="en-US" sz="3000" b="1" dirty="0" smtClean="0"/>
              <a:t>BEXSERO</a:t>
            </a:r>
            <a:r>
              <a:rPr lang="en-US" sz="3000" b="1" baseline="30000" dirty="0" smtClean="0"/>
              <a:t>®</a:t>
            </a:r>
            <a:r>
              <a:rPr lang="en-US" sz="3000" b="1" dirty="0" smtClean="0"/>
              <a:t> licensed immunisation schedules EU</a:t>
            </a:r>
            <a:endParaRPr lang="en-US" sz="3000" b="1" i="1" dirty="0" smtClean="0"/>
          </a:p>
        </p:txBody>
      </p:sp>
      <p:pic>
        <p:nvPicPr>
          <p:cNvPr id="20484" name="Picture 2"/>
          <p:cNvPicPr>
            <a:picLocks noChangeAspect="1" noChangeArrowheads="1"/>
          </p:cNvPicPr>
          <p:nvPr/>
        </p:nvPicPr>
        <p:blipFill>
          <a:blip r:embed="rId3" cstate="print">
            <a:duotone>
              <a:schemeClr val="accent3">
                <a:shade val="45000"/>
                <a:satMod val="135000"/>
              </a:schemeClr>
              <a:prstClr val="white"/>
            </a:duotone>
            <a:extLst/>
          </a:blip>
          <a:srcRect/>
          <a:stretch>
            <a:fillRect/>
          </a:stretch>
        </p:blipFill>
        <p:spPr bwMode="auto">
          <a:xfrm>
            <a:off x="793750" y="1149247"/>
            <a:ext cx="1200150" cy="811213"/>
          </a:xfrm>
          <a:prstGeom prst="rect">
            <a:avLst/>
          </a:prstGeom>
          <a:solidFill>
            <a:schemeClr val="accent3"/>
          </a:solidFill>
          <a:ln>
            <a:noFill/>
          </a:ln>
          <a:extLst/>
        </p:spPr>
      </p:pic>
      <p:pic>
        <p:nvPicPr>
          <p:cNvPr id="20485" name="Picture 3"/>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2425700" y="1149247"/>
            <a:ext cx="1687513" cy="811213"/>
          </a:xfrm>
          <a:prstGeom prst="rect">
            <a:avLst/>
          </a:prstGeom>
          <a:noFill/>
          <a:ln>
            <a:noFill/>
          </a:ln>
          <a:extLst/>
        </p:spPr>
      </p:pic>
      <p:pic>
        <p:nvPicPr>
          <p:cNvPr id="20486" name="Picture 4"/>
          <p:cNvPicPr>
            <a:picLocks noChangeAspect="1" noChangeArrowheads="1"/>
          </p:cNvPicPr>
          <p:nvPr/>
        </p:nvPicPr>
        <p:blipFill>
          <a:blip r:embed="rId5" cstate="print">
            <a:duotone>
              <a:schemeClr val="accent3">
                <a:shade val="45000"/>
                <a:satMod val="135000"/>
              </a:schemeClr>
              <a:prstClr val="white"/>
            </a:duotone>
            <a:extLst/>
          </a:blip>
          <a:srcRect/>
          <a:stretch>
            <a:fillRect/>
          </a:stretch>
        </p:blipFill>
        <p:spPr bwMode="auto">
          <a:xfrm>
            <a:off x="4612589" y="1234972"/>
            <a:ext cx="628650" cy="639763"/>
          </a:xfrm>
          <a:prstGeom prst="rect">
            <a:avLst/>
          </a:prstGeom>
          <a:noFill/>
          <a:ln>
            <a:noFill/>
          </a:ln>
          <a:extLst/>
        </p:spPr>
      </p:pic>
      <p:pic>
        <p:nvPicPr>
          <p:cNvPr id="20487" name="Picture 5"/>
          <p:cNvPicPr>
            <a:picLocks noChangeAspect="1" noChangeArrowheads="1"/>
          </p:cNvPicPr>
          <p:nvPr/>
        </p:nvPicPr>
        <p:blipFill>
          <a:blip r:embed="rId6" cstate="print">
            <a:duotone>
              <a:schemeClr val="accent3">
                <a:shade val="45000"/>
                <a:satMod val="135000"/>
              </a:schemeClr>
              <a:prstClr val="white"/>
            </a:duotone>
            <a:extLst/>
          </a:blip>
          <a:srcRect/>
          <a:stretch>
            <a:fillRect/>
          </a:stretch>
        </p:blipFill>
        <p:spPr bwMode="auto">
          <a:xfrm>
            <a:off x="6667716" y="1268310"/>
            <a:ext cx="577850" cy="573087"/>
          </a:xfrm>
          <a:prstGeom prst="rect">
            <a:avLst/>
          </a:prstGeom>
          <a:noFill/>
          <a:ln>
            <a:noFill/>
          </a:ln>
          <a:extLst/>
        </p:spPr>
      </p:pic>
      <p:sp>
        <p:nvSpPr>
          <p:cNvPr id="21" name="Rectangle 15"/>
          <p:cNvSpPr>
            <a:spLocks noChangeArrowheads="1"/>
          </p:cNvSpPr>
          <p:nvPr/>
        </p:nvSpPr>
        <p:spPr bwMode="auto">
          <a:xfrm>
            <a:off x="2498651" y="2148221"/>
            <a:ext cx="1541783" cy="554429"/>
          </a:xfrm>
          <a:prstGeom prst="roundRect">
            <a:avLst>
              <a:gd name="adj" fmla="val 12558"/>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3 Doses</a:t>
            </a:r>
          </a:p>
        </p:txBody>
      </p:sp>
      <p:cxnSp>
        <p:nvCxnSpPr>
          <p:cNvPr id="22" name="Straight Connector 21"/>
          <p:cNvCxnSpPr/>
          <p:nvPr/>
        </p:nvCxnSpPr>
        <p:spPr>
          <a:xfrm flipV="1">
            <a:off x="476250" y="2051480"/>
            <a:ext cx="8189913" cy="0"/>
          </a:xfrm>
          <a:prstGeom prst="line">
            <a:avLst/>
          </a:prstGeom>
          <a:ln>
            <a:solidFill>
              <a:schemeClr val="accent5"/>
            </a:solidFill>
          </a:ln>
        </p:spPr>
        <p:style>
          <a:lnRef idx="3">
            <a:schemeClr val="accent4"/>
          </a:lnRef>
          <a:fillRef idx="0">
            <a:schemeClr val="accent4"/>
          </a:fillRef>
          <a:effectRef idx="2">
            <a:schemeClr val="accent4"/>
          </a:effectRef>
          <a:fontRef idx="minor">
            <a:schemeClr val="tx1"/>
          </a:fontRef>
        </p:style>
      </p:cxnSp>
      <p:sp>
        <p:nvSpPr>
          <p:cNvPr id="202763" name="Rectangle 10"/>
          <p:cNvSpPr>
            <a:spLocks noChangeArrowheads="1"/>
          </p:cNvSpPr>
          <p:nvPr/>
        </p:nvSpPr>
        <p:spPr bwMode="auto">
          <a:xfrm>
            <a:off x="719138" y="2240392"/>
            <a:ext cx="125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latin typeface="Arial" charset="0"/>
                <a:ea typeface="+mn-ea"/>
                <a:cs typeface="+mn-cs"/>
              </a:rPr>
              <a:t>2</a:t>
            </a:r>
            <a:r>
              <a:rPr lang="en-US" sz="1600" dirty="0" smtClean="0">
                <a:solidFill>
                  <a:srgbClr val="000000"/>
                </a:solidFill>
                <a:latin typeface="Arial"/>
                <a:ea typeface="+mn-ea"/>
                <a:cs typeface="Arial"/>
              </a:rPr>
              <a:t>–</a:t>
            </a:r>
            <a:r>
              <a:rPr lang="en-US" sz="1600" dirty="0" smtClean="0">
                <a:solidFill>
                  <a:srgbClr val="000000"/>
                </a:solidFill>
                <a:latin typeface="Arial" charset="0"/>
                <a:ea typeface="+mn-ea"/>
                <a:cs typeface="+mn-cs"/>
              </a:rPr>
              <a:t>5 </a:t>
            </a:r>
            <a:r>
              <a:rPr lang="en-US" sz="1600" dirty="0">
                <a:solidFill>
                  <a:srgbClr val="000000"/>
                </a:solidFill>
                <a:latin typeface="Arial" charset="0"/>
                <a:ea typeface="+mn-ea"/>
                <a:cs typeface="+mn-cs"/>
              </a:rPr>
              <a:t>months</a:t>
            </a:r>
          </a:p>
        </p:txBody>
      </p:sp>
      <p:cxnSp>
        <p:nvCxnSpPr>
          <p:cNvPr id="26" name="Straight Connector 25"/>
          <p:cNvCxnSpPr/>
          <p:nvPr/>
        </p:nvCxnSpPr>
        <p:spPr>
          <a:xfrm flipV="1">
            <a:off x="476250" y="2791255"/>
            <a:ext cx="8189913" cy="0"/>
          </a:xfrm>
          <a:prstGeom prst="line">
            <a:avLst/>
          </a:prstGeom>
          <a:ln>
            <a:solidFill>
              <a:schemeClr val="accent5">
                <a:lumMod val="20000"/>
                <a:lumOff val="80000"/>
              </a:schemeClr>
            </a:solidFill>
          </a:ln>
          <a:effectLst/>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V="1">
            <a:off x="476250" y="3531030"/>
            <a:ext cx="8189913" cy="0"/>
          </a:xfrm>
          <a:prstGeom prst="line">
            <a:avLst/>
          </a:prstGeom>
          <a:ln>
            <a:solidFill>
              <a:schemeClr val="accent5">
                <a:lumMod val="20000"/>
                <a:lumOff val="80000"/>
              </a:schemeClr>
            </a:solidFill>
          </a:ln>
          <a:effectLst/>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flipV="1">
            <a:off x="476250" y="4272392"/>
            <a:ext cx="8189913" cy="0"/>
          </a:xfrm>
          <a:prstGeom prst="line">
            <a:avLst/>
          </a:prstGeom>
          <a:ln>
            <a:solidFill>
              <a:schemeClr val="accent5">
                <a:lumMod val="20000"/>
                <a:lumOff val="80000"/>
              </a:schemeClr>
            </a:solidFill>
          </a:ln>
          <a:effectLst/>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flipV="1">
            <a:off x="476250" y="5012167"/>
            <a:ext cx="8189913" cy="0"/>
          </a:xfrm>
          <a:prstGeom prst="line">
            <a:avLst/>
          </a:prstGeom>
          <a:ln>
            <a:solidFill>
              <a:schemeClr val="accent5">
                <a:lumMod val="20000"/>
                <a:lumOff val="80000"/>
              </a:schemeClr>
            </a:solidFill>
          </a:ln>
          <a:effectLst/>
        </p:spPr>
        <p:style>
          <a:lnRef idx="3">
            <a:schemeClr val="accent4"/>
          </a:lnRef>
          <a:fillRef idx="0">
            <a:schemeClr val="accent4"/>
          </a:fillRef>
          <a:effectRef idx="2">
            <a:schemeClr val="accent4"/>
          </a:effectRef>
          <a:fontRef idx="minor">
            <a:schemeClr val="tx1"/>
          </a:fontRef>
        </p:style>
      </p:cxnSp>
      <p:sp>
        <p:nvSpPr>
          <p:cNvPr id="202768" name="Rectangle 29"/>
          <p:cNvSpPr>
            <a:spLocks noChangeArrowheads="1"/>
          </p:cNvSpPr>
          <p:nvPr/>
        </p:nvSpPr>
        <p:spPr bwMode="auto">
          <a:xfrm>
            <a:off x="719138" y="2981755"/>
            <a:ext cx="1355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latin typeface="Arial" charset="0"/>
                <a:ea typeface="+mn-ea"/>
                <a:cs typeface="+mn-cs"/>
              </a:rPr>
              <a:t>6</a:t>
            </a:r>
            <a:r>
              <a:rPr lang="en-US" sz="1600" dirty="0">
                <a:solidFill>
                  <a:srgbClr val="000000"/>
                </a:solidFill>
                <a:latin typeface="Arial"/>
                <a:ea typeface="+mn-ea"/>
                <a:cs typeface="Arial"/>
              </a:rPr>
              <a:t>–</a:t>
            </a:r>
            <a:r>
              <a:rPr lang="en-US" sz="1600" dirty="0" smtClean="0">
                <a:solidFill>
                  <a:srgbClr val="000000"/>
                </a:solidFill>
                <a:latin typeface="Arial" charset="0"/>
                <a:ea typeface="+mn-ea"/>
                <a:cs typeface="+mn-cs"/>
              </a:rPr>
              <a:t>11 </a:t>
            </a:r>
            <a:r>
              <a:rPr lang="en-US" sz="1600" dirty="0">
                <a:solidFill>
                  <a:srgbClr val="000000"/>
                </a:solidFill>
                <a:latin typeface="Arial" charset="0"/>
                <a:ea typeface="+mn-ea"/>
                <a:cs typeface="+mn-cs"/>
              </a:rPr>
              <a:t>months</a:t>
            </a:r>
          </a:p>
        </p:txBody>
      </p:sp>
      <p:sp>
        <p:nvSpPr>
          <p:cNvPr id="202769" name="Rectangle 30"/>
          <p:cNvSpPr>
            <a:spLocks noChangeArrowheads="1"/>
          </p:cNvSpPr>
          <p:nvPr/>
        </p:nvSpPr>
        <p:spPr bwMode="auto">
          <a:xfrm>
            <a:off x="719138" y="3721530"/>
            <a:ext cx="1484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latin typeface="Arial" charset="0"/>
                <a:ea typeface="+mn-ea"/>
                <a:cs typeface="+mn-cs"/>
              </a:rPr>
              <a:t>12</a:t>
            </a:r>
            <a:r>
              <a:rPr lang="en-US" sz="1600" dirty="0">
                <a:solidFill>
                  <a:srgbClr val="000000"/>
                </a:solidFill>
                <a:latin typeface="Arial"/>
                <a:ea typeface="+mn-ea"/>
                <a:cs typeface="Arial"/>
              </a:rPr>
              <a:t>–</a:t>
            </a:r>
            <a:r>
              <a:rPr lang="en-US" sz="1600" dirty="0" smtClean="0">
                <a:solidFill>
                  <a:srgbClr val="000000"/>
                </a:solidFill>
                <a:latin typeface="Arial" charset="0"/>
                <a:ea typeface="+mn-ea"/>
                <a:cs typeface="+mn-cs"/>
              </a:rPr>
              <a:t>23 </a:t>
            </a:r>
            <a:r>
              <a:rPr lang="en-US" sz="1600" dirty="0">
                <a:solidFill>
                  <a:srgbClr val="000000"/>
                </a:solidFill>
                <a:latin typeface="Arial" charset="0"/>
                <a:ea typeface="+mn-ea"/>
                <a:cs typeface="+mn-cs"/>
              </a:rPr>
              <a:t>months</a:t>
            </a:r>
          </a:p>
        </p:txBody>
      </p:sp>
      <p:sp>
        <p:nvSpPr>
          <p:cNvPr id="202770" name="Rectangle 31"/>
          <p:cNvSpPr>
            <a:spLocks noChangeArrowheads="1"/>
          </p:cNvSpPr>
          <p:nvPr/>
        </p:nvSpPr>
        <p:spPr bwMode="auto">
          <a:xfrm>
            <a:off x="719138" y="4461305"/>
            <a:ext cx="11993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latin typeface="Arial" charset="0"/>
                <a:ea typeface="+mn-ea"/>
                <a:cs typeface="+mn-cs"/>
              </a:rPr>
              <a:t>2</a:t>
            </a:r>
            <a:r>
              <a:rPr lang="en-US" sz="1600" dirty="0">
                <a:solidFill>
                  <a:srgbClr val="000000"/>
                </a:solidFill>
                <a:latin typeface="Arial"/>
                <a:ea typeface="+mn-ea"/>
                <a:cs typeface="Arial"/>
              </a:rPr>
              <a:t>–</a:t>
            </a:r>
            <a:r>
              <a:rPr lang="en-US" sz="1600" dirty="0" smtClean="0">
                <a:solidFill>
                  <a:srgbClr val="000000"/>
                </a:solidFill>
                <a:latin typeface="Arial" charset="0"/>
                <a:ea typeface="+mn-ea"/>
                <a:cs typeface="+mn-cs"/>
              </a:rPr>
              <a:t>10 </a:t>
            </a:r>
            <a:r>
              <a:rPr lang="en-US" sz="1600" dirty="0">
                <a:solidFill>
                  <a:srgbClr val="000000"/>
                </a:solidFill>
                <a:latin typeface="Arial" charset="0"/>
                <a:ea typeface="+mn-ea"/>
                <a:cs typeface="+mn-cs"/>
              </a:rPr>
              <a:t>years</a:t>
            </a:r>
          </a:p>
        </p:txBody>
      </p:sp>
      <p:sp>
        <p:nvSpPr>
          <p:cNvPr id="202771" name="Rectangle 32"/>
          <p:cNvSpPr>
            <a:spLocks noChangeArrowheads="1"/>
          </p:cNvSpPr>
          <p:nvPr/>
        </p:nvSpPr>
        <p:spPr bwMode="auto">
          <a:xfrm>
            <a:off x="719138" y="5201080"/>
            <a:ext cx="1076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000000"/>
                </a:solidFill>
                <a:latin typeface="Arial" charset="0"/>
                <a:ea typeface="+mn-ea"/>
                <a:cs typeface="+mn-cs"/>
              </a:rPr>
              <a:t>11+ </a:t>
            </a:r>
            <a:r>
              <a:rPr lang="en-US" sz="1600" dirty="0" smtClean="0">
                <a:solidFill>
                  <a:srgbClr val="000000"/>
                </a:solidFill>
                <a:latin typeface="Arial" charset="0"/>
                <a:ea typeface="+mn-ea"/>
                <a:cs typeface="+mn-cs"/>
              </a:rPr>
              <a:t>years</a:t>
            </a:r>
            <a:endParaRPr lang="en-US" sz="1600" baseline="30000" dirty="0">
              <a:solidFill>
                <a:srgbClr val="000000"/>
              </a:solidFill>
              <a:latin typeface="Arial" charset="0"/>
              <a:ea typeface="+mn-ea"/>
              <a:cs typeface="+mn-cs"/>
            </a:endParaRPr>
          </a:p>
        </p:txBody>
      </p:sp>
      <p:cxnSp>
        <p:nvCxnSpPr>
          <p:cNvPr id="24" name="Straight Connector 23"/>
          <p:cNvCxnSpPr/>
          <p:nvPr/>
        </p:nvCxnSpPr>
        <p:spPr>
          <a:xfrm>
            <a:off x="2317750" y="1262492"/>
            <a:ext cx="0" cy="4502150"/>
          </a:xfrm>
          <a:prstGeom prst="line">
            <a:avLst/>
          </a:prstGeom>
          <a:ln>
            <a:solidFill>
              <a:schemeClr val="accent5"/>
            </a:solidFill>
          </a:ln>
        </p:spPr>
        <p:style>
          <a:lnRef idx="3">
            <a:schemeClr val="accent4"/>
          </a:lnRef>
          <a:fillRef idx="0">
            <a:schemeClr val="accent4"/>
          </a:fillRef>
          <a:effectRef idx="2">
            <a:schemeClr val="accent4"/>
          </a:effectRef>
          <a:fontRef idx="minor">
            <a:schemeClr val="tx1"/>
          </a:fontRef>
        </p:style>
      </p:cxnSp>
      <p:sp>
        <p:nvSpPr>
          <p:cNvPr id="36" name="Rectangle 15"/>
          <p:cNvSpPr>
            <a:spLocks noChangeArrowheads="1"/>
          </p:cNvSpPr>
          <p:nvPr/>
        </p:nvSpPr>
        <p:spPr bwMode="auto">
          <a:xfrm>
            <a:off x="4192233" y="2148221"/>
            <a:ext cx="1541783" cy="554429"/>
          </a:xfrm>
          <a:prstGeom prst="roundRect">
            <a:avLst>
              <a:gd name="adj" fmla="val 14135"/>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≥1 month</a:t>
            </a:r>
          </a:p>
        </p:txBody>
      </p:sp>
      <p:sp>
        <p:nvSpPr>
          <p:cNvPr id="37" name="Rectangle 15"/>
          <p:cNvSpPr>
            <a:spLocks noChangeArrowheads="1"/>
          </p:cNvSpPr>
          <p:nvPr/>
        </p:nvSpPr>
        <p:spPr bwMode="auto">
          <a:xfrm>
            <a:off x="5885816" y="2148221"/>
            <a:ext cx="2633506" cy="554429"/>
          </a:xfrm>
          <a:prstGeom prst="roundRect">
            <a:avLst>
              <a:gd name="adj" fmla="val 14371"/>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1 </a:t>
            </a:r>
            <a:r>
              <a:rPr lang="en-US" sz="1200" b="1" dirty="0" smtClean="0">
                <a:ln w="12700" cmpd="sng">
                  <a:noFill/>
                  <a:prstDash val="solid"/>
                </a:ln>
                <a:solidFill>
                  <a:schemeClr val="bg2"/>
                </a:solidFill>
              </a:rPr>
              <a:t>Dose </a:t>
            </a:r>
            <a:r>
              <a:rPr lang="en-US" sz="1400" b="1" dirty="0">
                <a:ln w="12700" cmpd="sng">
                  <a:noFill/>
                  <a:prstDash val="solid"/>
                </a:ln>
                <a:solidFill>
                  <a:schemeClr val="bg2"/>
                </a:solidFill>
              </a:rPr>
              <a:t>a</a:t>
            </a:r>
            <a:r>
              <a:rPr lang="en-US" sz="1400" b="1" dirty="0" smtClean="0">
                <a:ln w="12700" cmpd="sng">
                  <a:noFill/>
                  <a:prstDash val="solid"/>
                </a:ln>
                <a:solidFill>
                  <a:schemeClr val="bg2"/>
                </a:solidFill>
              </a:rPr>
              <a:t>ge 12–23 mo</a:t>
            </a:r>
            <a:endParaRPr lang="en-US" sz="1600" b="1" dirty="0">
              <a:ln w="12700" cmpd="sng">
                <a:noFill/>
                <a:prstDash val="solid"/>
              </a:ln>
              <a:solidFill>
                <a:schemeClr val="bg2"/>
              </a:solidFill>
            </a:endParaRPr>
          </a:p>
        </p:txBody>
      </p:sp>
      <p:sp>
        <p:nvSpPr>
          <p:cNvPr id="39" name="Rectangle 15"/>
          <p:cNvSpPr>
            <a:spLocks noChangeArrowheads="1"/>
          </p:cNvSpPr>
          <p:nvPr/>
        </p:nvSpPr>
        <p:spPr bwMode="auto">
          <a:xfrm>
            <a:off x="2498651" y="2875714"/>
            <a:ext cx="1541783" cy="2793969"/>
          </a:xfrm>
          <a:prstGeom prst="roundRect">
            <a:avLst>
              <a:gd name="adj" fmla="val 5064"/>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2 Doses</a:t>
            </a:r>
          </a:p>
        </p:txBody>
      </p:sp>
      <p:sp>
        <p:nvSpPr>
          <p:cNvPr id="40" name="Rectangle 15"/>
          <p:cNvSpPr>
            <a:spLocks noChangeArrowheads="1"/>
          </p:cNvSpPr>
          <p:nvPr/>
        </p:nvSpPr>
        <p:spPr bwMode="auto">
          <a:xfrm>
            <a:off x="4192233" y="2875714"/>
            <a:ext cx="1541783" cy="2033028"/>
          </a:xfrm>
          <a:prstGeom prst="roundRect">
            <a:avLst>
              <a:gd name="adj" fmla="val 5635"/>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&gt;2 </a:t>
            </a:r>
            <a:r>
              <a:rPr lang="en-US" sz="1200" b="1" dirty="0" smtClean="0">
                <a:ln w="12700" cmpd="sng">
                  <a:noFill/>
                  <a:prstDash val="solid"/>
                </a:ln>
                <a:solidFill>
                  <a:schemeClr val="bg2"/>
                </a:solidFill>
              </a:rPr>
              <a:t>months</a:t>
            </a:r>
            <a:endParaRPr lang="en-US" sz="1200" b="1" dirty="0">
              <a:ln w="12700" cmpd="sng">
                <a:noFill/>
                <a:prstDash val="solid"/>
              </a:ln>
              <a:solidFill>
                <a:schemeClr val="bg2"/>
              </a:solidFill>
            </a:endParaRPr>
          </a:p>
        </p:txBody>
      </p:sp>
      <p:sp>
        <p:nvSpPr>
          <p:cNvPr id="42" name="Rectangle 15"/>
          <p:cNvSpPr>
            <a:spLocks noChangeArrowheads="1"/>
          </p:cNvSpPr>
          <p:nvPr/>
        </p:nvSpPr>
        <p:spPr bwMode="auto">
          <a:xfrm>
            <a:off x="4192233" y="5115254"/>
            <a:ext cx="1541783" cy="554429"/>
          </a:xfrm>
          <a:prstGeom prst="roundRect">
            <a:avLst>
              <a:gd name="adj" fmla="val 14147"/>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≥1 month</a:t>
            </a:r>
          </a:p>
        </p:txBody>
      </p:sp>
      <p:sp>
        <p:nvSpPr>
          <p:cNvPr id="43" name="Rectangle 15"/>
          <p:cNvSpPr>
            <a:spLocks noChangeArrowheads="1"/>
          </p:cNvSpPr>
          <p:nvPr/>
        </p:nvSpPr>
        <p:spPr bwMode="auto">
          <a:xfrm>
            <a:off x="5885816" y="2875714"/>
            <a:ext cx="2633506" cy="554429"/>
          </a:xfrm>
          <a:prstGeom prst="roundRect">
            <a:avLst>
              <a:gd name="adj" fmla="val 15501"/>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1 Dose </a:t>
            </a:r>
            <a:r>
              <a:rPr lang="en-US" sz="1400" b="1" dirty="0" smtClean="0">
                <a:ln w="12700" cmpd="sng">
                  <a:noFill/>
                  <a:prstDash val="solid"/>
                </a:ln>
                <a:solidFill>
                  <a:schemeClr val="bg2"/>
                </a:solidFill>
              </a:rPr>
              <a:t>in the 2nd year of life</a:t>
            </a:r>
            <a:r>
              <a:rPr lang="en-US" sz="1400" b="1" dirty="0">
                <a:ln w="12700" cmpd="sng">
                  <a:noFill/>
                  <a:prstDash val="solid"/>
                </a:ln>
                <a:solidFill>
                  <a:schemeClr val="bg2"/>
                </a:solidFill>
              </a:rPr>
              <a:t/>
            </a:r>
            <a:br>
              <a:rPr lang="en-US" sz="1400" b="1" dirty="0">
                <a:ln w="12700" cmpd="sng">
                  <a:noFill/>
                  <a:prstDash val="solid"/>
                </a:ln>
                <a:solidFill>
                  <a:schemeClr val="bg2"/>
                </a:solidFill>
              </a:rPr>
            </a:br>
            <a:r>
              <a:rPr lang="en-US" sz="1400" b="1" dirty="0">
                <a:ln w="12700" cmpd="sng">
                  <a:noFill/>
                  <a:prstDash val="solid"/>
                </a:ln>
                <a:solidFill>
                  <a:schemeClr val="bg2"/>
                </a:solidFill>
              </a:rPr>
              <a:t>≥2 mo </a:t>
            </a:r>
            <a:r>
              <a:rPr lang="en-US" sz="1400" b="1" dirty="0" smtClean="0">
                <a:ln w="12700" cmpd="sng">
                  <a:noFill/>
                  <a:prstDash val="solid"/>
                </a:ln>
                <a:solidFill>
                  <a:schemeClr val="bg2"/>
                </a:solidFill>
              </a:rPr>
              <a:t>post–primary </a:t>
            </a:r>
            <a:r>
              <a:rPr lang="en-US" sz="1400" b="1" dirty="0">
                <a:ln w="12700" cmpd="sng">
                  <a:noFill/>
                  <a:prstDash val="solid"/>
                </a:ln>
                <a:solidFill>
                  <a:schemeClr val="bg2"/>
                </a:solidFill>
              </a:rPr>
              <a:t>series</a:t>
            </a:r>
          </a:p>
        </p:txBody>
      </p:sp>
      <p:sp>
        <p:nvSpPr>
          <p:cNvPr id="44" name="Rectangle 15"/>
          <p:cNvSpPr>
            <a:spLocks noChangeArrowheads="1"/>
          </p:cNvSpPr>
          <p:nvPr/>
        </p:nvSpPr>
        <p:spPr bwMode="auto">
          <a:xfrm>
            <a:off x="5885816" y="3623864"/>
            <a:ext cx="2633506" cy="554429"/>
          </a:xfrm>
          <a:prstGeom prst="roundRect">
            <a:avLst>
              <a:gd name="adj" fmla="val 15501"/>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200" b="1" dirty="0">
                <a:ln w="12700" cmpd="sng">
                  <a:noFill/>
                  <a:prstDash val="solid"/>
                </a:ln>
                <a:solidFill>
                  <a:schemeClr val="bg2"/>
                </a:solidFill>
              </a:rPr>
              <a:t>1 Dose </a:t>
            </a:r>
            <a:r>
              <a:rPr lang="en-US" sz="1400" b="1" dirty="0" smtClean="0">
                <a:ln w="12700" cmpd="sng">
                  <a:noFill/>
                  <a:prstDash val="solid"/>
                </a:ln>
                <a:solidFill>
                  <a:schemeClr val="bg2"/>
                </a:solidFill>
              </a:rPr>
              <a:t>12–23 </a:t>
            </a:r>
            <a:r>
              <a:rPr lang="en-US" sz="1400" b="1" dirty="0">
                <a:ln w="12700" cmpd="sng">
                  <a:noFill/>
                  <a:prstDash val="solid"/>
                </a:ln>
                <a:solidFill>
                  <a:schemeClr val="bg2"/>
                </a:solidFill>
              </a:rPr>
              <a:t>mo </a:t>
            </a:r>
            <a:br>
              <a:rPr lang="en-US" sz="1400" b="1" dirty="0">
                <a:ln w="12700" cmpd="sng">
                  <a:noFill/>
                  <a:prstDash val="solid"/>
                </a:ln>
                <a:solidFill>
                  <a:schemeClr val="bg2"/>
                </a:solidFill>
              </a:rPr>
            </a:br>
            <a:r>
              <a:rPr lang="en-US" sz="1400" b="1" dirty="0" smtClean="0">
                <a:ln w="12700" cmpd="sng">
                  <a:noFill/>
                  <a:prstDash val="solid"/>
                </a:ln>
                <a:solidFill>
                  <a:schemeClr val="bg2"/>
                </a:solidFill>
              </a:rPr>
              <a:t>post–primary </a:t>
            </a:r>
            <a:r>
              <a:rPr lang="en-US" sz="1400" b="1" dirty="0">
                <a:ln w="12700" cmpd="sng">
                  <a:noFill/>
                  <a:prstDash val="solid"/>
                </a:ln>
                <a:solidFill>
                  <a:schemeClr val="bg2"/>
                </a:solidFill>
              </a:rPr>
              <a:t>series</a:t>
            </a:r>
          </a:p>
        </p:txBody>
      </p:sp>
      <p:sp>
        <p:nvSpPr>
          <p:cNvPr id="45" name="Rectangle 15"/>
          <p:cNvSpPr>
            <a:spLocks noChangeArrowheads="1"/>
          </p:cNvSpPr>
          <p:nvPr/>
        </p:nvSpPr>
        <p:spPr bwMode="auto">
          <a:xfrm>
            <a:off x="5885816" y="4355849"/>
            <a:ext cx="2633506" cy="1313833"/>
          </a:xfrm>
          <a:prstGeom prst="roundRect">
            <a:avLst>
              <a:gd name="adj" fmla="val 7885"/>
            </a:avLst>
          </a:prstGeom>
          <a:solidFill>
            <a:schemeClr val="accent2"/>
          </a:solidFill>
          <a:ln/>
          <a:scene3d>
            <a:camera prst="orthographicFront">
              <a:rot lat="0" lon="0" rev="0"/>
            </a:camera>
            <a:lightRig rig="threePt" dir="t">
              <a:rot lat="0" lon="0" rev="20400000"/>
            </a:lightRig>
          </a:scene3d>
          <a:sp3d contourW="6350">
            <a:bevelT w="41275" h="19050" prst="angle"/>
            <a:contourClr>
              <a:schemeClr val="tx1">
                <a:lumMod val="50000"/>
                <a:lumOff val="50000"/>
              </a:schemeClr>
            </a:contourClr>
          </a:sp3d>
        </p:spPr>
        <p:style>
          <a:lnRef idx="0">
            <a:schemeClr val="accent1"/>
          </a:lnRef>
          <a:fillRef idx="3">
            <a:schemeClr val="accent1"/>
          </a:fillRef>
          <a:effectRef idx="3">
            <a:schemeClr val="accent1"/>
          </a:effectRef>
          <a:fontRef idx="minor">
            <a:schemeClr val="lt1"/>
          </a:fontRef>
        </p:style>
        <p:txBody>
          <a:bodyPr anchor="ctr"/>
          <a:lstStyle/>
          <a:p>
            <a:pPr algn="ctr">
              <a:lnSpc>
                <a:spcPct val="85000"/>
              </a:lnSpc>
              <a:buClr>
                <a:srgbClr val="808080"/>
              </a:buClr>
              <a:buSzPct val="115000"/>
              <a:defRPr/>
            </a:pPr>
            <a:r>
              <a:rPr lang="en-US" sz="1400" b="1" dirty="0">
                <a:ln w="12700" cmpd="sng">
                  <a:noFill/>
                  <a:prstDash val="solid"/>
                </a:ln>
                <a:solidFill>
                  <a:schemeClr val="bg2"/>
                </a:solidFill>
              </a:rPr>
              <a:t>Need </a:t>
            </a:r>
            <a:r>
              <a:rPr lang="en-US" sz="1400" b="1" dirty="0" smtClean="0">
                <a:ln w="12700" cmpd="sng">
                  <a:noFill/>
                  <a:prstDash val="solid"/>
                </a:ln>
                <a:solidFill>
                  <a:schemeClr val="bg2"/>
                </a:solidFill>
              </a:rPr>
              <a:t>not </a:t>
            </a:r>
            <a:r>
              <a:rPr lang="en-US" sz="1400" b="1" dirty="0">
                <a:ln w="12700" cmpd="sng">
                  <a:noFill/>
                  <a:prstDash val="solid"/>
                </a:ln>
                <a:solidFill>
                  <a:schemeClr val="bg2"/>
                </a:solidFill>
              </a:rPr>
              <a:t>e</a:t>
            </a:r>
            <a:r>
              <a:rPr lang="en-US" sz="1400" b="1" dirty="0" smtClean="0">
                <a:ln w="12700" cmpd="sng">
                  <a:noFill/>
                  <a:prstDash val="solid"/>
                </a:ln>
                <a:solidFill>
                  <a:schemeClr val="bg2"/>
                </a:solidFill>
              </a:rPr>
              <a:t>stablished</a:t>
            </a:r>
            <a:endParaRPr lang="en-US" sz="1400" b="1" dirty="0">
              <a:ln w="12700" cmpd="sng">
                <a:noFill/>
                <a:prstDash val="solid"/>
              </a:ln>
              <a:solidFill>
                <a:schemeClr val="bg2"/>
              </a:solidFill>
              <a:latin typeface="Arial Narrow" pitchFamily="34" charset="0"/>
            </a:endParaRPr>
          </a:p>
        </p:txBody>
      </p:sp>
      <p:sp>
        <p:nvSpPr>
          <p:cNvPr id="30" name="Text Placeholder 1"/>
          <p:cNvSpPr txBox="1">
            <a:spLocks/>
          </p:cNvSpPr>
          <p:nvPr/>
        </p:nvSpPr>
        <p:spPr>
          <a:xfrm>
            <a:off x="196850" y="6309320"/>
            <a:ext cx="8191574" cy="452897"/>
          </a:xfrm>
          <a:prstGeom prst="rect">
            <a:avLst/>
          </a:prstGeom>
        </p:spPr>
        <p:txBody>
          <a:bodyPr anchor="ctr"/>
          <a:lstStyle>
            <a:lvl1pPr marL="342900" indent="-342900" algn="l" rtl="0" fontAlgn="base">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1800">
                <a:solidFill>
                  <a:schemeClr val="tx1"/>
                </a:solidFill>
                <a:latin typeface="+mn-lt"/>
              </a:defRPr>
            </a:lvl2pPr>
            <a:lvl3pPr marL="1143000" indent="-228600" algn="l" rtl="0" fontAlgn="base">
              <a:spcBef>
                <a:spcPct val="20000"/>
              </a:spcBef>
              <a:spcAft>
                <a:spcPct val="0"/>
              </a:spcAft>
              <a:buClr>
                <a:schemeClr val="accent1"/>
              </a:buClr>
              <a:buChar char="•"/>
              <a:defRPr sz="1600">
                <a:solidFill>
                  <a:schemeClr val="tx1"/>
                </a:solidFill>
                <a:latin typeface="+mn-lt"/>
              </a:defRPr>
            </a:lvl3pPr>
            <a:lvl4pPr marL="1600200" indent="-228600" algn="l" rtl="0" fontAlgn="base">
              <a:spcBef>
                <a:spcPct val="20000"/>
              </a:spcBef>
              <a:spcAft>
                <a:spcPct val="0"/>
              </a:spcAft>
              <a:buClr>
                <a:schemeClr val="accent1"/>
              </a:buClr>
              <a:buChar char="–"/>
              <a:defRPr sz="1400">
                <a:solidFill>
                  <a:schemeClr val="tx1"/>
                </a:solidFill>
                <a:latin typeface="+mn-lt"/>
              </a:defRPr>
            </a:lvl4pPr>
            <a:lvl5pPr marL="2057400" indent="-228600" algn="l" rtl="0" fontAlgn="base">
              <a:spcBef>
                <a:spcPct val="20000"/>
              </a:spcBef>
              <a:spcAft>
                <a:spcPct val="0"/>
              </a:spcAft>
              <a:buClr>
                <a:schemeClr val="accent1"/>
              </a:buClr>
              <a:buChar char="»"/>
              <a:defRPr sz="1400">
                <a:solidFill>
                  <a:schemeClr val="tx1"/>
                </a:solidFill>
                <a:latin typeface="+mn-lt"/>
              </a:defRPr>
            </a:lvl5pPr>
            <a:lvl6pPr marL="2514600" indent="-228600" algn="l" rtl="0" fontAlgn="base">
              <a:spcBef>
                <a:spcPct val="20000"/>
              </a:spcBef>
              <a:spcAft>
                <a:spcPct val="0"/>
              </a:spcAft>
              <a:buClr>
                <a:schemeClr val="accent2"/>
              </a:buClr>
              <a:buChar char="»"/>
              <a:defRPr sz="1600">
                <a:solidFill>
                  <a:schemeClr val="tx1"/>
                </a:solidFill>
                <a:latin typeface="+mn-lt"/>
              </a:defRPr>
            </a:lvl6pPr>
            <a:lvl7pPr marL="2971800" indent="-228600" algn="l" rtl="0" fontAlgn="base">
              <a:spcBef>
                <a:spcPct val="20000"/>
              </a:spcBef>
              <a:spcAft>
                <a:spcPct val="0"/>
              </a:spcAft>
              <a:buClr>
                <a:schemeClr val="accent2"/>
              </a:buClr>
              <a:buChar char="»"/>
              <a:defRPr sz="1600">
                <a:solidFill>
                  <a:schemeClr val="tx1"/>
                </a:solidFill>
                <a:latin typeface="+mn-lt"/>
              </a:defRPr>
            </a:lvl7pPr>
            <a:lvl8pPr marL="3429000" indent="-228600" algn="l" rtl="0" fontAlgn="base">
              <a:spcBef>
                <a:spcPct val="20000"/>
              </a:spcBef>
              <a:spcAft>
                <a:spcPct val="0"/>
              </a:spcAft>
              <a:buClr>
                <a:schemeClr val="accent2"/>
              </a:buClr>
              <a:buChar char="»"/>
              <a:defRPr sz="1600">
                <a:solidFill>
                  <a:schemeClr val="tx1"/>
                </a:solidFill>
                <a:latin typeface="+mn-lt"/>
              </a:defRPr>
            </a:lvl8pPr>
            <a:lvl9pPr marL="3886200" indent="-228600" algn="l" rtl="0" fontAlgn="base">
              <a:spcBef>
                <a:spcPct val="20000"/>
              </a:spcBef>
              <a:spcAft>
                <a:spcPct val="0"/>
              </a:spcAft>
              <a:buClr>
                <a:schemeClr val="accent2"/>
              </a:buClr>
              <a:buChar char="»"/>
              <a:defRPr sz="1600">
                <a:solidFill>
                  <a:schemeClr val="tx1"/>
                </a:solidFill>
                <a:latin typeface="+mn-lt"/>
              </a:defRPr>
            </a:lvl9pPr>
          </a:lstStyle>
          <a:p>
            <a:pPr marL="0" indent="0">
              <a:buClr>
                <a:srgbClr val="B90023"/>
              </a:buClr>
              <a:buFont typeface="Wingdings" pitchFamily="2" charset="2"/>
              <a:buNone/>
              <a:defRPr/>
            </a:pPr>
            <a:r>
              <a:rPr lang="en-US" sz="1100" b="1" dirty="0">
                <a:solidFill>
                  <a:srgbClr val="808080">
                    <a:lumMod val="50000"/>
                  </a:srgbClr>
                </a:solidFill>
              </a:rPr>
              <a:t>BEXSERO [summary of product characteristics]. Siena, Italy: Novartis Vaccines and Diagnostics S.r.l.; January 14, 2013.</a:t>
            </a:r>
          </a:p>
        </p:txBody>
      </p:sp>
      <p:sp>
        <p:nvSpPr>
          <p:cNvPr id="33" name="Slide Number Placeholder 32"/>
          <p:cNvSpPr>
            <a:spLocks noGrp="1"/>
          </p:cNvSpPr>
          <p:nvPr>
            <p:ph type="sldNum" sz="quarter" idx="10"/>
          </p:nvPr>
        </p:nvSpPr>
        <p:spPr/>
        <p:txBody>
          <a:bodyPr/>
          <a:lstStyle/>
          <a:p>
            <a:pPr>
              <a:defRPr/>
            </a:pPr>
            <a:fld id="{ED976635-16FA-4860-8941-5BA94B5984AC}" type="slidenum">
              <a:rPr lang="en-US" sz="1200" smtClean="0">
                <a:solidFill>
                  <a:srgbClr val="A5BF02"/>
                </a:solidFill>
                <a:ea typeface="+mn-ea"/>
                <a:cs typeface="+mn-cs"/>
              </a:rPr>
              <a:pPr>
                <a:defRPr/>
              </a:pPr>
              <a:t>18</a:t>
            </a:fld>
            <a:endParaRPr lang="en-US" sz="1200" dirty="0">
              <a:solidFill>
                <a:srgbClr val="A5BF02"/>
              </a:solidFill>
              <a:ea typeface="+mn-ea"/>
              <a:cs typeface="+mn-cs"/>
            </a:endParaRPr>
          </a:p>
        </p:txBody>
      </p:sp>
    </p:spTree>
    <p:extLst>
      <p:ext uri="{BB962C8B-B14F-4D97-AF65-F5344CB8AC3E}">
        <p14:creationId xmlns:p14="http://schemas.microsoft.com/office/powerpoint/2010/main" val="19070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876256" cy="648072"/>
          </a:xfrm>
        </p:spPr>
        <p:txBody>
          <a:bodyPr>
            <a:normAutofit/>
          </a:bodyPr>
          <a:lstStyle/>
          <a:p>
            <a:r>
              <a:rPr lang="en-GB" sz="3200" b="1" dirty="0" smtClean="0"/>
              <a:t>Further experience with </a:t>
            </a:r>
            <a:r>
              <a:rPr lang="en-GB" sz="3200" b="1" dirty="0" err="1" smtClean="0"/>
              <a:t>Bexsero</a:t>
            </a:r>
            <a:r>
              <a:rPr lang="en-GB" sz="3200" b="1" dirty="0" smtClean="0"/>
              <a:t>®</a:t>
            </a:r>
            <a:endParaRPr lang="en-GB" sz="3200" b="1" dirty="0"/>
          </a:p>
        </p:txBody>
      </p:sp>
      <p:sp>
        <p:nvSpPr>
          <p:cNvPr id="3" name="Content Placeholder 2"/>
          <p:cNvSpPr>
            <a:spLocks noGrp="1"/>
          </p:cNvSpPr>
          <p:nvPr>
            <p:ph idx="1"/>
          </p:nvPr>
        </p:nvSpPr>
        <p:spPr>
          <a:xfrm>
            <a:off x="558000" y="1988840"/>
            <a:ext cx="8028000" cy="4163615"/>
          </a:xfrm>
        </p:spPr>
        <p:txBody>
          <a:bodyPr/>
          <a:lstStyle/>
          <a:p>
            <a:pPr>
              <a:buFont typeface="Arial" panose="020B0604020202020204" pitchFamily="34" charset="0"/>
              <a:buChar char="•"/>
            </a:pPr>
            <a:r>
              <a:rPr lang="en-GB" sz="2000" dirty="0"/>
              <a:t>Used in clinical trials in just over </a:t>
            </a:r>
            <a:r>
              <a:rPr lang="en-GB" sz="2000" dirty="0" smtClean="0"/>
              <a:t>24,000 </a:t>
            </a:r>
            <a:r>
              <a:rPr lang="en-GB" sz="2000" dirty="0"/>
              <a:t>individuals</a:t>
            </a:r>
          </a:p>
          <a:p>
            <a:pPr lvl="3"/>
            <a:r>
              <a:rPr lang="en-GB" dirty="0" smtClean="0"/>
              <a:t>includes response to two university outbreaks in the USA  </a:t>
            </a:r>
          </a:p>
          <a:p>
            <a:pPr>
              <a:buFont typeface="Arial" panose="020B0604020202020204" pitchFamily="34" charset="0"/>
              <a:buChar char="•"/>
            </a:pPr>
            <a:r>
              <a:rPr lang="en-GB" sz="2000" dirty="0" smtClean="0"/>
              <a:t>Worldwide, between launch in November 2013 up to March 2015 </a:t>
            </a:r>
          </a:p>
          <a:p>
            <a:pPr lvl="3"/>
            <a:r>
              <a:rPr lang="en-GB" dirty="0" smtClean="0"/>
              <a:t>999,196 doses sold in 20 countries </a:t>
            </a:r>
          </a:p>
          <a:p>
            <a:pPr lvl="3"/>
            <a:r>
              <a:rPr lang="en-GB" dirty="0" smtClean="0"/>
              <a:t>Estimated 545,092 subject received at least one dose</a:t>
            </a:r>
          </a:p>
          <a:p>
            <a:pPr>
              <a:buFont typeface="Arial" panose="020B0604020202020204" pitchFamily="34" charset="0"/>
              <a:buChar char="•"/>
            </a:pPr>
            <a:r>
              <a:rPr lang="en-GB" sz="2000" dirty="0" smtClean="0"/>
              <a:t>Used </a:t>
            </a:r>
            <a:r>
              <a:rPr lang="en-GB" sz="2000" dirty="0"/>
              <a:t>for population outbreak control in Quebec </a:t>
            </a:r>
          </a:p>
          <a:p>
            <a:pPr lvl="3"/>
            <a:r>
              <a:rPr lang="fr-FR" altLang="en-US" dirty="0"/>
              <a:t>Saguenay-Lac-St-Jean </a:t>
            </a:r>
            <a:r>
              <a:rPr lang="fr-FR" altLang="en-US" dirty="0" err="1" smtClean="0"/>
              <a:t>Region</a:t>
            </a:r>
            <a:endParaRPr lang="fr-FR" altLang="en-US" dirty="0"/>
          </a:p>
          <a:p>
            <a:pPr lvl="3"/>
            <a:r>
              <a:rPr lang="fr-FR" altLang="en-US" dirty="0" smtClean="0"/>
              <a:t>Vaccination in </a:t>
            </a:r>
            <a:r>
              <a:rPr lang="fr-FR" altLang="en-US" dirty="0" err="1" smtClean="0"/>
              <a:t>schools</a:t>
            </a:r>
            <a:r>
              <a:rPr lang="fr-FR" altLang="en-US" dirty="0" smtClean="0"/>
              <a:t> and local public </a:t>
            </a:r>
            <a:r>
              <a:rPr lang="fr-FR" altLang="en-US" dirty="0" err="1" smtClean="0"/>
              <a:t>health</a:t>
            </a:r>
            <a:r>
              <a:rPr lang="fr-FR" altLang="en-US" dirty="0" smtClean="0"/>
              <a:t> </a:t>
            </a:r>
            <a:r>
              <a:rPr lang="fr-FR" altLang="en-US" dirty="0" err="1" smtClean="0"/>
              <a:t>units</a:t>
            </a:r>
            <a:r>
              <a:rPr lang="fr-FR" altLang="en-US" dirty="0" smtClean="0"/>
              <a:t> May-</a:t>
            </a:r>
            <a:r>
              <a:rPr lang="fr-FR" altLang="en-US" dirty="0" err="1" smtClean="0"/>
              <a:t>December</a:t>
            </a:r>
            <a:r>
              <a:rPr lang="fr-FR" altLang="en-US" dirty="0" smtClean="0"/>
              <a:t> </a:t>
            </a:r>
            <a:r>
              <a:rPr lang="fr-FR" altLang="en-US" dirty="0"/>
              <a:t>2014</a:t>
            </a:r>
            <a:endParaRPr lang="fr-FR" altLang="en-US" dirty="0" smtClean="0"/>
          </a:p>
          <a:p>
            <a:pPr lvl="3"/>
            <a:r>
              <a:rPr lang="fr-FR" altLang="en-US" dirty="0" smtClean="0"/>
              <a:t>Target</a:t>
            </a:r>
            <a:r>
              <a:rPr lang="fr-FR" altLang="en-US" dirty="0"/>
              <a:t>: ≈ 57 000 </a:t>
            </a:r>
            <a:r>
              <a:rPr lang="fr-FR" altLang="en-US" dirty="0" err="1"/>
              <a:t>persons</a:t>
            </a:r>
            <a:r>
              <a:rPr lang="fr-FR" altLang="en-US" dirty="0"/>
              <a:t> </a:t>
            </a:r>
            <a:r>
              <a:rPr lang="fr-FR" altLang="en-US" dirty="0" err="1" smtClean="0"/>
              <a:t>aged</a:t>
            </a:r>
            <a:r>
              <a:rPr lang="fr-FR" altLang="en-US" dirty="0" smtClean="0"/>
              <a:t> 2 </a:t>
            </a:r>
            <a:r>
              <a:rPr lang="fr-FR" altLang="en-US" dirty="0" err="1" smtClean="0"/>
              <a:t>months</a:t>
            </a:r>
            <a:r>
              <a:rPr lang="fr-FR" altLang="en-US" dirty="0" smtClean="0"/>
              <a:t> to </a:t>
            </a:r>
            <a:r>
              <a:rPr lang="fr-FR" altLang="en-US" dirty="0"/>
              <a:t>20 </a:t>
            </a:r>
            <a:r>
              <a:rPr lang="fr-FR" altLang="en-US" dirty="0" err="1" smtClean="0"/>
              <a:t>years</a:t>
            </a:r>
            <a:endParaRPr lang="fr-FR" altLang="en-US" dirty="0" smtClean="0"/>
          </a:p>
          <a:p>
            <a:pPr lvl="3"/>
            <a:r>
              <a:rPr lang="fr-FR" altLang="en-US" dirty="0" err="1"/>
              <a:t>A</a:t>
            </a:r>
            <a:r>
              <a:rPr lang="fr-FR" altLang="en-US" dirty="0" err="1" smtClean="0"/>
              <a:t>chieved</a:t>
            </a:r>
            <a:r>
              <a:rPr lang="fr-FR" altLang="en-US" dirty="0" smtClean="0"/>
              <a:t> 82% </a:t>
            </a:r>
            <a:r>
              <a:rPr lang="fr-FR" altLang="en-US" dirty="0" err="1" smtClean="0"/>
              <a:t>coverage</a:t>
            </a:r>
            <a:endParaRPr lang="fr-FR" altLang="en-US" dirty="0" smtClean="0"/>
          </a:p>
          <a:p>
            <a:pPr lvl="3"/>
            <a:r>
              <a:rPr lang="fr-FR" altLang="en-US" dirty="0" smtClean="0"/>
              <a:t>Cases </a:t>
            </a:r>
            <a:r>
              <a:rPr lang="fr-FR" altLang="en-US" dirty="0" err="1" smtClean="0"/>
              <a:t>declined</a:t>
            </a:r>
            <a:r>
              <a:rPr lang="fr-FR" altLang="en-US" dirty="0" smtClean="0"/>
              <a:t> in </a:t>
            </a:r>
            <a:r>
              <a:rPr lang="fr-FR" altLang="en-US" dirty="0" err="1" smtClean="0"/>
              <a:t>target</a:t>
            </a:r>
            <a:r>
              <a:rPr lang="fr-FR" altLang="en-US" dirty="0" smtClean="0"/>
              <a:t> area</a:t>
            </a:r>
            <a:endParaRPr lang="fr-FR" altLang="en-US" dirty="0"/>
          </a:p>
          <a:p>
            <a:pPr>
              <a:buFont typeface="Arial" panose="020B0604020202020204" pitchFamily="34" charset="0"/>
              <a:buChar char="•"/>
            </a:pPr>
            <a:endParaRPr lang="en-GB" dirty="0"/>
          </a:p>
          <a:p>
            <a:r>
              <a:rPr lang="en-GB" dirty="0"/>
              <a:t> </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19</a:t>
            </a:fld>
            <a:endParaRPr lang="en-US" dirty="0"/>
          </a:p>
        </p:txBody>
      </p:sp>
    </p:spTree>
    <p:extLst>
      <p:ext uri="{BB962C8B-B14F-4D97-AF65-F5344CB8AC3E}">
        <p14:creationId xmlns:p14="http://schemas.microsoft.com/office/powerpoint/2010/main" val="3664262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8028000" cy="648072"/>
          </a:xfrm>
        </p:spPr>
        <p:txBody>
          <a:bodyPr>
            <a:normAutofit/>
          </a:bodyPr>
          <a:lstStyle/>
          <a:p>
            <a:r>
              <a:rPr lang="en-GB" b="1" dirty="0">
                <a:latin typeface="+mn-lt"/>
              </a:rPr>
              <a:t>Contents</a:t>
            </a:r>
          </a:p>
        </p:txBody>
      </p:sp>
      <p:sp>
        <p:nvSpPr>
          <p:cNvPr id="3" name="Content Placeholder 2"/>
          <p:cNvSpPr>
            <a:spLocks noGrp="1"/>
          </p:cNvSpPr>
          <p:nvPr>
            <p:ph idx="1"/>
          </p:nvPr>
        </p:nvSpPr>
        <p:spPr>
          <a:xfrm>
            <a:off x="467544" y="1596793"/>
            <a:ext cx="8280920" cy="4424495"/>
          </a:xfrm>
        </p:spPr>
        <p:txBody>
          <a:bodyPr>
            <a:noAutofit/>
          </a:bodyPr>
          <a:lstStyle/>
          <a:p>
            <a:pPr marL="457200" lvl="0" indent="-457200">
              <a:buFont typeface="+mj-lt"/>
              <a:buAutoNum type="arabicPeriod"/>
            </a:pPr>
            <a:r>
              <a:rPr lang="en-GB" dirty="0" smtClean="0">
                <a:latin typeface="+mn-lt"/>
              </a:rPr>
              <a:t>What </a:t>
            </a:r>
            <a:r>
              <a:rPr lang="en-GB" dirty="0">
                <a:latin typeface="+mn-lt"/>
              </a:rPr>
              <a:t>is </a:t>
            </a:r>
            <a:r>
              <a:rPr lang="en-GB" dirty="0" smtClean="0">
                <a:latin typeface="+mn-lt"/>
              </a:rPr>
              <a:t>meningococcal disease?</a:t>
            </a:r>
          </a:p>
          <a:p>
            <a:pPr marL="457200" lvl="0" indent="-457200">
              <a:buFont typeface="+mj-lt"/>
              <a:buAutoNum type="arabicPeriod"/>
            </a:pPr>
            <a:r>
              <a:rPr lang="en-GB" dirty="0" smtClean="0">
                <a:latin typeface="+mn-lt"/>
              </a:rPr>
              <a:t>What is </a:t>
            </a:r>
            <a:r>
              <a:rPr lang="en-GB" dirty="0" err="1" smtClean="0">
                <a:latin typeface="+mn-lt"/>
              </a:rPr>
              <a:t>MenB</a:t>
            </a:r>
            <a:r>
              <a:rPr lang="en-GB" dirty="0" smtClean="0">
                <a:latin typeface="+mn-lt"/>
              </a:rPr>
              <a:t> vaccine (</a:t>
            </a:r>
            <a:r>
              <a:rPr lang="en-GB" dirty="0" err="1" smtClean="0">
                <a:latin typeface="+mn-lt"/>
              </a:rPr>
              <a:t>Bexsero</a:t>
            </a:r>
            <a:r>
              <a:rPr lang="en-GB" dirty="0" smtClean="0">
                <a:latin typeface="+mn-lt"/>
              </a:rPr>
              <a:t>®)?</a:t>
            </a:r>
          </a:p>
          <a:p>
            <a:pPr marL="457200" lvl="0" indent="-457200">
              <a:buFont typeface="+mj-lt"/>
              <a:buAutoNum type="arabicPeriod"/>
            </a:pPr>
            <a:r>
              <a:rPr lang="en-GB" dirty="0" smtClean="0">
                <a:latin typeface="+mn-lt"/>
              </a:rPr>
              <a:t>Who should we vaccinate with the </a:t>
            </a:r>
            <a:r>
              <a:rPr lang="en-GB" dirty="0" err="1" smtClean="0">
                <a:latin typeface="+mn-lt"/>
              </a:rPr>
              <a:t>MenB</a:t>
            </a:r>
            <a:r>
              <a:rPr lang="en-GB" dirty="0" smtClean="0">
                <a:latin typeface="+mn-lt"/>
              </a:rPr>
              <a:t> vaccine (</a:t>
            </a:r>
            <a:r>
              <a:rPr lang="en-GB" dirty="0" err="1" smtClean="0">
                <a:latin typeface="+mn-lt"/>
              </a:rPr>
              <a:t>Bexsero</a:t>
            </a:r>
            <a:r>
              <a:rPr lang="en-GB" dirty="0" smtClean="0">
                <a:latin typeface="+mn-lt"/>
              </a:rPr>
              <a:t>®)?</a:t>
            </a:r>
          </a:p>
          <a:p>
            <a:pPr marL="457200" indent="-457200">
              <a:buFont typeface="+mj-lt"/>
              <a:buAutoNum type="arabicPeriod"/>
            </a:pPr>
            <a:r>
              <a:rPr lang="en-GB" dirty="0" smtClean="0"/>
              <a:t>How are we implementing the new </a:t>
            </a:r>
            <a:r>
              <a:rPr lang="en-GB" dirty="0" err="1" smtClean="0"/>
              <a:t>MenB</a:t>
            </a:r>
            <a:r>
              <a:rPr lang="en-GB" dirty="0" smtClean="0"/>
              <a:t> infant immunisation programme?</a:t>
            </a:r>
            <a:endParaRPr lang="en-GB" dirty="0" smtClean="0">
              <a:latin typeface="+mn-lt"/>
            </a:endParaRPr>
          </a:p>
          <a:p>
            <a:pPr marL="457200" lvl="0" indent="-457200">
              <a:buFont typeface="+mj-lt"/>
              <a:buAutoNum type="arabicPeriod"/>
            </a:pPr>
            <a:r>
              <a:rPr lang="en-GB" dirty="0" smtClean="0">
                <a:latin typeface="+mn-lt"/>
              </a:rPr>
              <a:t>How can we prevent fever after </a:t>
            </a:r>
            <a:r>
              <a:rPr lang="en-GB" dirty="0" err="1" smtClean="0">
                <a:latin typeface="+mn-lt"/>
              </a:rPr>
              <a:t>MenB</a:t>
            </a:r>
            <a:r>
              <a:rPr lang="en-GB" dirty="0" smtClean="0">
                <a:latin typeface="+mn-lt"/>
              </a:rPr>
              <a:t> vaccination?</a:t>
            </a:r>
          </a:p>
          <a:p>
            <a:pPr marL="457200" lvl="0" indent="-457200">
              <a:buFont typeface="+mj-lt"/>
              <a:buAutoNum type="arabicPeriod"/>
            </a:pPr>
            <a:r>
              <a:rPr lang="en-GB" dirty="0" smtClean="0"/>
              <a:t>How can we control the increase in </a:t>
            </a:r>
            <a:r>
              <a:rPr lang="en-GB" dirty="0" err="1" smtClean="0"/>
              <a:t>MenW</a:t>
            </a:r>
            <a:r>
              <a:rPr lang="en-GB" dirty="0" smtClean="0"/>
              <a:t> disease?</a:t>
            </a:r>
            <a:endParaRPr lang="en-GB" dirty="0"/>
          </a:p>
          <a:p>
            <a:pPr marL="457200" indent="-457200">
              <a:buFont typeface="+mj-lt"/>
              <a:buAutoNum type="arabicPeriod"/>
            </a:pPr>
            <a:r>
              <a:rPr lang="en-GB" dirty="0" smtClean="0"/>
              <a:t>Which </a:t>
            </a:r>
            <a:r>
              <a:rPr lang="en-GB" dirty="0" err="1"/>
              <a:t>MenACWY</a:t>
            </a:r>
            <a:r>
              <a:rPr lang="en-GB" dirty="0"/>
              <a:t> conjugate vaccines will we </a:t>
            </a:r>
            <a:r>
              <a:rPr lang="en-GB" dirty="0" smtClean="0"/>
              <a:t>use?</a:t>
            </a:r>
            <a:endParaRPr lang="en-GB" dirty="0"/>
          </a:p>
          <a:p>
            <a:pPr marL="457200" lvl="0" indent="-457200">
              <a:buFont typeface="+mj-lt"/>
              <a:buAutoNum type="arabicPeriod"/>
            </a:pPr>
            <a:r>
              <a:rPr lang="en-GB" dirty="0" smtClean="0"/>
              <a:t>How are we implementing the </a:t>
            </a:r>
            <a:r>
              <a:rPr lang="en-GB" dirty="0" err="1" smtClean="0"/>
              <a:t>MenACWY</a:t>
            </a:r>
            <a:r>
              <a:rPr lang="en-GB" dirty="0" smtClean="0"/>
              <a:t> </a:t>
            </a:r>
            <a:r>
              <a:rPr lang="en-GB" dirty="0"/>
              <a:t>immunisation </a:t>
            </a:r>
            <a:r>
              <a:rPr lang="en-GB" dirty="0" smtClean="0"/>
              <a:t>programme? </a:t>
            </a:r>
            <a:endParaRPr lang="en-GB" dirty="0"/>
          </a:p>
          <a:p>
            <a:pPr marL="457200" lvl="0" indent="-457200">
              <a:buFont typeface="+mj-lt"/>
              <a:buAutoNum type="arabicPeriod"/>
            </a:pPr>
            <a:r>
              <a:rPr lang="en-GB" dirty="0" smtClean="0"/>
              <a:t>How </a:t>
            </a:r>
            <a:r>
              <a:rPr lang="en-GB" dirty="0"/>
              <a:t>will we monitor </a:t>
            </a:r>
            <a:r>
              <a:rPr lang="en-GB" dirty="0" smtClean="0"/>
              <a:t>the new vaccine programmes?</a:t>
            </a:r>
            <a:endParaRPr lang="en-GB" dirty="0"/>
          </a:p>
          <a:p>
            <a:pPr marL="457200" lvl="0" indent="-457200">
              <a:buFont typeface="+mj-lt"/>
              <a:buAutoNum type="arabicPeriod"/>
            </a:pPr>
            <a:r>
              <a:rPr lang="en-GB" dirty="0" smtClean="0">
                <a:latin typeface="+mn-lt"/>
              </a:rPr>
              <a:t>Resources</a:t>
            </a:r>
            <a:endParaRPr lang="en-GB" dirty="0">
              <a:latin typeface="+mn-lt"/>
            </a:endParaRPr>
          </a:p>
          <a:p>
            <a:pPr>
              <a:buNone/>
            </a:pPr>
            <a:endParaRPr lang="en-GB" sz="14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48680"/>
            <a:ext cx="6371816" cy="648072"/>
          </a:xfrm>
        </p:spPr>
        <p:txBody>
          <a:bodyPr>
            <a:normAutofit/>
          </a:bodyPr>
          <a:lstStyle/>
          <a:p>
            <a:r>
              <a:rPr lang="en-GB" sz="3200" b="1" dirty="0" smtClean="0"/>
              <a:t>Summary: </a:t>
            </a:r>
            <a:r>
              <a:rPr lang="en-GB" sz="3200" b="1" dirty="0" err="1" smtClean="0"/>
              <a:t>Bexsero</a:t>
            </a:r>
            <a:r>
              <a:rPr lang="en-GB" sz="3200" b="1" dirty="0" smtClean="0"/>
              <a:t>®</a:t>
            </a:r>
            <a:endParaRPr lang="en-GB" sz="3200" b="1" dirty="0"/>
          </a:p>
        </p:txBody>
      </p:sp>
      <p:sp>
        <p:nvSpPr>
          <p:cNvPr id="3" name="Content Placeholder 2"/>
          <p:cNvSpPr>
            <a:spLocks noGrp="1"/>
          </p:cNvSpPr>
          <p:nvPr>
            <p:ph idx="1"/>
          </p:nvPr>
        </p:nvSpPr>
        <p:spPr>
          <a:xfrm>
            <a:off x="323528" y="1628800"/>
            <a:ext cx="8208912" cy="5040560"/>
          </a:xfrm>
        </p:spPr>
        <p:txBody>
          <a:bodyPr/>
          <a:lstStyle/>
          <a:p>
            <a:pPr marL="361950" indent="-361950">
              <a:buFont typeface="Arial" pitchFamily="34" charset="0"/>
              <a:buChar char="•"/>
            </a:pPr>
            <a:r>
              <a:rPr lang="en-GB" sz="2000" dirty="0" err="1" smtClean="0"/>
              <a:t>Bexsero</a:t>
            </a:r>
            <a:r>
              <a:rPr lang="en-GB" sz="2000" dirty="0" smtClean="0"/>
              <a:t> has potential to prevent around </a:t>
            </a:r>
            <a:r>
              <a:rPr lang="en-GB" sz="2000" b="1" dirty="0" smtClean="0"/>
              <a:t>73-88%</a:t>
            </a:r>
            <a:r>
              <a:rPr lang="en-GB" sz="2000" dirty="0" smtClean="0"/>
              <a:t> of current </a:t>
            </a:r>
            <a:r>
              <a:rPr lang="en-GB" sz="2000" dirty="0" err="1" smtClean="0"/>
              <a:t>MenB</a:t>
            </a:r>
            <a:r>
              <a:rPr lang="en-GB" sz="2000" dirty="0" smtClean="0"/>
              <a:t> strains responsible meningococcal disease in the UK</a:t>
            </a:r>
            <a:endParaRPr lang="en-GB" sz="2000" b="1" dirty="0" smtClean="0"/>
          </a:p>
          <a:p>
            <a:pPr marL="1539875" lvl="5" indent="-361950"/>
            <a:r>
              <a:rPr lang="en-GB" dirty="0" smtClean="0">
                <a:cs typeface="+mn-cs"/>
              </a:rPr>
              <a:t>							</a:t>
            </a:r>
          </a:p>
          <a:p>
            <a:pPr marL="361950" indent="-361950">
              <a:buFont typeface="Arial" pitchFamily="34" charset="0"/>
              <a:buChar char="•"/>
            </a:pPr>
            <a:r>
              <a:rPr lang="en-GB" sz="2000" dirty="0" err="1" smtClean="0">
                <a:cs typeface="+mn-cs"/>
              </a:rPr>
              <a:t>Bexsero</a:t>
            </a:r>
            <a:r>
              <a:rPr lang="en-GB" sz="2000" dirty="0" smtClean="0">
                <a:cs typeface="+mn-cs"/>
              </a:rPr>
              <a:t> has been evaluated in multiple </a:t>
            </a:r>
            <a:r>
              <a:rPr lang="en-GB" sz="2000" b="1" dirty="0" smtClean="0">
                <a:cs typeface="+mn-cs"/>
              </a:rPr>
              <a:t>clinical trials</a:t>
            </a:r>
            <a:r>
              <a:rPr lang="en-GB" sz="2000" dirty="0" smtClean="0">
                <a:cs typeface="+mn-cs"/>
              </a:rPr>
              <a:t> involving infants, young children and adolescents. It is highly immunogenic, with development of bactericidal antibodies against the four vaccine antigens and evidence of persistence following booster</a:t>
            </a:r>
          </a:p>
          <a:p>
            <a:pPr marL="1539875" lvl="5" indent="-361950"/>
            <a:r>
              <a:rPr lang="en-GB" dirty="0" smtClean="0">
                <a:cs typeface="+mn-cs"/>
              </a:rPr>
              <a:t>			</a:t>
            </a:r>
          </a:p>
          <a:p>
            <a:pPr marL="361950" indent="-361950">
              <a:buFont typeface="Arial" pitchFamily="34" charset="0"/>
              <a:buChar char="•"/>
            </a:pPr>
            <a:r>
              <a:rPr lang="en-GB" sz="2000" dirty="0" err="1" smtClean="0">
                <a:cs typeface="+mn-cs"/>
              </a:rPr>
              <a:t>Bexsero</a:t>
            </a:r>
            <a:r>
              <a:rPr lang="en-GB" sz="2000" dirty="0" smtClean="0">
                <a:cs typeface="+mn-cs"/>
              </a:rPr>
              <a:t> can be given with the other routine infant vaccinations without affecting any of the vaccine responses.</a:t>
            </a:r>
          </a:p>
          <a:p>
            <a:pPr marL="1539875" lvl="5" indent="-361950"/>
            <a:r>
              <a:rPr lang="en-GB" dirty="0"/>
              <a:t>	</a:t>
            </a:r>
            <a:r>
              <a:rPr lang="en-GB" dirty="0" smtClean="0"/>
              <a:t>			</a:t>
            </a:r>
            <a:endParaRPr lang="en-GB" dirty="0">
              <a:cs typeface="+mn-cs"/>
            </a:endParaRPr>
          </a:p>
          <a:p>
            <a:pPr marL="361950" indent="-361950">
              <a:buFont typeface="Arial" pitchFamily="34" charset="0"/>
              <a:buChar char="•"/>
            </a:pPr>
            <a:r>
              <a:rPr lang="en-GB" sz="2000" b="1" dirty="0" smtClean="0">
                <a:cs typeface="+mn-cs"/>
              </a:rPr>
              <a:t>Evidence of protection </a:t>
            </a:r>
            <a:r>
              <a:rPr lang="en-GB" sz="2000" dirty="0" smtClean="0">
                <a:cs typeface="+mn-cs"/>
              </a:rPr>
              <a:t>is based on </a:t>
            </a:r>
            <a:r>
              <a:rPr lang="en-GB" sz="2000" b="1" dirty="0" smtClean="0">
                <a:cs typeface="+mn-cs"/>
              </a:rPr>
              <a:t>serological</a:t>
            </a:r>
            <a:r>
              <a:rPr lang="en-GB" sz="2000" dirty="0" smtClean="0">
                <a:cs typeface="+mn-cs"/>
              </a:rPr>
              <a:t> criteria only. However, the OMV component has been shown to provide ~73% protection against matching strains in New Zealand</a:t>
            </a:r>
          </a:p>
          <a:p>
            <a:endParaRPr lang="en-GB" sz="1600" dirty="0">
              <a:cs typeface="+mn-cs"/>
            </a:endParaRP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20</a:t>
            </a:fld>
            <a:endParaRPr lang="en-US" dirty="0"/>
          </a:p>
        </p:txBody>
      </p:sp>
    </p:spTree>
    <p:extLst>
      <p:ext uri="{BB962C8B-B14F-4D97-AF65-F5344CB8AC3E}">
        <p14:creationId xmlns:p14="http://schemas.microsoft.com/office/powerpoint/2010/main" val="13128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36912"/>
            <a:ext cx="7739968" cy="648072"/>
          </a:xfrm>
        </p:spPr>
        <p:txBody>
          <a:bodyPr>
            <a:noAutofit/>
          </a:bodyPr>
          <a:lstStyle/>
          <a:p>
            <a:pPr lvl="0" algn="ctr"/>
            <a:r>
              <a:rPr lang="en-GB" sz="4400" dirty="0"/>
              <a:t>Who should we vaccinate with the </a:t>
            </a:r>
            <a:r>
              <a:rPr lang="en-GB" sz="4400" dirty="0" err="1"/>
              <a:t>MenB</a:t>
            </a:r>
            <a:r>
              <a:rPr lang="en-GB" sz="4400" dirty="0"/>
              <a:t> vaccine (</a:t>
            </a:r>
            <a:r>
              <a:rPr lang="en-GB" sz="4400" dirty="0" err="1"/>
              <a:t>Bexsero</a:t>
            </a:r>
            <a:r>
              <a:rPr lang="en-GB" sz="4400" dirty="0"/>
              <a:t>®)?</a:t>
            </a:r>
            <a:r>
              <a:rPr lang="en-GB" sz="2000" b="1" dirty="0" smtClean="0"/>
              <a:t/>
            </a:r>
            <a:br>
              <a:rPr lang="en-GB" sz="2000" b="1" dirty="0" smtClean="0"/>
            </a:b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21</a:t>
            </a:fld>
            <a:endParaRPr lang="en-US" dirty="0"/>
          </a:p>
        </p:txBody>
      </p:sp>
    </p:spTree>
    <p:extLst>
      <p:ext uri="{BB962C8B-B14F-4D97-AF65-F5344CB8AC3E}">
        <p14:creationId xmlns:p14="http://schemas.microsoft.com/office/powerpoint/2010/main" val="764582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79613" y="188913"/>
            <a:ext cx="6913562" cy="1287462"/>
          </a:xfrm>
          <a:prstGeom prst="rect">
            <a:avLst/>
          </a:prstGeom>
          <a:noFill/>
          <a:ln>
            <a:miter lim="800000"/>
            <a:headEnd/>
            <a:tailEnd/>
          </a:ln>
        </p:spPr>
        <p:txBody>
          <a:bodyPr>
            <a:normAutofit fontScale="92500"/>
          </a:bodyPr>
          <a:lstStyle/>
          <a:p>
            <a:pPr algn="r" fontAlgn="auto">
              <a:spcAft>
                <a:spcPts val="0"/>
              </a:spcAft>
              <a:defRPr/>
            </a:pPr>
            <a:r>
              <a:rPr lang="en-GB" sz="3200" b="1" spc="-150" dirty="0">
                <a:solidFill>
                  <a:srgbClr val="00AE9E"/>
                </a:solidFill>
                <a:ea typeface="ヒラギノ角ゴ Pro W3" pitchFamily="84" charset="-128"/>
                <a:cs typeface="ヒラギノ角ゴ Pro W3" pitchFamily="84" charset="-128"/>
              </a:rPr>
              <a:t>Invasive meningococcal disease by age England &amp; Wales (2006/07-2010/11)</a:t>
            </a:r>
          </a:p>
        </p:txBody>
      </p:sp>
      <p:pic>
        <p:nvPicPr>
          <p:cNvPr id="22531" name="Picture 2" descr="C:\Documents and Settings\shamez.ladhani\My Documents\My Pictures\menb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13" y="1197570"/>
            <a:ext cx="84486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shamez.ladhani\My Documents\My Pictures\menb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072" y="260648"/>
            <a:ext cx="61214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r>
              <a:rPr lang="en-US" smtClean="0"/>
              <a:t>  </a:t>
            </a:r>
            <a:fld id="{F71B5A3E-AB5C-4394-BB97-07D04CB99A29}" type="slidenum">
              <a:rPr lang="en-US" smtClean="0"/>
              <a:pPr>
                <a:defRPr/>
              </a:pPr>
              <a:t>22</a:t>
            </a:fld>
            <a:endParaRPr lang="en-US" dirty="0"/>
          </a:p>
        </p:txBody>
      </p:sp>
    </p:spTree>
    <p:extLst>
      <p:ext uri="{BB962C8B-B14F-4D97-AF65-F5344CB8AC3E}">
        <p14:creationId xmlns:p14="http://schemas.microsoft.com/office/powerpoint/2010/main" val="19793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123728" y="476672"/>
            <a:ext cx="6841678" cy="985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Autofit/>
          </a:bodyPr>
          <a:lstStyle/>
          <a:p>
            <a:pPr>
              <a:defRPr/>
            </a:pPr>
            <a:r>
              <a:rPr lang="en-GB" sz="3200" b="1" dirty="0" smtClean="0">
                <a:cs typeface="Arial" pitchFamily="34" charset="0"/>
              </a:rPr>
              <a:t>The role of </a:t>
            </a:r>
            <a:r>
              <a:rPr lang="en-GB" sz="3200" b="1" dirty="0" err="1" smtClean="0">
                <a:cs typeface="Arial" pitchFamily="34" charset="0"/>
              </a:rPr>
              <a:t>Bexsero</a:t>
            </a:r>
            <a:r>
              <a:rPr lang="en-GB" sz="3200" b="1" dirty="0" smtClean="0">
                <a:cs typeface="Arial" pitchFamily="34" charset="0"/>
              </a:rPr>
              <a:t>®</a:t>
            </a:r>
          </a:p>
        </p:txBody>
      </p:sp>
      <p:sp>
        <p:nvSpPr>
          <p:cNvPr id="32771" name="Content Placeholder 2"/>
          <p:cNvSpPr>
            <a:spLocks noGrp="1"/>
          </p:cNvSpPr>
          <p:nvPr>
            <p:ph idx="1"/>
          </p:nvPr>
        </p:nvSpPr>
        <p:spPr>
          <a:xfrm>
            <a:off x="323529" y="1484313"/>
            <a:ext cx="8263260" cy="4681537"/>
          </a:xfrm>
        </p:spPr>
        <p:txBody>
          <a:bodyPr lIns="91440" tIns="45720" rIns="91440" bIns="45720"/>
          <a:lstStyle/>
          <a:p>
            <a:pPr marL="0" indent="0"/>
            <a:r>
              <a:rPr lang="en-GB" sz="2400" b="1" dirty="0" smtClean="0">
                <a:ea typeface="ヒラギノ角ゴ Pro W3"/>
                <a:cs typeface="Arial" pitchFamily="34" charset="0"/>
              </a:rPr>
              <a:t>For direct protection against invasive meningococcal disease:</a:t>
            </a:r>
          </a:p>
          <a:p>
            <a:pPr marL="758825" lvl="2" indent="-358775"/>
            <a:r>
              <a:rPr lang="en-GB" sz="2000" dirty="0" smtClean="0">
                <a:ea typeface="ヒラギノ角ゴ Pro W3"/>
                <a:cs typeface="Arial" pitchFamily="34" charset="0"/>
              </a:rPr>
              <a:t>Prevent </a:t>
            </a:r>
            <a:r>
              <a:rPr lang="en-GB" sz="2000" dirty="0" err="1" smtClean="0">
                <a:ea typeface="ヒラギノ角ゴ Pro W3"/>
                <a:cs typeface="Arial" pitchFamily="34" charset="0"/>
              </a:rPr>
              <a:t>MenB</a:t>
            </a:r>
            <a:r>
              <a:rPr lang="en-GB" sz="2000" dirty="0" smtClean="0">
                <a:ea typeface="ヒラギノ角ゴ Pro W3"/>
                <a:cs typeface="Arial" pitchFamily="34" charset="0"/>
              </a:rPr>
              <a:t> disease in infants and young children</a:t>
            </a:r>
          </a:p>
          <a:p>
            <a:pPr marL="758825" lvl="2" indent="-358775"/>
            <a:r>
              <a:rPr lang="en-GB" sz="2000" dirty="0" smtClean="0">
                <a:ea typeface="ヒラギノ角ゴ Pro W3"/>
                <a:cs typeface="Arial" pitchFamily="34" charset="0"/>
              </a:rPr>
              <a:t>Need to </a:t>
            </a:r>
            <a:r>
              <a:rPr lang="en-GB" sz="2000" dirty="0">
                <a:ea typeface="ヒラギノ角ゴ Pro W3"/>
                <a:cs typeface="Arial" pitchFamily="34" charset="0"/>
              </a:rPr>
              <a:t>a</a:t>
            </a:r>
            <a:r>
              <a:rPr lang="en-GB" sz="2000" dirty="0" smtClean="0">
                <a:ea typeface="ヒラギノ角ゴ Pro W3"/>
                <a:cs typeface="Arial" pitchFamily="34" charset="0"/>
              </a:rPr>
              <a:t>chieve protection by 5 months of age (peak age)</a:t>
            </a:r>
          </a:p>
          <a:p>
            <a:pPr marL="758825" lvl="2" indent="-358775"/>
            <a:r>
              <a:rPr lang="en-GB" sz="2000" dirty="0" smtClean="0">
                <a:ea typeface="ヒラギノ角ゴ Pro W3"/>
                <a:cs typeface="Arial" pitchFamily="34" charset="0"/>
              </a:rPr>
              <a:t>Protection needs to last into second year of life</a:t>
            </a:r>
          </a:p>
          <a:p>
            <a:pPr marL="758825" lvl="2" indent="-358775"/>
            <a:r>
              <a:rPr lang="en-GB" sz="2000" dirty="0" err="1" smtClean="0">
                <a:ea typeface="ヒラギノ角ゴ Pro W3"/>
                <a:cs typeface="Arial" pitchFamily="34" charset="0"/>
              </a:rPr>
              <a:t>MenB</a:t>
            </a:r>
            <a:r>
              <a:rPr lang="en-GB" sz="2000" dirty="0" smtClean="0">
                <a:ea typeface="ヒラギノ角ゴ Pro W3"/>
                <a:cs typeface="Arial" pitchFamily="34" charset="0"/>
              </a:rPr>
              <a:t> carriage in infants and toddlers is very low, so there is no expectation of indirect (protection) from the programme</a:t>
            </a:r>
          </a:p>
          <a:p>
            <a:pPr marL="2063750" lvl="5" indent="-358775"/>
            <a:r>
              <a:rPr lang="en-GB" sz="2400" dirty="0" smtClean="0">
                <a:ea typeface="ヒラギノ角ゴ Pro W3"/>
                <a:cs typeface="Arial" pitchFamily="34" charset="0"/>
              </a:rPr>
              <a:t>	</a:t>
            </a:r>
          </a:p>
          <a:p>
            <a:r>
              <a:rPr lang="en-GB" sz="2400" b="1" dirty="0" smtClean="0">
                <a:ea typeface="ヒラギノ角ゴ Pro W3"/>
                <a:cs typeface="Arial" pitchFamily="34" charset="0"/>
              </a:rPr>
              <a:t>Teenagers form a less important target group:</a:t>
            </a:r>
          </a:p>
          <a:p>
            <a:pPr marL="758825" lvl="2" indent="-358775"/>
            <a:r>
              <a:rPr lang="en-GB" sz="2000" dirty="0" smtClean="0">
                <a:ea typeface="ヒラギノ角ゴ Pro W3"/>
                <a:cs typeface="Arial" pitchFamily="34" charset="0"/>
              </a:rPr>
              <a:t>Unless vaccine also offers indirect protection from reduced carriage rates</a:t>
            </a:r>
          </a:p>
          <a:p>
            <a:pPr marL="758825" lvl="2" indent="-358775"/>
            <a:r>
              <a:rPr lang="en-GB" sz="2000" dirty="0" smtClean="0">
                <a:ea typeface="ヒラギノ角ゴ Pro W3"/>
                <a:cs typeface="Arial" pitchFamily="34" charset="0"/>
              </a:rPr>
              <a:t>Impact of </a:t>
            </a:r>
            <a:r>
              <a:rPr lang="en-GB" sz="2000" dirty="0" err="1" smtClean="0">
                <a:ea typeface="ヒラギノ角ゴ Pro W3"/>
                <a:cs typeface="Arial" pitchFamily="34" charset="0"/>
              </a:rPr>
              <a:t>MenB</a:t>
            </a:r>
            <a:r>
              <a:rPr lang="en-GB" sz="2000" dirty="0" smtClean="0">
                <a:ea typeface="ヒラギノ角ゴ Pro W3"/>
                <a:cs typeface="Arial" pitchFamily="34" charset="0"/>
              </a:rPr>
              <a:t> on carriage currently uncertain</a:t>
            </a:r>
          </a:p>
        </p:txBody>
      </p:sp>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24</a:t>
            </a:fld>
            <a:endParaRPr lang="en-US" dirty="0"/>
          </a:p>
        </p:txBody>
      </p:sp>
      <p:sp>
        <p:nvSpPr>
          <p:cNvPr id="6" name="Content Placeholder 5"/>
          <p:cNvSpPr>
            <a:spLocks noGrp="1"/>
          </p:cNvSpPr>
          <p:nvPr>
            <p:ph idx="1"/>
          </p:nvPr>
        </p:nvSpPr>
        <p:spPr/>
        <p:txBody>
          <a:bodyPr/>
          <a:lstStyle/>
          <a:p>
            <a:endParaRPr lang="en-GB"/>
          </a:p>
        </p:txBody>
      </p:sp>
      <p:sp>
        <p:nvSpPr>
          <p:cNvPr id="7" name="Title 6"/>
          <p:cNvSpPr>
            <a:spLocks noGrp="1"/>
          </p:cNvSpPr>
          <p:nvPr>
            <p:ph type="title"/>
          </p:nvPr>
        </p:nvSpPr>
        <p:spPr/>
        <p:txBody>
          <a:bodyPr/>
          <a:lstStyle/>
          <a:p>
            <a:endParaRPr lang="en-GB"/>
          </a:p>
        </p:txBody>
      </p:sp>
      <p:pic>
        <p:nvPicPr>
          <p:cNvPr id="10" name="Picture Placeholder 4"/>
          <p:cNvPicPr>
            <a:picLocks noChangeAspect="1"/>
          </p:cNvPicPr>
          <p:nvPr/>
        </p:nvPicPr>
        <p:blipFill>
          <a:blip r:embed="rId2">
            <a:extLst>
              <a:ext uri="{28A0092B-C50C-407E-A947-70E740481C1C}">
                <a14:useLocalDpi xmlns:a14="http://schemas.microsoft.com/office/drawing/2010/main" val="0"/>
              </a:ext>
            </a:extLst>
          </a:blip>
          <a:srcRect t="776" b="776"/>
          <a:stretch>
            <a:fillRect/>
          </a:stretch>
        </p:blipFill>
        <p:spPr>
          <a:xfrm>
            <a:off x="251520" y="332656"/>
            <a:ext cx="8496944" cy="5862302"/>
          </a:xfrm>
          <a:prstGeom prst="rect">
            <a:avLst/>
          </a:prstGeom>
          <a:solidFill>
            <a:schemeClr val="bg1"/>
          </a:solidFill>
        </p:spPr>
      </p:pic>
    </p:spTree>
    <p:extLst>
      <p:ext uri="{BB962C8B-B14F-4D97-AF65-F5344CB8AC3E}">
        <p14:creationId xmlns:p14="http://schemas.microsoft.com/office/powerpoint/2010/main" val="597007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552728" cy="864095"/>
          </a:xfrm>
        </p:spPr>
        <p:txBody>
          <a:bodyPr>
            <a:normAutofit/>
          </a:bodyPr>
          <a:lstStyle/>
          <a:p>
            <a:r>
              <a:rPr lang="en-GB" sz="3200" b="1" dirty="0" smtClean="0"/>
              <a:t>Cost-effective? Modelling scenarios</a:t>
            </a:r>
            <a:endParaRPr lang="en-GB" sz="3200" b="1" dirty="0"/>
          </a:p>
        </p:txBody>
      </p:sp>
      <p:graphicFrame>
        <p:nvGraphicFramePr>
          <p:cNvPr id="7" name="Table 6"/>
          <p:cNvGraphicFramePr>
            <a:graphicFrameLocks noGrp="1"/>
          </p:cNvGraphicFramePr>
          <p:nvPr>
            <p:extLst>
              <p:ext uri="{D42A27DB-BD31-4B8C-83A1-F6EECF244321}">
                <p14:modId xmlns:p14="http://schemas.microsoft.com/office/powerpoint/2010/main" val="2139864523"/>
              </p:ext>
            </p:extLst>
          </p:nvPr>
        </p:nvGraphicFramePr>
        <p:xfrm>
          <a:off x="323528" y="1628800"/>
          <a:ext cx="8640960" cy="4587663"/>
        </p:xfrm>
        <a:graphic>
          <a:graphicData uri="http://schemas.openxmlformats.org/drawingml/2006/table">
            <a:tbl>
              <a:tblPr firstRow="1" firstCol="1" bandRow="1">
                <a:tableStyleId>{3B4B98B0-60AC-42C2-AFA5-B58CD77FA1E5}</a:tableStyleId>
              </a:tblPr>
              <a:tblGrid>
                <a:gridCol w="3962443"/>
                <a:gridCol w="1070949"/>
                <a:gridCol w="1155254"/>
                <a:gridCol w="1427115"/>
                <a:gridCol w="1025199"/>
              </a:tblGrid>
              <a:tr h="661839">
                <a:tc>
                  <a:txBody>
                    <a:bodyPr/>
                    <a:lstStyle/>
                    <a:p>
                      <a:pPr>
                        <a:lnSpc>
                          <a:spcPct val="115000"/>
                        </a:lnSpc>
                      </a:pPr>
                      <a:endParaRPr lang="en-GB" sz="1600" b="1" dirty="0">
                        <a:effectLst/>
                        <a:latin typeface="+mn-lt"/>
                      </a:endParaRPr>
                    </a:p>
                  </a:txBody>
                  <a:tcPr marL="17437" marR="17437" marT="0" marB="0"/>
                </a:tc>
                <a:tc gridSpan="2">
                  <a:txBody>
                    <a:bodyPr/>
                    <a:lstStyle/>
                    <a:p>
                      <a:pPr algn="ctr">
                        <a:lnSpc>
                          <a:spcPct val="115000"/>
                        </a:lnSpc>
                        <a:spcAft>
                          <a:spcPts val="0"/>
                        </a:spcAft>
                      </a:pPr>
                      <a:r>
                        <a:rPr lang="en-GB" sz="1600" b="1" dirty="0">
                          <a:effectLst/>
                        </a:rPr>
                        <a:t>Undiscounted</a:t>
                      </a:r>
                      <a:endParaRPr lang="en-GB" sz="1600" b="1" dirty="0">
                        <a:effectLst/>
                        <a:latin typeface="+mn-lt"/>
                      </a:endParaRPr>
                    </a:p>
                  </a:txBody>
                  <a:tcPr marL="17437" marR="17437" marT="0" marB="0"/>
                </a:tc>
                <a:tc hMerge="1">
                  <a:txBody>
                    <a:bodyPr/>
                    <a:lstStyle/>
                    <a:p>
                      <a:endParaRPr lang="en-GB"/>
                    </a:p>
                  </a:txBody>
                  <a:tcPr/>
                </a:tc>
                <a:tc gridSpan="2">
                  <a:txBody>
                    <a:bodyPr/>
                    <a:lstStyle/>
                    <a:p>
                      <a:pPr algn="ctr">
                        <a:lnSpc>
                          <a:spcPct val="115000"/>
                        </a:lnSpc>
                        <a:spcAft>
                          <a:spcPts val="0"/>
                        </a:spcAft>
                      </a:pPr>
                      <a:r>
                        <a:rPr lang="en-GB" sz="1600" b="1" dirty="0">
                          <a:effectLst/>
                        </a:rPr>
                        <a:t>3·5% discounting for costs and benefits</a:t>
                      </a:r>
                      <a:endParaRPr lang="en-GB" sz="1600" b="1" dirty="0">
                        <a:effectLst/>
                        <a:latin typeface="+mn-lt"/>
                      </a:endParaRPr>
                    </a:p>
                  </a:txBody>
                  <a:tcPr marL="17437" marR="17437" marT="0" marB="0"/>
                </a:tc>
                <a:tc hMerge="1">
                  <a:txBody>
                    <a:bodyPr/>
                    <a:lstStyle/>
                    <a:p>
                      <a:pPr algn="ctr">
                        <a:lnSpc>
                          <a:spcPct val="115000"/>
                        </a:lnSpc>
                        <a:spcAft>
                          <a:spcPts val="0"/>
                        </a:spcAft>
                      </a:pPr>
                      <a:endParaRPr lang="en-GB" sz="1300" dirty="0">
                        <a:effectLst/>
                        <a:latin typeface="+mn-lt"/>
                      </a:endParaRPr>
                    </a:p>
                  </a:txBody>
                  <a:tcPr marL="17437" marR="17437" marT="0" marB="0"/>
                </a:tc>
              </a:tr>
              <a:tr h="926331">
                <a:tc>
                  <a:txBody>
                    <a:bodyPr/>
                    <a:lstStyle/>
                    <a:p>
                      <a:pPr>
                        <a:lnSpc>
                          <a:spcPct val="115000"/>
                        </a:lnSpc>
                        <a:spcAft>
                          <a:spcPts val="0"/>
                        </a:spcAft>
                      </a:pPr>
                      <a:r>
                        <a:rPr lang="en-GB" sz="1600" dirty="0">
                          <a:effectLst/>
                        </a:rPr>
                        <a:t>Scenario description</a:t>
                      </a:r>
                      <a:endParaRPr lang="en-GB" sz="1600" dirty="0">
                        <a:effectLst/>
                        <a:latin typeface="+mn-lt"/>
                      </a:endParaRPr>
                    </a:p>
                  </a:txBody>
                  <a:tcPr marL="17437" marR="17437" marT="0" marB="0"/>
                </a:tc>
                <a:tc>
                  <a:txBody>
                    <a:bodyPr/>
                    <a:lstStyle/>
                    <a:p>
                      <a:pPr algn="ctr">
                        <a:lnSpc>
                          <a:spcPct val="115000"/>
                        </a:lnSpc>
                        <a:spcAft>
                          <a:spcPts val="0"/>
                        </a:spcAft>
                      </a:pPr>
                      <a:r>
                        <a:rPr lang="en-GB" sz="1600" dirty="0">
                          <a:effectLst/>
                        </a:rPr>
                        <a:t>Cases averted</a:t>
                      </a:r>
                      <a:endParaRPr lang="en-GB" sz="1600" dirty="0">
                        <a:effectLst/>
                        <a:latin typeface="+mn-lt"/>
                      </a:endParaRPr>
                    </a:p>
                  </a:txBody>
                  <a:tcPr marL="17437" marR="17437" marT="0" marB="0"/>
                </a:tc>
                <a:tc>
                  <a:txBody>
                    <a:bodyPr/>
                    <a:lstStyle/>
                    <a:p>
                      <a:pPr algn="ctr">
                        <a:lnSpc>
                          <a:spcPct val="115000"/>
                        </a:lnSpc>
                        <a:spcAft>
                          <a:spcPts val="0"/>
                        </a:spcAft>
                      </a:pPr>
                      <a:r>
                        <a:rPr lang="en-GB" sz="1600">
                          <a:effectLst/>
                        </a:rPr>
                        <a:t>Deaths averted</a:t>
                      </a:r>
                      <a:endParaRPr lang="en-GB" sz="1600">
                        <a:effectLst/>
                        <a:latin typeface="+mn-lt"/>
                      </a:endParaRPr>
                    </a:p>
                  </a:txBody>
                  <a:tcPr marL="17437" marR="17437" marT="0" marB="0"/>
                </a:tc>
                <a:tc>
                  <a:txBody>
                    <a:bodyPr/>
                    <a:lstStyle/>
                    <a:p>
                      <a:pPr algn="ctr">
                        <a:lnSpc>
                          <a:spcPct val="115000"/>
                        </a:lnSpc>
                        <a:spcAft>
                          <a:spcPts val="0"/>
                        </a:spcAft>
                      </a:pPr>
                      <a:r>
                        <a:rPr lang="en-GB" sz="1600" dirty="0">
                          <a:effectLst/>
                        </a:rPr>
                        <a:t>Cost per QALY </a:t>
                      </a:r>
                      <a:r>
                        <a:rPr lang="en-GB" sz="1600" dirty="0" smtClean="0">
                          <a:effectLst/>
                        </a:rPr>
                        <a:t>gained</a:t>
                      </a:r>
                      <a:endParaRPr lang="en-GB" sz="1600" dirty="0">
                        <a:effectLst/>
                        <a:latin typeface="+mn-lt"/>
                      </a:endParaRPr>
                    </a:p>
                  </a:txBody>
                  <a:tcPr marL="17437" marR="17437"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mn-lt"/>
                        </a:rPr>
                        <a:t>Vaccine price to reach</a:t>
                      </a:r>
                      <a:r>
                        <a:rPr lang="en-GB" sz="1600" baseline="0" dirty="0" smtClean="0">
                          <a:effectLst/>
                          <a:latin typeface="+mn-lt"/>
                        </a:rPr>
                        <a:t> threshold</a:t>
                      </a:r>
                      <a:endParaRPr lang="en-GB" sz="1600" dirty="0">
                        <a:effectLst/>
                        <a:latin typeface="+mn-lt"/>
                      </a:endParaRPr>
                    </a:p>
                  </a:txBody>
                  <a:tcPr marL="17437" marR="17437" marT="0" marB="0"/>
                </a:tc>
              </a:tr>
              <a:tr h="231582">
                <a:tc>
                  <a:txBody>
                    <a:bodyPr/>
                    <a:lstStyle/>
                    <a:p>
                      <a:pPr>
                        <a:lnSpc>
                          <a:spcPct val="115000"/>
                        </a:lnSpc>
                        <a:spcAft>
                          <a:spcPts val="0"/>
                        </a:spcAft>
                      </a:pPr>
                      <a:r>
                        <a:rPr lang="en-GB" sz="1600" b="0" dirty="0">
                          <a:effectLst/>
                        </a:rPr>
                        <a:t>2,3,4+12 months</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dirty="0">
                          <a:effectLst/>
                        </a:rPr>
                        <a:t>52152</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a:effectLst/>
                        </a:rPr>
                        <a:t>1117</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a:effectLst/>
                        </a:rPr>
                        <a:t>£221,000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£3</a:t>
                      </a:r>
                      <a:endParaRPr lang="en-GB" sz="1600" dirty="0">
                        <a:effectLst/>
                        <a:latin typeface="+mn-lt"/>
                      </a:endParaRPr>
                    </a:p>
                  </a:txBody>
                  <a:tcPr marL="17437" marR="17437" marT="0" marB="0" anchor="ctr"/>
                </a:tc>
              </a:tr>
              <a:tr h="231582">
                <a:tc>
                  <a:txBody>
                    <a:bodyPr/>
                    <a:lstStyle/>
                    <a:p>
                      <a:pPr>
                        <a:lnSpc>
                          <a:spcPct val="115000"/>
                        </a:lnSpc>
                        <a:spcAft>
                          <a:spcPts val="0"/>
                        </a:spcAft>
                      </a:pPr>
                      <a:r>
                        <a:rPr lang="en-GB" sz="1600" b="0" dirty="0">
                          <a:effectLst/>
                        </a:rPr>
                        <a:t>2,4+12 months</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a:effectLst/>
                        </a:rPr>
                        <a:t>51789</a:t>
                      </a:r>
                      <a:endParaRPr lang="en-GB" sz="1600">
                        <a:effectLst/>
                        <a:latin typeface="+mn-lt"/>
                      </a:endParaRPr>
                    </a:p>
                  </a:txBody>
                  <a:tcPr marL="17437" marR="17437" marT="0" marB="0" anchor="ctr"/>
                </a:tc>
                <a:tc>
                  <a:txBody>
                    <a:bodyPr/>
                    <a:lstStyle/>
                    <a:p>
                      <a:pPr algn="ctr">
                        <a:lnSpc>
                          <a:spcPct val="115000"/>
                        </a:lnSpc>
                        <a:spcAft>
                          <a:spcPts val="0"/>
                        </a:spcAft>
                      </a:pPr>
                      <a:r>
                        <a:rPr lang="en-GB" sz="1600">
                          <a:effectLst/>
                        </a:rPr>
                        <a:t>1110</a:t>
                      </a:r>
                      <a:endParaRPr lang="en-GB" sz="1600">
                        <a:effectLst/>
                        <a:latin typeface="+mn-lt"/>
                      </a:endParaRPr>
                    </a:p>
                  </a:txBody>
                  <a:tcPr marL="17437" marR="17437" marT="0" marB="0" anchor="ctr"/>
                </a:tc>
                <a:tc>
                  <a:txBody>
                    <a:bodyPr/>
                    <a:lstStyle/>
                    <a:p>
                      <a:pPr algn="ctr">
                        <a:lnSpc>
                          <a:spcPct val="115000"/>
                        </a:lnSpc>
                        <a:spcAft>
                          <a:spcPts val="0"/>
                        </a:spcAft>
                      </a:pPr>
                      <a:r>
                        <a:rPr lang="en-GB" sz="1600" dirty="0">
                          <a:effectLst/>
                        </a:rPr>
                        <a:t>£163,100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£7</a:t>
                      </a:r>
                      <a:endParaRPr lang="en-GB" sz="1600" dirty="0">
                        <a:effectLst/>
                        <a:latin typeface="+mn-lt"/>
                      </a:endParaRPr>
                    </a:p>
                  </a:txBody>
                  <a:tcPr marL="17437" marR="17437" marT="0" marB="0" anchor="ctr"/>
                </a:tc>
              </a:tr>
              <a:tr h="231582">
                <a:tc>
                  <a:txBody>
                    <a:bodyPr/>
                    <a:lstStyle/>
                    <a:p>
                      <a:pPr>
                        <a:lnSpc>
                          <a:spcPct val="115000"/>
                        </a:lnSpc>
                        <a:spcAft>
                          <a:spcPts val="0"/>
                        </a:spcAft>
                      </a:pPr>
                      <a:endParaRPr lang="en-GB" sz="1600" b="0" dirty="0">
                        <a:effectLst/>
                        <a:latin typeface="+mn-lt"/>
                      </a:endParaRPr>
                    </a:p>
                  </a:txBody>
                  <a:tcPr marL="17437" marR="17437" marT="0" marB="0" anchor="ctr"/>
                </a:tc>
                <a:tc>
                  <a:txBody>
                    <a:bodyPr/>
                    <a:lstStyle/>
                    <a:p>
                      <a:pPr algn="ctr">
                        <a:lnSpc>
                          <a:spcPct val="115000"/>
                        </a:lnSpc>
                        <a:spcAft>
                          <a:spcPts val="0"/>
                        </a:spcAft>
                      </a:pPr>
                      <a:endParaRPr lang="en-GB" sz="1600">
                        <a:effectLst/>
                        <a:latin typeface="+mn-lt"/>
                      </a:endParaRPr>
                    </a:p>
                  </a:txBody>
                  <a:tcPr marL="17437" marR="17437" marT="0" marB="0" anchor="ctr"/>
                </a:tc>
                <a:tc>
                  <a:txBody>
                    <a:bodyPr/>
                    <a:lstStyle/>
                    <a:p>
                      <a:pPr algn="ctr">
                        <a:lnSpc>
                          <a:spcPct val="115000"/>
                        </a:lnSpc>
                        <a:spcAft>
                          <a:spcPts val="0"/>
                        </a:spcAft>
                      </a:pPr>
                      <a:endParaRPr lang="en-GB" sz="1600">
                        <a:effectLst/>
                        <a:latin typeface="+mn-lt"/>
                      </a:endParaRPr>
                    </a:p>
                  </a:txBody>
                  <a:tcPr marL="17437" marR="17437" marT="0" marB="0" anchor="ctr"/>
                </a:tc>
                <a:tc>
                  <a:txBody>
                    <a:bodyPr/>
                    <a:lstStyle/>
                    <a:p>
                      <a:pPr algn="ctr">
                        <a:lnSpc>
                          <a:spcPct val="115000"/>
                        </a:lnSpc>
                        <a:spcAft>
                          <a:spcPts val="0"/>
                        </a:spcAft>
                      </a:pPr>
                      <a:endParaRPr lang="en-GB" sz="1600" dirty="0">
                        <a:effectLst/>
                        <a:latin typeface="+mn-lt"/>
                      </a:endParaRPr>
                    </a:p>
                  </a:txBody>
                  <a:tcPr marL="17437" marR="17437" marT="0" marB="0" anchor="ctr"/>
                </a:tc>
                <a:tc>
                  <a:txBody>
                    <a:bodyPr/>
                    <a:lstStyle/>
                    <a:p>
                      <a:pPr algn="ctr">
                        <a:lnSpc>
                          <a:spcPct val="115000"/>
                        </a:lnSpc>
                        <a:spcAft>
                          <a:spcPts val="0"/>
                        </a:spcAft>
                      </a:pPr>
                      <a:endParaRPr lang="en-GB" sz="1600" dirty="0">
                        <a:effectLst/>
                        <a:latin typeface="+mn-lt"/>
                      </a:endParaRPr>
                    </a:p>
                  </a:txBody>
                  <a:tcPr marL="17437" marR="17437" marT="0" marB="0" anchor="ctr"/>
                </a:tc>
              </a:tr>
              <a:tr h="231582">
                <a:tc>
                  <a:txBody>
                    <a:bodyPr/>
                    <a:lstStyle/>
                    <a:p>
                      <a:pPr>
                        <a:lnSpc>
                          <a:spcPct val="115000"/>
                        </a:lnSpc>
                        <a:spcAft>
                          <a:spcPts val="0"/>
                        </a:spcAft>
                      </a:pPr>
                      <a:r>
                        <a:rPr lang="en-GB" sz="1600" b="0" dirty="0">
                          <a:effectLst/>
                        </a:rPr>
                        <a:t>13 years</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a:effectLst/>
                        </a:rPr>
                        <a:t>62165</a:t>
                      </a:r>
                      <a:endParaRPr lang="en-GB" sz="1600">
                        <a:effectLst/>
                        <a:latin typeface="+mn-lt"/>
                      </a:endParaRPr>
                    </a:p>
                  </a:txBody>
                  <a:tcPr marL="17437" marR="17437" marT="0" marB="0" anchor="ctr"/>
                </a:tc>
                <a:tc>
                  <a:txBody>
                    <a:bodyPr/>
                    <a:lstStyle/>
                    <a:p>
                      <a:pPr algn="ctr">
                        <a:lnSpc>
                          <a:spcPct val="115000"/>
                        </a:lnSpc>
                        <a:spcAft>
                          <a:spcPts val="0"/>
                        </a:spcAft>
                      </a:pPr>
                      <a:r>
                        <a:rPr lang="en-GB" sz="1600">
                          <a:effectLst/>
                        </a:rPr>
                        <a:t>2511</a:t>
                      </a:r>
                      <a:endParaRPr lang="en-GB" sz="1600">
                        <a:effectLst/>
                        <a:latin typeface="+mn-lt"/>
                      </a:endParaRPr>
                    </a:p>
                  </a:txBody>
                  <a:tcPr marL="17437" marR="17437" marT="0" marB="0" anchor="ctr"/>
                </a:tc>
                <a:tc>
                  <a:txBody>
                    <a:bodyPr/>
                    <a:lstStyle/>
                    <a:p>
                      <a:pPr algn="ctr">
                        <a:lnSpc>
                          <a:spcPct val="115000"/>
                        </a:lnSpc>
                        <a:spcAft>
                          <a:spcPts val="0"/>
                        </a:spcAft>
                      </a:pPr>
                      <a:r>
                        <a:rPr lang="en-GB" sz="1600" dirty="0">
                          <a:effectLst/>
                        </a:rPr>
                        <a:t>£104,900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£14</a:t>
                      </a:r>
                      <a:endParaRPr lang="en-GB" sz="1600" dirty="0">
                        <a:effectLst/>
                        <a:latin typeface="+mn-lt"/>
                      </a:endParaRPr>
                    </a:p>
                  </a:txBody>
                  <a:tcPr marL="17437" marR="17437" marT="0" marB="0" anchor="ctr"/>
                </a:tc>
              </a:tr>
              <a:tr h="231582">
                <a:tc>
                  <a:txBody>
                    <a:bodyPr/>
                    <a:lstStyle/>
                    <a:p>
                      <a:pPr>
                        <a:lnSpc>
                          <a:spcPct val="115000"/>
                        </a:lnSpc>
                        <a:spcAft>
                          <a:spcPts val="0"/>
                        </a:spcAft>
                      </a:pPr>
                      <a:r>
                        <a:rPr lang="en-GB" sz="1600" b="0" dirty="0">
                          <a:effectLst/>
                        </a:rPr>
                        <a:t>13 years PLUS </a:t>
                      </a:r>
                      <a:r>
                        <a:rPr lang="en-GB" sz="1600" b="0" dirty="0" smtClean="0">
                          <a:effectLst/>
                        </a:rPr>
                        <a:t>CU in 14-17 </a:t>
                      </a:r>
                      <a:r>
                        <a:rPr lang="en-GB" sz="1600" b="0" dirty="0">
                          <a:effectLst/>
                        </a:rPr>
                        <a:t>years</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dirty="0">
                          <a:effectLst/>
                        </a:rPr>
                        <a:t>64667</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a:effectLst/>
                        </a:rPr>
                        <a:t>2613</a:t>
                      </a:r>
                      <a:endParaRPr lang="en-GB" sz="1600">
                        <a:effectLst/>
                        <a:latin typeface="+mn-lt"/>
                      </a:endParaRPr>
                    </a:p>
                  </a:txBody>
                  <a:tcPr marL="17437" marR="17437" marT="0" marB="0" anchor="ctr"/>
                </a:tc>
                <a:tc>
                  <a:txBody>
                    <a:bodyPr/>
                    <a:lstStyle/>
                    <a:p>
                      <a:pPr algn="ctr">
                        <a:lnSpc>
                          <a:spcPct val="115000"/>
                        </a:lnSpc>
                        <a:spcAft>
                          <a:spcPts val="0"/>
                        </a:spcAft>
                      </a:pPr>
                      <a:r>
                        <a:rPr lang="en-GB" sz="1600" dirty="0">
                          <a:effectLst/>
                        </a:rPr>
                        <a:t>£102,700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£14</a:t>
                      </a:r>
                      <a:endParaRPr lang="en-GB" sz="1600" dirty="0">
                        <a:effectLst/>
                        <a:latin typeface="+mn-lt"/>
                      </a:endParaRPr>
                    </a:p>
                  </a:txBody>
                  <a:tcPr marL="17437" marR="17437" marT="0" marB="0" anchor="ctr"/>
                </a:tc>
              </a:tr>
              <a:tr h="231582">
                <a:tc>
                  <a:txBody>
                    <a:bodyPr/>
                    <a:lstStyle/>
                    <a:p>
                      <a:pPr>
                        <a:lnSpc>
                          <a:spcPct val="115000"/>
                        </a:lnSpc>
                        <a:spcAft>
                          <a:spcPts val="0"/>
                        </a:spcAft>
                      </a:pPr>
                      <a:endParaRPr lang="en-GB" sz="1600" b="0" dirty="0">
                        <a:effectLst/>
                        <a:latin typeface="+mn-lt"/>
                      </a:endParaRPr>
                    </a:p>
                  </a:txBody>
                  <a:tcPr marL="17437" marR="17437" marT="0" marB="0" anchor="ctr"/>
                </a:tc>
                <a:tc>
                  <a:txBody>
                    <a:bodyPr/>
                    <a:lstStyle/>
                    <a:p>
                      <a:pPr algn="ctr">
                        <a:lnSpc>
                          <a:spcPct val="115000"/>
                        </a:lnSpc>
                        <a:spcAft>
                          <a:spcPts val="0"/>
                        </a:spcAft>
                      </a:pPr>
                      <a:endParaRPr lang="en-GB" sz="1600">
                        <a:effectLst/>
                        <a:latin typeface="+mn-lt"/>
                      </a:endParaRPr>
                    </a:p>
                  </a:txBody>
                  <a:tcPr marL="17437" marR="17437" marT="0" marB="0" anchor="ctr"/>
                </a:tc>
                <a:tc>
                  <a:txBody>
                    <a:bodyPr/>
                    <a:lstStyle/>
                    <a:p>
                      <a:pPr algn="ctr">
                        <a:lnSpc>
                          <a:spcPct val="115000"/>
                        </a:lnSpc>
                        <a:spcAft>
                          <a:spcPts val="0"/>
                        </a:spcAft>
                      </a:pPr>
                      <a:endParaRPr lang="en-GB" sz="1600">
                        <a:effectLst/>
                        <a:latin typeface="+mn-lt"/>
                      </a:endParaRPr>
                    </a:p>
                  </a:txBody>
                  <a:tcPr marL="17437" marR="17437" marT="0" marB="0" anchor="ctr"/>
                </a:tc>
                <a:tc>
                  <a:txBody>
                    <a:bodyPr/>
                    <a:lstStyle/>
                    <a:p>
                      <a:pPr algn="ctr">
                        <a:lnSpc>
                          <a:spcPct val="115000"/>
                        </a:lnSpc>
                        <a:spcAft>
                          <a:spcPts val="0"/>
                        </a:spcAft>
                      </a:pPr>
                      <a:endParaRPr lang="en-GB" sz="1600" dirty="0">
                        <a:effectLst/>
                        <a:latin typeface="+mn-lt"/>
                      </a:endParaRPr>
                    </a:p>
                  </a:txBody>
                  <a:tcPr marL="17437" marR="17437" marT="0" marB="0" anchor="ctr"/>
                </a:tc>
                <a:tc>
                  <a:txBody>
                    <a:bodyPr/>
                    <a:lstStyle/>
                    <a:p>
                      <a:pPr algn="ctr">
                        <a:lnSpc>
                          <a:spcPct val="115000"/>
                        </a:lnSpc>
                        <a:spcAft>
                          <a:spcPts val="0"/>
                        </a:spcAft>
                      </a:pPr>
                      <a:endParaRPr lang="en-GB" sz="1600" dirty="0">
                        <a:effectLst/>
                        <a:latin typeface="+mn-lt"/>
                      </a:endParaRPr>
                    </a:p>
                  </a:txBody>
                  <a:tcPr marL="17437" marR="17437" marT="0" marB="0" anchor="ctr"/>
                </a:tc>
              </a:tr>
              <a:tr h="231582">
                <a:tc>
                  <a:txBody>
                    <a:bodyPr/>
                    <a:lstStyle/>
                    <a:p>
                      <a:pPr>
                        <a:lnSpc>
                          <a:spcPct val="115000"/>
                        </a:lnSpc>
                        <a:spcAft>
                          <a:spcPts val="0"/>
                        </a:spcAft>
                      </a:pPr>
                      <a:r>
                        <a:rPr lang="en-GB" sz="1600" b="0" dirty="0">
                          <a:effectLst/>
                        </a:rPr>
                        <a:t>2,4+12 months and 13 years </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a:effectLst/>
                        </a:rPr>
                        <a:t>91118</a:t>
                      </a:r>
                      <a:endParaRPr lang="en-GB" sz="1600">
                        <a:effectLst/>
                        <a:latin typeface="+mn-lt"/>
                      </a:endParaRPr>
                    </a:p>
                  </a:txBody>
                  <a:tcPr marL="17437" marR="17437" marT="0" marB="0" anchor="ctr"/>
                </a:tc>
                <a:tc>
                  <a:txBody>
                    <a:bodyPr/>
                    <a:lstStyle/>
                    <a:p>
                      <a:pPr algn="ctr">
                        <a:lnSpc>
                          <a:spcPct val="115000"/>
                        </a:lnSpc>
                        <a:spcAft>
                          <a:spcPts val="0"/>
                        </a:spcAft>
                      </a:pPr>
                      <a:r>
                        <a:rPr lang="en-GB" sz="1600">
                          <a:effectLst/>
                        </a:rPr>
                        <a:t>3178</a:t>
                      </a:r>
                      <a:endParaRPr lang="en-GB" sz="1600">
                        <a:effectLst/>
                        <a:latin typeface="+mn-lt"/>
                      </a:endParaRPr>
                    </a:p>
                  </a:txBody>
                  <a:tcPr marL="17437" marR="17437" marT="0" marB="0" anchor="ctr"/>
                </a:tc>
                <a:tc>
                  <a:txBody>
                    <a:bodyPr/>
                    <a:lstStyle/>
                    <a:p>
                      <a:pPr algn="ctr">
                        <a:lnSpc>
                          <a:spcPct val="115000"/>
                        </a:lnSpc>
                        <a:spcAft>
                          <a:spcPts val="0"/>
                        </a:spcAft>
                      </a:pPr>
                      <a:r>
                        <a:rPr lang="en-GB" sz="1600" dirty="0">
                          <a:effectLst/>
                        </a:rPr>
                        <a:t>£163,300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£6</a:t>
                      </a:r>
                      <a:endParaRPr lang="en-GB" sz="1600" dirty="0">
                        <a:effectLst/>
                        <a:latin typeface="+mn-lt"/>
                      </a:endParaRPr>
                    </a:p>
                  </a:txBody>
                  <a:tcPr marL="17437" marR="17437" marT="0" marB="0" anchor="ctr"/>
                </a:tc>
              </a:tr>
              <a:tr h="463165">
                <a:tc>
                  <a:txBody>
                    <a:bodyPr/>
                    <a:lstStyle/>
                    <a:p>
                      <a:pPr>
                        <a:lnSpc>
                          <a:spcPct val="115000"/>
                        </a:lnSpc>
                        <a:spcAft>
                          <a:spcPts val="0"/>
                        </a:spcAft>
                      </a:pPr>
                      <a:r>
                        <a:rPr lang="en-GB" sz="1600" b="0" dirty="0">
                          <a:effectLst/>
                        </a:rPr>
                        <a:t>2,3,4+12 months and 13 years switching after 10 years to 2,4+12 months and 13 years</a:t>
                      </a:r>
                      <a:endParaRPr lang="en-GB" sz="1600" b="0" dirty="0">
                        <a:effectLst/>
                        <a:latin typeface="+mn-lt"/>
                      </a:endParaRPr>
                    </a:p>
                  </a:txBody>
                  <a:tcPr marL="17437" marR="17437" marT="0" marB="0" anchor="ctr"/>
                </a:tc>
                <a:tc>
                  <a:txBody>
                    <a:bodyPr/>
                    <a:lstStyle/>
                    <a:p>
                      <a:pPr algn="ctr">
                        <a:lnSpc>
                          <a:spcPct val="115000"/>
                        </a:lnSpc>
                        <a:spcAft>
                          <a:spcPts val="0"/>
                        </a:spcAft>
                      </a:pPr>
                      <a:r>
                        <a:rPr lang="en-GB" sz="1600">
                          <a:effectLst/>
                        </a:rPr>
                        <a:t>91154</a:t>
                      </a:r>
                      <a:endParaRPr lang="en-GB" sz="1600">
                        <a:effectLst/>
                        <a:latin typeface="+mn-lt"/>
                      </a:endParaRPr>
                    </a:p>
                  </a:txBody>
                  <a:tcPr marL="17437" marR="17437" marT="0" marB="0" anchor="ctr"/>
                </a:tc>
                <a:tc>
                  <a:txBody>
                    <a:bodyPr/>
                    <a:lstStyle/>
                    <a:p>
                      <a:pPr algn="ctr">
                        <a:lnSpc>
                          <a:spcPct val="115000"/>
                        </a:lnSpc>
                        <a:spcAft>
                          <a:spcPts val="0"/>
                        </a:spcAft>
                      </a:pPr>
                      <a:r>
                        <a:rPr lang="en-GB" sz="1600">
                          <a:effectLst/>
                        </a:rPr>
                        <a:t>3178</a:t>
                      </a:r>
                      <a:endParaRPr lang="en-GB" sz="1600">
                        <a:effectLst/>
                        <a:latin typeface="+mn-lt"/>
                      </a:endParaRPr>
                    </a:p>
                  </a:txBody>
                  <a:tcPr marL="17437" marR="17437" marT="0" marB="0" anchor="ctr"/>
                </a:tc>
                <a:tc>
                  <a:txBody>
                    <a:bodyPr/>
                    <a:lstStyle/>
                    <a:p>
                      <a:pPr algn="ctr">
                        <a:lnSpc>
                          <a:spcPct val="115000"/>
                        </a:lnSpc>
                        <a:spcAft>
                          <a:spcPts val="0"/>
                        </a:spcAft>
                      </a:pPr>
                      <a:r>
                        <a:rPr lang="en-GB" sz="1600" dirty="0">
                          <a:effectLst/>
                        </a:rPr>
                        <a:t>£174,000</a:t>
                      </a:r>
                      <a:endParaRPr lang="en-GB" sz="1600" dirty="0">
                        <a:effectLst/>
                        <a:latin typeface="+mn-lt"/>
                      </a:endParaRPr>
                    </a:p>
                  </a:txBody>
                  <a:tcPr marL="17437" marR="17437" marT="0" marB="0" anchor="ctr"/>
                </a:tc>
                <a:tc>
                  <a:txBody>
                    <a:bodyPr/>
                    <a:lstStyle/>
                    <a:p>
                      <a:pPr algn="ctr">
                        <a:lnSpc>
                          <a:spcPct val="115000"/>
                        </a:lnSpc>
                        <a:spcAft>
                          <a:spcPts val="0"/>
                        </a:spcAft>
                      </a:pPr>
                      <a:r>
                        <a:rPr lang="en-GB" sz="1600" dirty="0" smtClean="0">
                          <a:effectLst/>
                        </a:rPr>
                        <a:t>£5</a:t>
                      </a:r>
                      <a:endParaRPr lang="en-GB" sz="1600" dirty="0">
                        <a:effectLst/>
                        <a:latin typeface="+mn-lt"/>
                      </a:endParaRPr>
                    </a:p>
                  </a:txBody>
                  <a:tcPr marL="17437" marR="17437" marT="0" marB="0" anchor="ctr"/>
                </a:tc>
              </a:tr>
            </a:tbl>
          </a:graphicData>
        </a:graphic>
      </p:graphicFrame>
      <p:sp>
        <p:nvSpPr>
          <p:cNvPr id="6" name="TextBox 5"/>
          <p:cNvSpPr txBox="1"/>
          <p:nvPr/>
        </p:nvSpPr>
        <p:spPr>
          <a:xfrm>
            <a:off x="755576" y="2692077"/>
            <a:ext cx="7344816" cy="1384995"/>
          </a:xfrm>
          <a:prstGeom prst="rect">
            <a:avLst/>
          </a:prstGeom>
          <a:solidFill>
            <a:schemeClr val="tx2">
              <a:lumMod val="20000"/>
              <a:lumOff val="80000"/>
            </a:schemeClr>
          </a:solidFill>
          <a:ln w="57150">
            <a:no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smtClean="0">
                <a:solidFill>
                  <a:srgbClr val="FF0000"/>
                </a:solidFill>
                <a:latin typeface="Calibri" pitchFamily="34" charset="0"/>
              </a:rPr>
              <a:t>Infant immunisation at 2 + 4 and 12-13 months could be cost-effective if </a:t>
            </a:r>
            <a:r>
              <a:rPr lang="en-GB" sz="2800" b="1" dirty="0" err="1" smtClean="0">
                <a:solidFill>
                  <a:srgbClr val="FF0000"/>
                </a:solidFill>
                <a:latin typeface="Calibri" pitchFamily="34" charset="0"/>
              </a:rPr>
              <a:t>Bexsero</a:t>
            </a:r>
            <a:r>
              <a:rPr lang="en-GB" sz="2800" b="1" dirty="0" smtClean="0">
                <a:solidFill>
                  <a:srgbClr val="FF0000"/>
                </a:solidFill>
                <a:latin typeface="Calibri" pitchFamily="34" charset="0"/>
              </a:rPr>
              <a:t>® can be obtained at a very low price</a:t>
            </a:r>
            <a:endParaRPr lang="en-GB" sz="2800" b="1" dirty="0">
              <a:solidFill>
                <a:srgbClr val="FF0000"/>
              </a:solidFill>
              <a:latin typeface="Calibri" pitchFamily="34" charset="0"/>
            </a:endParaRPr>
          </a:p>
        </p:txBody>
      </p:sp>
      <p:sp>
        <p:nvSpPr>
          <p:cNvPr id="8" name="Slide Number Placeholder 7"/>
          <p:cNvSpPr>
            <a:spLocks noGrp="1"/>
          </p:cNvSpPr>
          <p:nvPr>
            <p:ph type="sldNum" sz="quarter" idx="10"/>
          </p:nvPr>
        </p:nvSpPr>
        <p:spPr/>
        <p:txBody>
          <a:bodyPr/>
          <a:lstStyle/>
          <a:p>
            <a:pPr>
              <a:defRPr/>
            </a:pPr>
            <a:r>
              <a:rPr lang="en-US" smtClean="0"/>
              <a:t>  </a:t>
            </a:r>
            <a:fld id="{2565FA6D-D4C8-4C4C-AC4B-3269734D34D8}" type="slidenum">
              <a:rPr lang="en-US" smtClean="0"/>
              <a:pPr>
                <a:defRPr/>
              </a:pPr>
              <a:t>25</a:t>
            </a:fld>
            <a:endParaRPr lang="en-US" dirty="0"/>
          </a:p>
        </p:txBody>
      </p:sp>
    </p:spTree>
    <p:extLst>
      <p:ext uri="{BB962C8B-B14F-4D97-AF65-F5344CB8AC3E}">
        <p14:creationId xmlns:p14="http://schemas.microsoft.com/office/powerpoint/2010/main" val="28505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979712" y="476672"/>
            <a:ext cx="6912768"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sz="3200" b="1" dirty="0"/>
              <a:t>JCVI </a:t>
            </a:r>
            <a:r>
              <a:rPr lang="en-GB" sz="3200" b="1" dirty="0" smtClean="0">
                <a:solidFill>
                  <a:srgbClr val="00AE9E"/>
                </a:solidFill>
              </a:rPr>
              <a:t>2014 </a:t>
            </a:r>
            <a:r>
              <a:rPr lang="en-GB" sz="3200" b="1" dirty="0" err="1"/>
              <a:t>MenB</a:t>
            </a:r>
            <a:r>
              <a:rPr lang="en-GB" sz="3200" b="1" dirty="0"/>
              <a:t> </a:t>
            </a:r>
            <a:r>
              <a:rPr lang="en-GB" sz="3200" b="1" dirty="0" smtClean="0">
                <a:solidFill>
                  <a:srgbClr val="00AE9E"/>
                </a:solidFill>
              </a:rPr>
              <a:t>recommendation</a:t>
            </a:r>
          </a:p>
        </p:txBody>
      </p:sp>
      <p:sp>
        <p:nvSpPr>
          <p:cNvPr id="29699" name="Content Placeholder 2"/>
          <p:cNvSpPr>
            <a:spLocks noGrp="1"/>
          </p:cNvSpPr>
          <p:nvPr>
            <p:ph idx="1"/>
          </p:nvPr>
        </p:nvSpPr>
        <p:spPr bwMode="auto">
          <a:xfrm>
            <a:off x="394792" y="1556792"/>
            <a:ext cx="8229600"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GB" sz="2400" dirty="0" smtClean="0"/>
              <a:t>Concluded that the infant vaccine could be cost-effective but at a very low price</a:t>
            </a:r>
          </a:p>
          <a:p>
            <a:pPr marL="520700" lvl="1" indent="-342900">
              <a:buFont typeface="Arial" panose="020B0604020202020204" pitchFamily="34" charset="0"/>
              <a:buChar char="•"/>
            </a:pPr>
            <a:r>
              <a:rPr lang="en-GB" sz="2000" dirty="0"/>
              <a:t>c</a:t>
            </a:r>
            <a:r>
              <a:rPr lang="en-GB" sz="2000" dirty="0" smtClean="0"/>
              <a:t>urrent </a:t>
            </a:r>
            <a:r>
              <a:rPr lang="en-GB" sz="2000" dirty="0"/>
              <a:t>low incidence does not favour vaccination</a:t>
            </a:r>
          </a:p>
          <a:p>
            <a:pPr marL="0" indent="0"/>
            <a:r>
              <a:rPr lang="en-GB" sz="2400" dirty="0" smtClean="0"/>
              <a:t>Teenage vaccination may be more cost-effective but the impact is much less certain</a:t>
            </a:r>
          </a:p>
          <a:p>
            <a:pPr marL="520700" lvl="1" indent="-342900">
              <a:buFont typeface="Arial" panose="020B0604020202020204" pitchFamily="34" charset="0"/>
              <a:buChar char="•"/>
            </a:pPr>
            <a:r>
              <a:rPr lang="en-GB" sz="2000" dirty="0" smtClean="0"/>
              <a:t>carriage protection and duration of protection could be crucial</a:t>
            </a:r>
          </a:p>
          <a:p>
            <a:pPr marL="520700" lvl="1" indent="-342900">
              <a:buFont typeface="Arial" panose="020B0604020202020204" pitchFamily="34" charset="0"/>
              <a:buChar char="•"/>
            </a:pPr>
            <a:r>
              <a:rPr lang="en-GB" sz="2000" dirty="0" smtClean="0"/>
              <a:t>no immediate impact on disease, would take &gt;20 years to determine if vaccine was effective</a:t>
            </a:r>
          </a:p>
          <a:p>
            <a:pPr marL="0" indent="0"/>
            <a:r>
              <a:rPr lang="en-GB" sz="2400" dirty="0" smtClean="0"/>
              <a:t>Negotiations to procure at cost-effective price were concluded in late March 2015</a:t>
            </a:r>
          </a:p>
          <a:p>
            <a:pPr marL="0" indent="0"/>
            <a:r>
              <a:rPr lang="en-GB" sz="2400" dirty="0" smtClean="0"/>
              <a:t>Official Bi-partite letter announcing programme published on 21 June 2015</a:t>
            </a: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6299808" cy="648072"/>
          </a:xfrm>
        </p:spPr>
        <p:txBody>
          <a:bodyPr>
            <a:normAutofit/>
          </a:bodyPr>
          <a:lstStyle/>
          <a:p>
            <a:r>
              <a:rPr lang="en-GB" sz="3200" b="1" dirty="0" smtClean="0"/>
              <a:t>Summary: </a:t>
            </a:r>
            <a:r>
              <a:rPr lang="en-GB" sz="3200" b="1" dirty="0" err="1" smtClean="0"/>
              <a:t>Bexsero</a:t>
            </a:r>
            <a:r>
              <a:rPr lang="en-GB" sz="3200" b="1" dirty="0" smtClean="0"/>
              <a:t>® vaccination</a:t>
            </a:r>
            <a:endParaRPr lang="en-GB" sz="3600" b="1" dirty="0"/>
          </a:p>
        </p:txBody>
      </p:sp>
      <p:sp>
        <p:nvSpPr>
          <p:cNvPr id="3" name="Content Placeholder 2"/>
          <p:cNvSpPr>
            <a:spLocks noGrp="1"/>
          </p:cNvSpPr>
          <p:nvPr>
            <p:ph idx="1"/>
          </p:nvPr>
        </p:nvSpPr>
        <p:spPr>
          <a:xfrm>
            <a:off x="558000" y="1628800"/>
            <a:ext cx="8028000" cy="4392488"/>
          </a:xfrm>
        </p:spPr>
        <p:txBody>
          <a:bodyPr/>
          <a:lstStyle/>
          <a:p>
            <a:pPr marL="441325" indent="-441325">
              <a:buFont typeface="Arial" pitchFamily="34" charset="0"/>
              <a:buChar char="•"/>
              <a:tabLst>
                <a:tab pos="268288" algn="l"/>
              </a:tabLst>
            </a:pPr>
            <a:r>
              <a:rPr lang="en-GB" sz="2200" dirty="0" smtClean="0"/>
              <a:t>Although </a:t>
            </a:r>
            <a:r>
              <a:rPr lang="en-GB" sz="2200" dirty="0" err="1" smtClean="0"/>
              <a:t>MenB</a:t>
            </a:r>
            <a:r>
              <a:rPr lang="en-GB" sz="2200" dirty="0" smtClean="0"/>
              <a:t> disease is declining, it is still a major public health problem: cause of mortality, severe morbidity and high anxiety in parents</a:t>
            </a:r>
          </a:p>
          <a:p>
            <a:pPr marL="441325" indent="-441325">
              <a:buFont typeface="Arial" pitchFamily="34" charset="0"/>
              <a:buChar char="•"/>
              <a:tabLst>
                <a:tab pos="268288" algn="l"/>
              </a:tabLst>
            </a:pPr>
            <a:r>
              <a:rPr lang="en-GB" sz="2200" dirty="0" smtClean="0"/>
              <a:t>UK will be the first country to use </a:t>
            </a:r>
            <a:r>
              <a:rPr lang="en-GB" sz="2200" dirty="0" err="1" smtClean="0"/>
              <a:t>Bexsero</a:t>
            </a:r>
            <a:r>
              <a:rPr lang="en-GB" sz="2200" dirty="0" smtClean="0"/>
              <a:t>® vaccine in routine infant programme</a:t>
            </a:r>
          </a:p>
          <a:p>
            <a:pPr marL="441325" indent="-441325">
              <a:buFont typeface="Arial" pitchFamily="34" charset="0"/>
              <a:buChar char="•"/>
              <a:tabLst>
                <a:tab pos="268288" algn="l"/>
              </a:tabLst>
            </a:pPr>
            <a:r>
              <a:rPr lang="en-GB" sz="2200" dirty="0"/>
              <a:t>UK has higher incidence, large population, established surveillance programme and success of demonstrating impact of </a:t>
            </a:r>
            <a:r>
              <a:rPr lang="en-GB" sz="2200" dirty="0" err="1"/>
              <a:t>MenC</a:t>
            </a:r>
            <a:r>
              <a:rPr lang="en-GB" sz="2200" dirty="0"/>
              <a:t> vaccination programme</a:t>
            </a:r>
          </a:p>
          <a:p>
            <a:pPr marL="441325" indent="-441325">
              <a:buFont typeface="Arial" pitchFamily="34" charset="0"/>
              <a:buChar char="•"/>
              <a:tabLst>
                <a:tab pos="268288" algn="l"/>
              </a:tabLst>
            </a:pPr>
            <a:r>
              <a:rPr lang="en-GB" sz="2200" dirty="0" smtClean="0"/>
              <a:t>The 2-4-12 month schedule has been chosen to provide maximal protection in infants before the peak at 5 months</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27</a:t>
            </a:fld>
            <a:endParaRPr lang="en-US" dirty="0"/>
          </a:p>
        </p:txBody>
      </p:sp>
    </p:spTree>
    <p:extLst>
      <p:ext uri="{BB962C8B-B14F-4D97-AF65-F5344CB8AC3E}">
        <p14:creationId xmlns:p14="http://schemas.microsoft.com/office/powerpoint/2010/main" val="2595516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028000" cy="3096344"/>
          </a:xfrm>
        </p:spPr>
        <p:txBody>
          <a:bodyPr>
            <a:noAutofit/>
          </a:bodyPr>
          <a:lstStyle/>
          <a:p>
            <a:r>
              <a:rPr lang="en-GB" dirty="0"/>
              <a:t>How are we implementing the new </a:t>
            </a:r>
            <a:r>
              <a:rPr lang="en-GB" dirty="0" err="1"/>
              <a:t>MenB</a:t>
            </a:r>
            <a:r>
              <a:rPr lang="en-GB" dirty="0"/>
              <a:t> infant immunisation programme?</a:t>
            </a:r>
            <a:br>
              <a:rPr lang="en-GB" dirty="0"/>
            </a:br>
            <a:r>
              <a:rPr lang="en-GB" dirty="0" smtClean="0"/>
              <a:t/>
            </a:r>
            <a:br>
              <a:rPr lang="en-GB" dirty="0" smtClean="0"/>
            </a:br>
            <a:r>
              <a:rPr lang="en-GB" dirty="0" smtClean="0"/>
              <a:t/>
            </a:r>
            <a:br>
              <a:rPr lang="en-GB" dirty="0" smtClean="0"/>
            </a:br>
            <a:endParaRPr lang="en-GB" dirty="0">
              <a:solidFill>
                <a:schemeClr val="tx1"/>
              </a:solidFill>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28</a:t>
            </a:fld>
            <a:endParaRPr lang="en-US" dirty="0"/>
          </a:p>
        </p:txBody>
      </p:sp>
    </p:spTree>
    <p:extLst>
      <p:ext uri="{BB962C8B-B14F-4D97-AF65-F5344CB8AC3E}">
        <p14:creationId xmlns:p14="http://schemas.microsoft.com/office/powerpoint/2010/main" val="1864240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8190464" cy="648072"/>
          </a:xfrm>
        </p:spPr>
        <p:txBody>
          <a:bodyPr>
            <a:noAutofit/>
          </a:bodyPr>
          <a:lstStyle/>
          <a:p>
            <a:r>
              <a:rPr lang="en-GB" sz="3200" b="1" dirty="0" smtClean="0"/>
              <a:t>Meningococcal B programme</a:t>
            </a:r>
            <a:endParaRPr lang="en-GB" sz="3200" b="1" dirty="0"/>
          </a:p>
        </p:txBody>
      </p:sp>
      <p:sp>
        <p:nvSpPr>
          <p:cNvPr id="3" name="Content Placeholder 2"/>
          <p:cNvSpPr>
            <a:spLocks noGrp="1"/>
          </p:cNvSpPr>
          <p:nvPr>
            <p:ph idx="1"/>
          </p:nvPr>
        </p:nvSpPr>
        <p:spPr>
          <a:xfrm>
            <a:off x="251520" y="2204864"/>
            <a:ext cx="8496944" cy="936103"/>
          </a:xfrm>
          <a:solidFill>
            <a:schemeClr val="accent1">
              <a:lumMod val="20000"/>
              <a:lumOff val="80000"/>
            </a:schemeClr>
          </a:solidFill>
        </p:spPr>
        <p:txBody>
          <a:bodyPr/>
          <a:lstStyle/>
          <a:p>
            <a:pPr marL="0" indent="0"/>
            <a:r>
              <a:rPr lang="en-GB" sz="2400" b="1" dirty="0" smtClean="0"/>
              <a:t>Routine cohort:  </a:t>
            </a:r>
            <a:r>
              <a:rPr lang="en-GB" sz="2400" dirty="0" smtClean="0"/>
              <a:t>infants born on or after the </a:t>
            </a:r>
            <a:r>
              <a:rPr lang="en-GB" sz="2400" b="1" dirty="0" smtClean="0"/>
              <a:t>1 July 2015</a:t>
            </a:r>
            <a:endParaRPr lang="en-GB" sz="2400" dirty="0" smtClean="0"/>
          </a:p>
          <a:p>
            <a:pPr marL="0" indent="0"/>
            <a:r>
              <a:rPr lang="en-GB" sz="2400" b="1" dirty="0" smtClean="0"/>
              <a:t>Schedule: </a:t>
            </a:r>
            <a:r>
              <a:rPr lang="en-GB" sz="2400" dirty="0" smtClean="0"/>
              <a:t>2, 4 and 12-13 months (2+1)</a:t>
            </a:r>
          </a:p>
          <a:p>
            <a:pPr marL="0" indent="0"/>
            <a:endParaRPr lang="en-GB" sz="2400" dirty="0" smtClean="0"/>
          </a:p>
          <a:p>
            <a:pPr marL="0" indent="0"/>
            <a:endParaRPr lang="en-GB" sz="2400" dirty="0" smtClean="0"/>
          </a:p>
          <a:p>
            <a:pPr marL="0" indent="0"/>
            <a:endParaRPr lang="en-GB" dirty="0" smtClean="0">
              <a:solidFill>
                <a:srgbClr val="98002E"/>
              </a:solidFill>
              <a:latin typeface="Arial"/>
              <a:ea typeface="Times New Roman"/>
              <a:cs typeface="Times New Roman"/>
            </a:endParaRPr>
          </a:p>
          <a:p>
            <a:pPr marL="0" indent="0"/>
            <a:endParaRPr lang="en-GB" dirty="0" smtClean="0"/>
          </a:p>
        </p:txBody>
      </p:sp>
      <p:sp>
        <p:nvSpPr>
          <p:cNvPr id="7" name="Rectangle 6"/>
          <p:cNvSpPr/>
          <p:nvPr/>
        </p:nvSpPr>
        <p:spPr>
          <a:xfrm>
            <a:off x="2411760" y="1556792"/>
            <a:ext cx="4658393" cy="461665"/>
          </a:xfrm>
          <a:prstGeom prst="rect">
            <a:avLst/>
          </a:prstGeom>
          <a:solidFill>
            <a:schemeClr val="bg2">
              <a:lumMod val="20000"/>
              <a:lumOff val="80000"/>
            </a:schemeClr>
          </a:solidFill>
        </p:spPr>
        <p:txBody>
          <a:bodyPr wrap="square">
            <a:spAutoFit/>
          </a:bodyPr>
          <a:lstStyle/>
          <a:p>
            <a:pPr marL="0" indent="0"/>
            <a:r>
              <a:rPr lang="en-GB" b="1" dirty="0" smtClean="0">
                <a:solidFill>
                  <a:schemeClr val="bg2"/>
                </a:solidFill>
              </a:rPr>
              <a:t>Start date! 1 September 2015</a:t>
            </a:r>
          </a:p>
        </p:txBody>
      </p:sp>
      <p:sp>
        <p:nvSpPr>
          <p:cNvPr id="8" name="Rectangle 7"/>
          <p:cNvSpPr/>
          <p:nvPr/>
        </p:nvSpPr>
        <p:spPr>
          <a:xfrm>
            <a:off x="251520" y="3284984"/>
            <a:ext cx="8568952" cy="1200329"/>
          </a:xfrm>
          <a:prstGeom prst="rect">
            <a:avLst/>
          </a:prstGeom>
          <a:solidFill>
            <a:schemeClr val="accent1">
              <a:lumMod val="40000"/>
              <a:lumOff val="60000"/>
            </a:schemeClr>
          </a:solidFill>
        </p:spPr>
        <p:txBody>
          <a:bodyPr wrap="square">
            <a:spAutoFit/>
          </a:bodyPr>
          <a:lstStyle/>
          <a:p>
            <a:pPr marL="0" indent="0"/>
            <a:r>
              <a:rPr lang="en-GB" b="1" dirty="0" smtClean="0"/>
              <a:t>Catch-up cohort: </a:t>
            </a:r>
            <a:r>
              <a:rPr lang="en-GB" dirty="0" smtClean="0"/>
              <a:t>infants born from </a:t>
            </a:r>
            <a:r>
              <a:rPr lang="en-GB" b="1" dirty="0" smtClean="0"/>
              <a:t>1 May to 30 June 2015</a:t>
            </a:r>
            <a:endParaRPr lang="en-GB" dirty="0" smtClean="0"/>
          </a:p>
          <a:p>
            <a:pPr marL="0" indent="0"/>
            <a:r>
              <a:rPr lang="en-GB" b="1" dirty="0" smtClean="0"/>
              <a:t>Schedule: </a:t>
            </a:r>
            <a:r>
              <a:rPr lang="en-GB" dirty="0" smtClean="0"/>
              <a:t>3, 4 and 12-13 months (2+1)</a:t>
            </a:r>
          </a:p>
          <a:p>
            <a:pPr marL="0" indent="0"/>
            <a:r>
              <a:rPr lang="en-GB" b="1" dirty="0" smtClean="0"/>
              <a:t>Schedule: </a:t>
            </a:r>
            <a:r>
              <a:rPr lang="en-GB" dirty="0" smtClean="0"/>
              <a:t>4 and 12-13 months (1+1)</a:t>
            </a:r>
          </a:p>
        </p:txBody>
      </p:sp>
      <p:sp>
        <p:nvSpPr>
          <p:cNvPr id="9" name="Rectangle 8"/>
          <p:cNvSpPr/>
          <p:nvPr/>
        </p:nvSpPr>
        <p:spPr>
          <a:xfrm>
            <a:off x="251520" y="4581128"/>
            <a:ext cx="8568952" cy="830997"/>
          </a:xfrm>
          <a:prstGeom prst="rect">
            <a:avLst/>
          </a:prstGeom>
          <a:solidFill>
            <a:schemeClr val="accent1">
              <a:lumMod val="60000"/>
              <a:lumOff val="40000"/>
            </a:schemeClr>
          </a:solidFill>
        </p:spPr>
        <p:txBody>
          <a:bodyPr wrap="square">
            <a:spAutoFit/>
          </a:bodyPr>
          <a:lstStyle/>
          <a:p>
            <a:pPr marL="0" indent="0"/>
            <a:r>
              <a:rPr lang="en-GB" b="1" dirty="0" err="1" smtClean="0">
                <a:solidFill>
                  <a:schemeClr val="bg1"/>
                </a:solidFill>
              </a:rPr>
              <a:t>MenB</a:t>
            </a:r>
            <a:r>
              <a:rPr lang="en-GB" b="1" dirty="0" smtClean="0">
                <a:solidFill>
                  <a:schemeClr val="bg1"/>
                </a:solidFill>
              </a:rPr>
              <a:t> vaccine should only be given with routine immunisation appointments due after 1</a:t>
            </a:r>
            <a:r>
              <a:rPr lang="en-GB" b="1" baseline="30000" dirty="0" smtClean="0">
                <a:solidFill>
                  <a:schemeClr val="bg1"/>
                </a:solidFill>
              </a:rPr>
              <a:t>st</a:t>
            </a:r>
            <a:r>
              <a:rPr lang="en-GB" b="1" dirty="0" smtClean="0">
                <a:solidFill>
                  <a:schemeClr val="bg1"/>
                </a:solidFill>
              </a:rPr>
              <a:t> September</a:t>
            </a:r>
          </a:p>
        </p:txBody>
      </p:sp>
      <p:sp>
        <p:nvSpPr>
          <p:cNvPr id="10" name="Rectangle 9"/>
          <p:cNvSpPr/>
          <p:nvPr/>
        </p:nvSpPr>
        <p:spPr>
          <a:xfrm>
            <a:off x="251520" y="5517232"/>
            <a:ext cx="8568952" cy="461665"/>
          </a:xfrm>
          <a:prstGeom prst="rect">
            <a:avLst/>
          </a:prstGeom>
          <a:solidFill>
            <a:schemeClr val="accent1">
              <a:lumMod val="75000"/>
            </a:schemeClr>
          </a:solidFill>
        </p:spPr>
        <p:txBody>
          <a:bodyPr wrap="square">
            <a:spAutoFit/>
          </a:bodyPr>
          <a:lstStyle/>
          <a:p>
            <a:pPr marL="0" indent="0"/>
            <a:r>
              <a:rPr lang="en-GB" b="1" dirty="0" smtClean="0">
                <a:solidFill>
                  <a:schemeClr val="bg1"/>
                </a:solidFill>
              </a:rPr>
              <a:t>Children no longer eligible once they are 2 years old </a:t>
            </a:r>
          </a:p>
        </p:txBody>
      </p:sp>
      <p:sp>
        <p:nvSpPr>
          <p:cNvPr id="12" name="Slide Number Placeholder 11"/>
          <p:cNvSpPr>
            <a:spLocks noGrp="1"/>
          </p:cNvSpPr>
          <p:nvPr>
            <p:ph type="sldNum" sz="quarter" idx="10"/>
          </p:nvPr>
        </p:nvSpPr>
        <p:spPr/>
        <p:txBody>
          <a:bodyPr/>
          <a:lstStyle/>
          <a:p>
            <a:pPr>
              <a:defRPr/>
            </a:pPr>
            <a:r>
              <a:rPr lang="en-US" smtClean="0"/>
              <a:t>  </a:t>
            </a:r>
            <a:fld id="{2565FA6D-D4C8-4C4C-AC4B-3269734D34D8}" type="slidenum">
              <a:rPr lang="en-US" smtClean="0"/>
              <a:pPr>
                <a:defRPr/>
              </a:pPr>
              <a:t>29</a:t>
            </a:fld>
            <a:endParaRPr lang="en-US" dirty="0"/>
          </a:p>
        </p:txBody>
      </p:sp>
    </p:spTree>
    <p:extLst>
      <p:ext uri="{BB962C8B-B14F-4D97-AF65-F5344CB8AC3E}">
        <p14:creationId xmlns:p14="http://schemas.microsoft.com/office/powerpoint/2010/main" val="233326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028000" cy="1268912"/>
          </a:xfrm>
        </p:spPr>
        <p:txBody>
          <a:bodyPr/>
          <a:lstStyle/>
          <a:p>
            <a:r>
              <a:rPr lang="en-GB" b="1" dirty="0" smtClean="0"/>
              <a:t>What is meningococcal disease?</a:t>
            </a:r>
            <a:endParaRPr lang="en-GB" b="1"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a:t>
            </a:fld>
            <a:endParaRPr lang="en-US" dirty="0"/>
          </a:p>
        </p:txBody>
      </p:sp>
    </p:spTree>
    <p:extLst>
      <p:ext uri="{BB962C8B-B14F-4D97-AF65-F5344CB8AC3E}">
        <p14:creationId xmlns:p14="http://schemas.microsoft.com/office/powerpoint/2010/main" val="932902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11715" y="1988840"/>
            <a:ext cx="6024570" cy="4016380"/>
          </a:xfrm>
          <a:prstGeom prst="rect">
            <a:avLst/>
          </a:prstGeom>
          <a:noFill/>
          <a:ln w="9525">
            <a:noFill/>
            <a:miter lim="800000"/>
            <a:headEnd/>
            <a:tailEnd/>
          </a:ln>
        </p:spPr>
      </p:pic>
      <p:sp>
        <p:nvSpPr>
          <p:cNvPr id="2" name="Title 1"/>
          <p:cNvSpPr>
            <a:spLocks noGrp="1"/>
          </p:cNvSpPr>
          <p:nvPr>
            <p:ph type="title"/>
          </p:nvPr>
        </p:nvSpPr>
        <p:spPr>
          <a:xfrm>
            <a:off x="2267744" y="548680"/>
            <a:ext cx="8028000" cy="648000"/>
          </a:xfrm>
        </p:spPr>
        <p:txBody>
          <a:bodyPr>
            <a:normAutofit/>
          </a:bodyPr>
          <a:lstStyle/>
          <a:p>
            <a:r>
              <a:rPr lang="en-GB" sz="3200" b="1" dirty="0"/>
              <a:t>The </a:t>
            </a:r>
            <a:r>
              <a:rPr lang="en-GB" sz="3200" b="1" dirty="0" err="1" smtClean="0"/>
              <a:t>MenB</a:t>
            </a:r>
            <a:r>
              <a:rPr lang="en-GB" sz="3200" b="1" dirty="0" smtClean="0"/>
              <a:t> vaccine</a:t>
            </a:r>
            <a:r>
              <a:rPr lang="en-GB" sz="3200" b="1" dirty="0"/>
              <a:t>: </a:t>
            </a:r>
            <a:r>
              <a:rPr lang="en-GB" sz="3200" b="1" dirty="0" err="1" smtClean="0"/>
              <a:t>Bexsero</a:t>
            </a:r>
            <a:r>
              <a:rPr lang="en-GB" sz="3200" b="1" dirty="0" smtClean="0"/>
              <a:t>®</a:t>
            </a:r>
            <a:endParaRPr lang="en-GB" sz="3200" b="1" dirty="0"/>
          </a:p>
        </p:txBody>
      </p:sp>
      <p:sp>
        <p:nvSpPr>
          <p:cNvPr id="3" name="Content Placeholder 2"/>
          <p:cNvSpPr>
            <a:spLocks noGrp="1"/>
          </p:cNvSpPr>
          <p:nvPr>
            <p:ph sz="half" idx="1"/>
          </p:nvPr>
        </p:nvSpPr>
        <p:spPr>
          <a:xfrm>
            <a:off x="341520" y="2636912"/>
            <a:ext cx="3150360" cy="3240360"/>
          </a:xfrm>
        </p:spPr>
        <p:txBody>
          <a:bodyPr/>
          <a:lstStyle/>
          <a:p>
            <a:pPr marL="0" indent="0"/>
            <a:r>
              <a:rPr lang="en-GB" sz="2000" b="1" dirty="0" err="1" smtClean="0">
                <a:solidFill>
                  <a:schemeClr val="tx1"/>
                </a:solidFill>
              </a:rPr>
              <a:t>Bexsero</a:t>
            </a:r>
            <a:r>
              <a:rPr lang="en-GB" sz="2000" b="1" dirty="0" smtClean="0">
                <a:solidFill>
                  <a:schemeClr val="tx1"/>
                </a:solidFill>
              </a:rPr>
              <a:t>® is the recommended vaccine for the routine infant immunisation programme and is the only market authorised </a:t>
            </a:r>
            <a:r>
              <a:rPr lang="en-GB" sz="2000" b="1" dirty="0" err="1" smtClean="0">
                <a:solidFill>
                  <a:schemeClr val="tx1"/>
                </a:solidFill>
              </a:rPr>
              <a:t>MenB</a:t>
            </a:r>
            <a:r>
              <a:rPr lang="en-GB" sz="2000" b="1" dirty="0" smtClean="0">
                <a:solidFill>
                  <a:schemeClr val="tx1"/>
                </a:solidFill>
              </a:rPr>
              <a:t> vaccine in the UK </a:t>
            </a:r>
          </a:p>
          <a:p>
            <a:endParaRPr lang="en-GB"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a:p>
        </p:txBody>
      </p:sp>
      <p:sp>
        <p:nvSpPr>
          <p:cNvPr id="10" name="TextBox 9"/>
          <p:cNvSpPr txBox="1"/>
          <p:nvPr/>
        </p:nvSpPr>
        <p:spPr>
          <a:xfrm>
            <a:off x="5266211" y="6411487"/>
            <a:ext cx="381297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rPr>
              <a:t>Image courtesy of  GlaxoSmithKline</a:t>
            </a:r>
            <a:endParaRPr kumimoji="0" lang="en-GB" sz="10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19082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5" y="620688"/>
            <a:ext cx="6374921" cy="648072"/>
          </a:xfrm>
        </p:spPr>
        <p:txBody>
          <a:bodyPr>
            <a:normAutofit/>
          </a:bodyPr>
          <a:lstStyle/>
          <a:p>
            <a:r>
              <a:rPr lang="en-GB" sz="3200" b="1" dirty="0" smtClean="0"/>
              <a:t>Bexsero® (GSK) supply</a:t>
            </a:r>
            <a:endParaRPr lang="en-GB" sz="3200" b="1" dirty="0"/>
          </a:p>
        </p:txBody>
      </p:sp>
      <p:sp>
        <p:nvSpPr>
          <p:cNvPr id="3" name="Content Placeholder 2"/>
          <p:cNvSpPr>
            <a:spLocks noGrp="1"/>
          </p:cNvSpPr>
          <p:nvPr>
            <p:ph idx="1"/>
          </p:nvPr>
        </p:nvSpPr>
        <p:spPr>
          <a:xfrm>
            <a:off x="542657" y="1700808"/>
            <a:ext cx="8028000" cy="4607917"/>
          </a:xfrm>
        </p:spPr>
        <p:txBody>
          <a:bodyPr/>
          <a:lstStyle/>
          <a:p>
            <a:pPr>
              <a:buClr>
                <a:schemeClr val="bg2"/>
              </a:buClr>
              <a:buFont typeface="Arial" panose="020B0604020202020204" pitchFamily="34" charset="0"/>
              <a:buChar char="•"/>
            </a:pPr>
            <a:r>
              <a:rPr lang="en-GB" sz="2200" dirty="0" smtClean="0"/>
              <a:t>Vaccine ordering </a:t>
            </a:r>
            <a:r>
              <a:rPr lang="en-GB" sz="2200" b="1" dirty="0" smtClean="0">
                <a:solidFill>
                  <a:schemeClr val="bg2"/>
                </a:solidFill>
              </a:rPr>
              <a:t>likely</a:t>
            </a:r>
            <a:r>
              <a:rPr lang="en-GB" sz="2200" dirty="0" smtClean="0">
                <a:solidFill>
                  <a:schemeClr val="bg2"/>
                </a:solidFill>
              </a:rPr>
              <a:t> </a:t>
            </a:r>
            <a:r>
              <a:rPr lang="en-GB" sz="2200" dirty="0" smtClean="0"/>
              <a:t>to commence early August via ImmForm*</a:t>
            </a:r>
          </a:p>
          <a:p>
            <a:pPr>
              <a:buClr>
                <a:schemeClr val="bg2"/>
              </a:buClr>
              <a:buFont typeface="Arial" panose="020B0604020202020204" pitchFamily="34" charset="0"/>
              <a:buChar char="•"/>
            </a:pPr>
            <a:r>
              <a:rPr lang="en-GB" sz="2200" dirty="0" smtClean="0"/>
              <a:t>Supplied by GSK (initially </a:t>
            </a:r>
            <a:r>
              <a:rPr lang="en-GB" sz="2200" dirty="0"/>
              <a:t>packaging will say ‘Novartis’ </a:t>
            </a:r>
            <a:r>
              <a:rPr lang="en-GB" sz="2200" dirty="0" smtClean="0"/>
              <a:t>but </a:t>
            </a:r>
            <a:r>
              <a:rPr lang="en-GB" sz="2200" dirty="0"/>
              <a:t>this is likely to change in 2016</a:t>
            </a:r>
            <a:r>
              <a:rPr lang="en-GB" sz="2200" dirty="0" smtClean="0"/>
              <a:t>).</a:t>
            </a:r>
          </a:p>
          <a:p>
            <a:pPr>
              <a:buClr>
                <a:schemeClr val="bg2"/>
              </a:buClr>
              <a:buFont typeface="Arial" panose="020B0604020202020204" pitchFamily="34" charset="0"/>
              <a:buChar char="•"/>
            </a:pPr>
            <a:r>
              <a:rPr lang="en-GB" sz="2200" dirty="0" smtClean="0"/>
              <a:t>Pack of 10 doses without needles, one PIL per pack</a:t>
            </a:r>
          </a:p>
          <a:p>
            <a:pPr>
              <a:buClr>
                <a:schemeClr val="bg2"/>
              </a:buClr>
              <a:buFont typeface="Arial" panose="020B0604020202020204" pitchFamily="34" charset="0"/>
              <a:buChar char="•"/>
            </a:pPr>
            <a:r>
              <a:rPr lang="en-GB" sz="2200" dirty="0" smtClean="0"/>
              <a:t>Additional PILs will </a:t>
            </a:r>
            <a:r>
              <a:rPr lang="en-GB" sz="2200" dirty="0"/>
              <a:t>be supplied with each pack of 10 </a:t>
            </a:r>
            <a:r>
              <a:rPr lang="en-GB" sz="2200" dirty="0" smtClean="0"/>
              <a:t>ordered</a:t>
            </a:r>
          </a:p>
          <a:p>
            <a:pPr>
              <a:buClr>
                <a:schemeClr val="bg2"/>
              </a:buClr>
              <a:buFont typeface="Arial" panose="020B0604020202020204" pitchFamily="34" charset="0"/>
              <a:buChar char="•"/>
            </a:pPr>
            <a:r>
              <a:rPr lang="en-GB" sz="2200" b="1" dirty="0" smtClean="0">
                <a:solidFill>
                  <a:schemeClr val="bg2"/>
                </a:solidFill>
              </a:rPr>
              <a:t>Initial stocks will be relatively short dated (Apr 16) – don’t over order</a:t>
            </a:r>
          </a:p>
          <a:p>
            <a:pPr>
              <a:buClr>
                <a:schemeClr val="bg2"/>
              </a:buClr>
              <a:buFont typeface="Arial" panose="020B0604020202020204" pitchFamily="34" charset="0"/>
              <a:buChar char="•"/>
            </a:pPr>
            <a:r>
              <a:rPr lang="en-GB" sz="2200" dirty="0" smtClean="0"/>
              <a:t>The </a:t>
            </a:r>
            <a:r>
              <a:rPr lang="en-GB" sz="2200" dirty="0"/>
              <a:t>vaccine is ready to use (no reconstitution or dilution is required</a:t>
            </a:r>
            <a:r>
              <a:rPr lang="en-GB" sz="2200" dirty="0" smtClean="0"/>
              <a:t>).                           </a:t>
            </a:r>
            <a:r>
              <a:rPr lang="en-GB" sz="1400" dirty="0" smtClean="0">
                <a:solidFill>
                  <a:schemeClr val="accent1">
                    <a:lumMod val="60000"/>
                    <a:lumOff val="40000"/>
                  </a:schemeClr>
                </a:solidFill>
              </a:rPr>
              <a:t>*ImmForm </a:t>
            </a:r>
            <a:r>
              <a:rPr lang="en-GB" sz="1400" dirty="0">
                <a:solidFill>
                  <a:schemeClr val="accent1">
                    <a:lumMod val="60000"/>
                    <a:lumOff val="40000"/>
                  </a:schemeClr>
                </a:solidFill>
              </a:rPr>
              <a:t>website: </a:t>
            </a:r>
            <a:r>
              <a:rPr lang="en-GB" sz="1400" u="sng" dirty="0">
                <a:solidFill>
                  <a:schemeClr val="accent1">
                    <a:lumMod val="60000"/>
                    <a:lumOff val="40000"/>
                  </a:schemeClr>
                </a:solidFill>
                <a:hlinkClick r:id="rId3"/>
              </a:rPr>
              <a:t>www.immform.dh.gov.uk</a:t>
            </a:r>
            <a:endParaRPr lang="en-GB" sz="1400" dirty="0">
              <a:solidFill>
                <a:schemeClr val="accent1">
                  <a:lumMod val="60000"/>
                  <a:lumOff val="40000"/>
                </a:schemeClr>
              </a:solidFill>
            </a:endParaRPr>
          </a:p>
          <a:p>
            <a:pPr marL="0" indent="0">
              <a:buClr>
                <a:schemeClr val="bg2"/>
              </a:buClr>
            </a:pPr>
            <a:endParaRPr lang="en-GB" sz="2000" dirty="0"/>
          </a:p>
          <a:p>
            <a:pPr marL="0" indent="0">
              <a:buClr>
                <a:schemeClr val="bg2"/>
              </a:buClr>
            </a:pPr>
            <a:endParaRPr lang="en-GB" sz="2000" dirty="0"/>
          </a:p>
          <a:p>
            <a:pPr>
              <a:buClr>
                <a:schemeClr val="bg2"/>
              </a:buCl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31</a:t>
            </a:fld>
            <a:endParaRPr lang="en-US" dirty="0"/>
          </a:p>
        </p:txBody>
      </p:sp>
    </p:spTree>
    <p:extLst>
      <p:ext uri="{BB962C8B-B14F-4D97-AF65-F5344CB8AC3E}">
        <p14:creationId xmlns:p14="http://schemas.microsoft.com/office/powerpoint/2010/main" val="1249908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5" y="620688"/>
            <a:ext cx="6386361" cy="648072"/>
          </a:xfrm>
        </p:spPr>
        <p:txBody>
          <a:bodyPr>
            <a:noAutofit/>
          </a:bodyPr>
          <a:lstStyle/>
          <a:p>
            <a:r>
              <a:rPr lang="en-GB" sz="3200" b="1" dirty="0"/>
              <a:t>Vaccine</a:t>
            </a:r>
            <a:r>
              <a:rPr lang="en-GB" sz="3200" b="1" i="1" dirty="0"/>
              <a:t> </a:t>
            </a:r>
            <a:r>
              <a:rPr lang="en-GB" sz="3200" b="1" dirty="0"/>
              <a:t>stock</a:t>
            </a:r>
            <a:r>
              <a:rPr lang="en-GB" sz="3200" b="1" i="1" dirty="0"/>
              <a:t> </a:t>
            </a:r>
            <a:r>
              <a:rPr lang="en-GB" sz="3200" b="1" dirty="0"/>
              <a:t>management</a:t>
            </a:r>
            <a:br>
              <a:rPr lang="en-GB" sz="3200" b="1" dirty="0"/>
            </a:br>
            <a:endParaRPr lang="en-GB" sz="3200" b="1" dirty="0"/>
          </a:p>
        </p:txBody>
      </p:sp>
      <p:sp>
        <p:nvSpPr>
          <p:cNvPr id="3" name="Content Placeholder 2"/>
          <p:cNvSpPr>
            <a:spLocks noGrp="1"/>
          </p:cNvSpPr>
          <p:nvPr>
            <p:ph idx="1"/>
          </p:nvPr>
        </p:nvSpPr>
        <p:spPr>
          <a:xfrm>
            <a:off x="554097" y="1756515"/>
            <a:ext cx="8028000" cy="4064455"/>
          </a:xfrm>
        </p:spPr>
        <p:txBody>
          <a:bodyPr/>
          <a:lstStyle/>
          <a:p>
            <a:pPr>
              <a:buClr>
                <a:schemeClr val="bg2"/>
              </a:buClr>
              <a:buFont typeface="Arial" pitchFamily="34" charset="0"/>
              <a:buChar char="•"/>
            </a:pPr>
            <a:r>
              <a:rPr lang="en-GB" sz="2000" dirty="0" smtClean="0"/>
              <a:t>Ensure </a:t>
            </a:r>
            <a:r>
              <a:rPr lang="en-GB" sz="2000" dirty="0"/>
              <a:t>sufficient fridge space is available for the new </a:t>
            </a:r>
            <a:r>
              <a:rPr lang="en-GB" sz="2000" dirty="0" smtClean="0"/>
              <a:t>vaccines  </a:t>
            </a:r>
          </a:p>
          <a:p>
            <a:pPr>
              <a:buClr>
                <a:schemeClr val="bg2"/>
              </a:buClr>
              <a:buFont typeface="Arial" pitchFamily="34" charset="0"/>
              <a:buChar char="•"/>
            </a:pPr>
            <a:r>
              <a:rPr lang="en-GB" sz="2000" dirty="0" smtClean="0"/>
              <a:t>Don’t over-order – 2 to 4 weeks </a:t>
            </a:r>
            <a:r>
              <a:rPr lang="en-GB" sz="2000" dirty="0"/>
              <a:t>of stock is </a:t>
            </a:r>
            <a:r>
              <a:rPr lang="en-GB" sz="2000" dirty="0" smtClean="0"/>
              <a:t>usually adequate</a:t>
            </a:r>
          </a:p>
          <a:p>
            <a:pPr>
              <a:buClr>
                <a:schemeClr val="bg2"/>
              </a:buClr>
              <a:buFont typeface="Arial" pitchFamily="34" charset="0"/>
              <a:buChar char="•"/>
            </a:pPr>
            <a:r>
              <a:rPr lang="en-GB" sz="2000" dirty="0" smtClean="0"/>
              <a:t>Remember the different pack sizes</a:t>
            </a:r>
            <a:endParaRPr lang="en-GB" sz="2000" dirty="0"/>
          </a:p>
          <a:p>
            <a:pPr>
              <a:buClr>
                <a:schemeClr val="bg2"/>
              </a:buClr>
              <a:buFont typeface="Arial" pitchFamily="34" charset="0"/>
              <a:buChar char="•"/>
            </a:pPr>
            <a:r>
              <a:rPr lang="en-GB" sz="2000" dirty="0" smtClean="0"/>
              <a:t>Effective </a:t>
            </a:r>
            <a:r>
              <a:rPr lang="en-GB" sz="2000" dirty="0"/>
              <a:t>management of vaccines throughout the supply chain is essential to reduce vaccine wastage.  </a:t>
            </a:r>
            <a:endParaRPr lang="en-GB" sz="2000" dirty="0" smtClean="0"/>
          </a:p>
          <a:p>
            <a:pPr>
              <a:buClr>
                <a:schemeClr val="bg2"/>
              </a:buClr>
              <a:buFont typeface="Arial" pitchFamily="34" charset="0"/>
              <a:buChar char="•"/>
            </a:pPr>
            <a:r>
              <a:rPr lang="en-GB" sz="2000" dirty="0" smtClean="0"/>
              <a:t>Small </a:t>
            </a:r>
            <a:r>
              <a:rPr lang="en-GB" sz="2000" dirty="0"/>
              <a:t>percentage reductions in vaccine wastage will have a major impact on the financing of vaccine supplies. </a:t>
            </a:r>
            <a:endParaRPr lang="en-GB" sz="2000" dirty="0" smtClean="0"/>
          </a:p>
          <a:p>
            <a:pPr>
              <a:buClr>
                <a:schemeClr val="bg2"/>
              </a:buClr>
              <a:buFont typeface="Arial" pitchFamily="34" charset="0"/>
              <a:buChar char="•"/>
            </a:pPr>
            <a:r>
              <a:rPr lang="en-GB" sz="2000" dirty="0" smtClean="0"/>
              <a:t>Any </a:t>
            </a:r>
            <a:r>
              <a:rPr lang="en-GB" sz="2000" dirty="0"/>
              <a:t>cold chain failures must be documented and reported to the local immunisation co-ordinator and reported through the ImmForm website on the stock incident page.</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32</a:t>
            </a:fld>
            <a:endParaRPr lang="en-US" dirty="0"/>
          </a:p>
        </p:txBody>
      </p:sp>
    </p:spTree>
    <p:extLst>
      <p:ext uri="{BB962C8B-B14F-4D97-AF65-F5344CB8AC3E}">
        <p14:creationId xmlns:p14="http://schemas.microsoft.com/office/powerpoint/2010/main" val="3075998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840760" cy="648072"/>
          </a:xfrm>
        </p:spPr>
        <p:txBody>
          <a:bodyPr>
            <a:normAutofit/>
          </a:bodyPr>
          <a:lstStyle/>
          <a:p>
            <a:r>
              <a:rPr lang="en-GB" sz="3200" b="1" dirty="0" smtClean="0"/>
              <a:t>How is </a:t>
            </a:r>
            <a:r>
              <a:rPr lang="en-GB" sz="3200" b="1" dirty="0" err="1" smtClean="0"/>
              <a:t>Bexsero</a:t>
            </a:r>
            <a:r>
              <a:rPr lang="en-GB" sz="3200" b="1" dirty="0" smtClean="0"/>
              <a:t>® administered?</a:t>
            </a:r>
            <a:endParaRPr lang="en-GB" sz="3200" b="1" dirty="0"/>
          </a:p>
        </p:txBody>
      </p:sp>
      <p:sp>
        <p:nvSpPr>
          <p:cNvPr id="3" name="Content Placeholder 2"/>
          <p:cNvSpPr>
            <a:spLocks noGrp="1"/>
          </p:cNvSpPr>
          <p:nvPr>
            <p:ph idx="1"/>
          </p:nvPr>
        </p:nvSpPr>
        <p:spPr>
          <a:xfrm>
            <a:off x="395536" y="1556792"/>
            <a:ext cx="8352928" cy="4896544"/>
          </a:xfrm>
        </p:spPr>
        <p:txBody>
          <a:bodyPr/>
          <a:lstStyle/>
          <a:p>
            <a:pPr>
              <a:spcAft>
                <a:spcPts val="0"/>
              </a:spcAft>
              <a:buFont typeface="Arial" panose="020B0604020202020204" pitchFamily="34" charset="0"/>
              <a:buChar char="•"/>
            </a:pPr>
            <a:r>
              <a:rPr lang="en-GB" sz="2400" dirty="0" err="1" smtClean="0"/>
              <a:t>Bexsero</a:t>
            </a:r>
            <a:r>
              <a:rPr lang="en-GB" sz="2400" dirty="0"/>
              <a:t>® is a newly licensed vaccine that is subject to additional monitoring under the </a:t>
            </a:r>
            <a:r>
              <a:rPr lang="en-GB" sz="2400" b="1" dirty="0"/>
              <a:t>black triangle labelling </a:t>
            </a:r>
            <a:r>
              <a:rPr lang="en-GB" sz="2400" b="1" dirty="0" smtClean="0"/>
              <a:t>scheme (MHRA)</a:t>
            </a:r>
          </a:p>
          <a:p>
            <a:pPr>
              <a:spcAft>
                <a:spcPts val="0"/>
              </a:spcAft>
              <a:buFont typeface="Arial" panose="020B0604020202020204" pitchFamily="34" charset="0"/>
              <a:buChar char="•"/>
            </a:pPr>
            <a:r>
              <a:rPr lang="en-GB" sz="2400" dirty="0" smtClean="0"/>
              <a:t>The vaccines are supplied in packs containing 10 pre-filled syringes each with a volume of </a:t>
            </a:r>
            <a:r>
              <a:rPr lang="en-GB" sz="2400" b="1" dirty="0" smtClean="0"/>
              <a:t>0.5mls</a:t>
            </a:r>
            <a:r>
              <a:rPr lang="en-GB" sz="2400" dirty="0" smtClean="0"/>
              <a:t> of suspension per syringe</a:t>
            </a:r>
          </a:p>
          <a:p>
            <a:pPr>
              <a:spcAft>
                <a:spcPts val="0"/>
              </a:spcAft>
              <a:buFont typeface="Arial" panose="020B0604020202020204" pitchFamily="34" charset="0"/>
              <a:buChar char="•"/>
            </a:pPr>
            <a:r>
              <a:rPr lang="en-GB" sz="2400" dirty="0" smtClean="0"/>
              <a:t>During storage, the contents of the syringe may settle with off-white deposits being noticeable  </a:t>
            </a:r>
          </a:p>
          <a:p>
            <a:pPr>
              <a:spcAft>
                <a:spcPts val="0"/>
              </a:spcAft>
              <a:buFont typeface="Arial" panose="020B0604020202020204" pitchFamily="34" charset="0"/>
              <a:buChar char="•"/>
            </a:pPr>
            <a:r>
              <a:rPr lang="en-GB" sz="2400" dirty="0" smtClean="0"/>
              <a:t>Before use, the pre-filled syringe must be </a:t>
            </a:r>
            <a:r>
              <a:rPr lang="en-GB" sz="2400" b="1" dirty="0" smtClean="0"/>
              <a:t>shaken well </a:t>
            </a:r>
            <a:r>
              <a:rPr lang="en-GB" sz="2400" dirty="0" smtClean="0"/>
              <a:t>forming an homogenous suspension that should be administered </a:t>
            </a:r>
            <a:r>
              <a:rPr lang="en-GB" sz="2400" b="1" dirty="0" smtClean="0"/>
              <a:t>immediately</a:t>
            </a:r>
          </a:p>
          <a:p>
            <a:pPr>
              <a:spcAft>
                <a:spcPts val="0"/>
              </a:spcAft>
              <a:buFont typeface="Arial" panose="020B0604020202020204" pitchFamily="34" charset="0"/>
              <a:buChar char="•"/>
            </a:pPr>
            <a:endParaRPr lang="en-GB" sz="2400" dirty="0" smtClean="0"/>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33</a:t>
            </a:fld>
            <a:endParaRPr lang="en-US" dirty="0"/>
          </a:p>
        </p:txBody>
      </p:sp>
    </p:spTree>
    <p:extLst>
      <p:ext uri="{BB962C8B-B14F-4D97-AF65-F5344CB8AC3E}">
        <p14:creationId xmlns:p14="http://schemas.microsoft.com/office/powerpoint/2010/main" val="1391486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24" y="548680"/>
            <a:ext cx="6984776" cy="648072"/>
          </a:xfrm>
        </p:spPr>
        <p:txBody>
          <a:bodyPr>
            <a:normAutofit/>
          </a:bodyPr>
          <a:lstStyle/>
          <a:p>
            <a:r>
              <a:rPr lang="en-GB" sz="3200" b="1" dirty="0" smtClean="0"/>
              <a:t>How is </a:t>
            </a:r>
            <a:r>
              <a:rPr lang="en-GB" sz="3200" b="1" dirty="0" err="1" smtClean="0"/>
              <a:t>Bexsero</a:t>
            </a:r>
            <a:r>
              <a:rPr lang="en-GB" sz="3200" b="1" dirty="0" smtClean="0"/>
              <a:t>® administered?</a:t>
            </a:r>
            <a:endParaRPr lang="en-GB" sz="3200" dirty="0"/>
          </a:p>
        </p:txBody>
      </p:sp>
      <p:sp>
        <p:nvSpPr>
          <p:cNvPr id="3" name="Content Placeholder 2"/>
          <p:cNvSpPr>
            <a:spLocks noGrp="1"/>
          </p:cNvSpPr>
          <p:nvPr>
            <p:ph idx="1"/>
          </p:nvPr>
        </p:nvSpPr>
        <p:spPr>
          <a:xfrm>
            <a:off x="467544" y="1844824"/>
            <a:ext cx="8118456" cy="4248472"/>
          </a:xfrm>
        </p:spPr>
        <p:txBody>
          <a:bodyPr/>
          <a:lstStyle/>
          <a:p>
            <a:pPr lvl="0">
              <a:spcAft>
                <a:spcPts val="0"/>
              </a:spcAft>
              <a:buFont typeface="Arial" panose="020B0604020202020204" pitchFamily="34" charset="0"/>
              <a:buChar char="•"/>
            </a:pPr>
            <a:r>
              <a:rPr lang="en-GB" sz="2000" dirty="0" smtClean="0">
                <a:solidFill>
                  <a:prstClr val="black"/>
                </a:solidFill>
              </a:rPr>
              <a:t>The vaccine </a:t>
            </a:r>
            <a:r>
              <a:rPr lang="en-GB" sz="2000" b="1" dirty="0" smtClean="0">
                <a:solidFill>
                  <a:schemeClr val="bg2"/>
                </a:solidFill>
              </a:rPr>
              <a:t>should not </a:t>
            </a:r>
            <a:r>
              <a:rPr lang="en-GB" sz="2000" dirty="0" smtClean="0">
                <a:solidFill>
                  <a:prstClr val="black"/>
                </a:solidFill>
              </a:rPr>
              <a:t>be administered where there are variations in physical appearance (i.e. not an homogenous suspension) or signs of foreign particulate are observed after shaking</a:t>
            </a:r>
          </a:p>
          <a:p>
            <a:pPr lvl="5"/>
            <a:endParaRPr lang="en-GB" dirty="0" smtClean="0">
              <a:solidFill>
                <a:prstClr val="black"/>
              </a:solidFill>
            </a:endParaRPr>
          </a:p>
          <a:p>
            <a:pPr lvl="0">
              <a:spcAft>
                <a:spcPts val="0"/>
              </a:spcAft>
              <a:buFont typeface="Arial" panose="020B0604020202020204" pitchFamily="34" charset="0"/>
              <a:buChar char="•"/>
            </a:pPr>
            <a:r>
              <a:rPr lang="en-GB" sz="2000" dirty="0" err="1"/>
              <a:t>Bexsero</a:t>
            </a:r>
            <a:r>
              <a:rPr lang="en-GB" sz="2000" dirty="0"/>
              <a:t>®  has a shelf </a:t>
            </a:r>
            <a:r>
              <a:rPr lang="en-GB" sz="2000" dirty="0" smtClean="0"/>
              <a:t>life of two years </a:t>
            </a:r>
            <a:r>
              <a:rPr lang="en-GB" sz="2000" dirty="0"/>
              <a:t>when stored in its original packaging in a refrigerator at the recommended temperatures of +</a:t>
            </a:r>
            <a:r>
              <a:rPr lang="en-GB" sz="2000" dirty="0" smtClean="0"/>
              <a:t>2</a:t>
            </a:r>
            <a:r>
              <a:rPr lang="en-GB" sz="2000" baseline="30000" dirty="0" smtClean="0"/>
              <a:t>o</a:t>
            </a:r>
            <a:r>
              <a:rPr lang="en-GB" sz="2000" dirty="0" smtClean="0"/>
              <a:t>C </a:t>
            </a:r>
            <a:r>
              <a:rPr lang="en-GB" sz="2000" dirty="0"/>
              <a:t>and +</a:t>
            </a:r>
            <a:r>
              <a:rPr lang="en-GB" sz="2000" dirty="0" smtClean="0"/>
              <a:t>8</a:t>
            </a:r>
            <a:r>
              <a:rPr lang="en-GB" sz="2000" baseline="30000" dirty="0" smtClean="0"/>
              <a:t>o</a:t>
            </a:r>
            <a:r>
              <a:rPr lang="en-GB" sz="2000" dirty="0" smtClean="0"/>
              <a:t>C. N.B. </a:t>
            </a:r>
            <a:r>
              <a:rPr lang="en-GB" sz="2000" b="1" dirty="0" smtClean="0">
                <a:solidFill>
                  <a:schemeClr val="bg2"/>
                </a:solidFill>
              </a:rPr>
              <a:t>First batches have SHORT expiry date!!</a:t>
            </a:r>
          </a:p>
          <a:p>
            <a:pPr lvl="5"/>
            <a:endParaRPr lang="en-GB" b="1" dirty="0">
              <a:solidFill>
                <a:schemeClr val="bg2"/>
              </a:solidFill>
            </a:endParaRPr>
          </a:p>
          <a:p>
            <a:pPr lvl="0">
              <a:spcAft>
                <a:spcPts val="0"/>
              </a:spcAft>
              <a:buFont typeface="Arial" panose="020B0604020202020204" pitchFamily="34" charset="0"/>
              <a:buChar char="•"/>
            </a:pPr>
            <a:r>
              <a:rPr lang="en-GB" sz="2000" dirty="0"/>
              <a:t>Healthcare professionals are encouraged to familiarise themselves with Public Health England’s </a:t>
            </a:r>
            <a:r>
              <a:rPr lang="en-GB" sz="2000" b="1" dirty="0">
                <a:solidFill>
                  <a:schemeClr val="bg2"/>
                </a:solidFill>
              </a:rPr>
              <a:t>protocol for ordering, storing and handling of vaccines </a:t>
            </a:r>
            <a:r>
              <a:rPr lang="en-GB" sz="2000" dirty="0"/>
              <a:t>to ensure vaccines are stored and monitored as per national recommendations</a:t>
            </a:r>
            <a:endParaRPr lang="en-GB" sz="2000" dirty="0" smtClean="0">
              <a:solidFill>
                <a:prstClr val="black"/>
              </a:solidFill>
            </a:endParaRPr>
          </a:p>
          <a:p>
            <a:endParaRPr lang="en-GB" sz="1600" dirty="0"/>
          </a:p>
        </p:txBody>
      </p:sp>
    </p:spTree>
    <p:extLst>
      <p:ext uri="{BB962C8B-B14F-4D97-AF65-F5344CB8AC3E}">
        <p14:creationId xmlns:p14="http://schemas.microsoft.com/office/powerpoint/2010/main" val="1319193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7092280" cy="648072"/>
          </a:xfrm>
        </p:spPr>
        <p:txBody>
          <a:bodyPr>
            <a:normAutofit/>
          </a:bodyPr>
          <a:lstStyle/>
          <a:p>
            <a:r>
              <a:rPr lang="en-GB" sz="3200" b="1" dirty="0" smtClean="0"/>
              <a:t>Where is </a:t>
            </a:r>
            <a:r>
              <a:rPr lang="en-GB" sz="3200" b="1" dirty="0" err="1" smtClean="0"/>
              <a:t>Bexsero</a:t>
            </a:r>
            <a:r>
              <a:rPr lang="en-GB" sz="3200" b="1" dirty="0" smtClean="0"/>
              <a:t>® administered?</a:t>
            </a:r>
            <a:endParaRPr lang="en-GB" sz="3200" b="1" dirty="0"/>
          </a:p>
        </p:txBody>
      </p:sp>
      <p:sp>
        <p:nvSpPr>
          <p:cNvPr id="3" name="Content Placeholder 2"/>
          <p:cNvSpPr>
            <a:spLocks noGrp="1"/>
          </p:cNvSpPr>
          <p:nvPr>
            <p:ph idx="1"/>
          </p:nvPr>
        </p:nvSpPr>
        <p:spPr>
          <a:xfrm>
            <a:off x="467544" y="1700808"/>
            <a:ext cx="8118456" cy="4019599"/>
          </a:xfrm>
        </p:spPr>
        <p:txBody>
          <a:bodyPr/>
          <a:lstStyle/>
          <a:p>
            <a:pPr>
              <a:buFont typeface="Arial" panose="020B0604020202020204" pitchFamily="34" charset="0"/>
              <a:buChar char="•"/>
            </a:pPr>
            <a:r>
              <a:rPr lang="en-GB" sz="2000" dirty="0"/>
              <a:t>It is recommend that </a:t>
            </a:r>
            <a:r>
              <a:rPr lang="en-GB" sz="2000" dirty="0" err="1"/>
              <a:t>Bexsero</a:t>
            </a:r>
            <a:r>
              <a:rPr lang="en-GB" sz="2000" dirty="0"/>
              <a:t>® be administered </a:t>
            </a:r>
            <a:r>
              <a:rPr lang="en-GB" sz="2000" dirty="0" smtClean="0"/>
              <a:t>intramuscularly (IM) in </a:t>
            </a:r>
            <a:r>
              <a:rPr lang="en-GB" sz="2000" dirty="0"/>
              <a:t>the </a:t>
            </a:r>
            <a:r>
              <a:rPr lang="en-GB" sz="2000" b="1" dirty="0"/>
              <a:t>left thigh</a:t>
            </a:r>
            <a:r>
              <a:rPr lang="en-GB" sz="2000" dirty="0"/>
              <a:t>, ideally on it’s own, so that  any local reactions can be monitored more </a:t>
            </a:r>
            <a:r>
              <a:rPr lang="en-GB" sz="2000" dirty="0" smtClean="0"/>
              <a:t>accurately </a:t>
            </a:r>
          </a:p>
          <a:p>
            <a:pPr>
              <a:buFont typeface="Arial" panose="020B0604020202020204" pitchFamily="34" charset="0"/>
              <a:buChar char="•"/>
            </a:pPr>
            <a:r>
              <a:rPr lang="en-GB" sz="2000" dirty="0" smtClean="0"/>
              <a:t>If </a:t>
            </a:r>
            <a:r>
              <a:rPr lang="en-GB" sz="2000" dirty="0"/>
              <a:t>another vaccine needs to be administered in the same limb, then it must be given at least 2.5cm </a:t>
            </a:r>
            <a:r>
              <a:rPr lang="en-GB" sz="2000" dirty="0" smtClean="0"/>
              <a:t>apart</a:t>
            </a:r>
            <a:r>
              <a:rPr lang="en-GB" sz="2000" dirty="0"/>
              <a:t> </a:t>
            </a:r>
            <a:endParaRPr lang="en-GB" sz="2000" dirty="0" smtClean="0"/>
          </a:p>
          <a:p>
            <a:pPr>
              <a:buFont typeface="Arial" panose="020B0604020202020204" pitchFamily="34" charset="0"/>
              <a:buChar char="•"/>
            </a:pPr>
            <a:r>
              <a:rPr lang="en-GB" sz="2000" dirty="0" smtClean="0"/>
              <a:t>The </a:t>
            </a:r>
            <a:r>
              <a:rPr lang="en-GB" sz="2000" dirty="0"/>
              <a:t>sites at which each vaccine was given should be noted in the individual’s health </a:t>
            </a:r>
            <a:r>
              <a:rPr lang="en-GB" sz="2000" dirty="0" smtClean="0"/>
              <a:t>records</a:t>
            </a:r>
            <a:endParaRPr lang="en-GB" sz="2000" dirty="0"/>
          </a:p>
          <a:p>
            <a:pPr>
              <a:buFont typeface="Arial" panose="020B0604020202020204" pitchFamily="34" charset="0"/>
              <a:buChar char="•"/>
            </a:pPr>
            <a:r>
              <a:rPr lang="en-GB" sz="2000" dirty="0" err="1" smtClean="0"/>
              <a:t>Bexsero</a:t>
            </a:r>
            <a:r>
              <a:rPr lang="en-GB" sz="2000" dirty="0"/>
              <a:t>® can be given at the same time as the other vaccines administered as part of the routine childhood immunisation programme, including pneumococcal, measles, mumps and rubella (MMR), diphtheria, tetanus, pertussis, polio and </a:t>
            </a:r>
            <a:r>
              <a:rPr lang="en-GB" sz="2000" dirty="0" err="1"/>
              <a:t>Hib</a:t>
            </a:r>
            <a:r>
              <a:rPr lang="en-GB" sz="2000" dirty="0"/>
              <a:t>.</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35</a:t>
            </a:fld>
            <a:endParaRPr lang="en-US" dirty="0"/>
          </a:p>
        </p:txBody>
      </p:sp>
    </p:spTree>
    <p:extLst>
      <p:ext uri="{BB962C8B-B14F-4D97-AF65-F5344CB8AC3E}">
        <p14:creationId xmlns:p14="http://schemas.microsoft.com/office/powerpoint/2010/main" val="592618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48680"/>
            <a:ext cx="8028000" cy="648072"/>
          </a:xfrm>
        </p:spPr>
        <p:txBody>
          <a:bodyPr>
            <a:normAutofit/>
          </a:bodyPr>
          <a:lstStyle/>
          <a:p>
            <a:r>
              <a:rPr lang="en-GB" sz="3200" b="1" dirty="0"/>
              <a:t>Administration of </a:t>
            </a:r>
            <a:r>
              <a:rPr lang="en-GB" sz="3200" b="1" dirty="0" err="1" smtClean="0"/>
              <a:t>Bexsero</a:t>
            </a:r>
            <a:r>
              <a:rPr lang="en-GB" sz="3200" b="1" dirty="0" smtClean="0"/>
              <a:t>®</a:t>
            </a:r>
            <a:endParaRPr lang="en-GB" sz="3200" b="1" dirty="0"/>
          </a:p>
        </p:txBody>
      </p:sp>
      <p:sp>
        <p:nvSpPr>
          <p:cNvPr id="3" name="Content Placeholder 2"/>
          <p:cNvSpPr>
            <a:spLocks noGrp="1"/>
          </p:cNvSpPr>
          <p:nvPr>
            <p:ph idx="1"/>
          </p:nvPr>
        </p:nvSpPr>
        <p:spPr/>
        <p:txBody>
          <a:bodyPr/>
          <a:lstStyle/>
          <a:p>
            <a:r>
              <a:rPr lang="en-GB" sz="2400" b="1" dirty="0" err="1" smtClean="0"/>
              <a:t>Bexsero</a:t>
            </a:r>
            <a:r>
              <a:rPr lang="en-GB" sz="2400" b="1" dirty="0" smtClean="0"/>
              <a:t>® </a:t>
            </a:r>
            <a:r>
              <a:rPr lang="en-GB" sz="2400" b="1" dirty="0"/>
              <a:t>should only be administered</a:t>
            </a:r>
            <a:r>
              <a:rPr lang="en-GB" sz="2400" dirty="0" smtClean="0"/>
              <a:t>:</a:t>
            </a:r>
            <a:endParaRPr lang="en-GB" sz="2400" dirty="0"/>
          </a:p>
          <a:p>
            <a:pPr>
              <a:buFont typeface="Arial" panose="020B0604020202020204" pitchFamily="34" charset="0"/>
              <a:buChar char="•"/>
            </a:pPr>
            <a:r>
              <a:rPr lang="en-GB" sz="2400" dirty="0" smtClean="0"/>
              <a:t>Against </a:t>
            </a:r>
            <a:r>
              <a:rPr lang="en-GB" sz="2400" dirty="0"/>
              <a:t>a prescription written manually or electronically by a registered medical practitioner or other authorised prescriber</a:t>
            </a:r>
          </a:p>
          <a:p>
            <a:pPr>
              <a:buFont typeface="Arial" panose="020B0604020202020204" pitchFamily="34" charset="0"/>
              <a:buChar char="•"/>
            </a:pPr>
            <a:r>
              <a:rPr lang="en-GB" sz="2400" dirty="0" smtClean="0"/>
              <a:t>Against </a:t>
            </a:r>
            <a:r>
              <a:rPr lang="en-GB" sz="2400" dirty="0"/>
              <a:t>a Patient Specific Direction</a:t>
            </a:r>
          </a:p>
          <a:p>
            <a:pPr>
              <a:buFont typeface="Arial" panose="020B0604020202020204" pitchFamily="34" charset="0"/>
              <a:buChar char="•"/>
            </a:pPr>
            <a:r>
              <a:rPr lang="en-GB" sz="2400" dirty="0" smtClean="0"/>
              <a:t>Against </a:t>
            </a:r>
            <a:r>
              <a:rPr lang="en-GB" sz="2400" dirty="0"/>
              <a:t>a Patient Group Direction</a:t>
            </a:r>
          </a:p>
          <a:p>
            <a:endParaRPr lang="en-GB" sz="22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36</a:t>
            </a:fld>
            <a:endParaRPr lang="en-US" dirty="0"/>
          </a:p>
        </p:txBody>
      </p:sp>
    </p:spTree>
    <p:extLst>
      <p:ext uri="{BB962C8B-B14F-4D97-AF65-F5344CB8AC3E}">
        <p14:creationId xmlns:p14="http://schemas.microsoft.com/office/powerpoint/2010/main" val="112505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8190464" cy="648072"/>
          </a:xfrm>
        </p:spPr>
        <p:txBody>
          <a:bodyPr>
            <a:normAutofit/>
          </a:bodyPr>
          <a:lstStyle/>
          <a:p>
            <a:r>
              <a:rPr lang="en-GB" sz="3200" b="1" dirty="0" smtClean="0"/>
              <a:t>Contraindications</a:t>
            </a:r>
            <a:endParaRPr lang="en-GB" sz="3200" b="1" dirty="0"/>
          </a:p>
        </p:txBody>
      </p:sp>
      <p:sp>
        <p:nvSpPr>
          <p:cNvPr id="3" name="Content Placeholder 2"/>
          <p:cNvSpPr>
            <a:spLocks noGrp="1"/>
          </p:cNvSpPr>
          <p:nvPr>
            <p:ph idx="1"/>
          </p:nvPr>
        </p:nvSpPr>
        <p:spPr>
          <a:xfrm>
            <a:off x="395536" y="2088000"/>
            <a:ext cx="8748464" cy="4064455"/>
          </a:xfrm>
        </p:spPr>
        <p:txBody>
          <a:bodyPr/>
          <a:lstStyle/>
          <a:p>
            <a:pPr marL="0" marR="504190" indent="0">
              <a:spcAft>
                <a:spcPts val="0"/>
              </a:spcAft>
            </a:pPr>
            <a:r>
              <a:rPr lang="en-GB" sz="2400" dirty="0" err="1" smtClean="0">
                <a:latin typeface="Arial"/>
                <a:ea typeface="Times New Roman"/>
                <a:cs typeface="Times New Roman"/>
              </a:rPr>
              <a:t>Bexsero</a:t>
            </a:r>
            <a:r>
              <a:rPr lang="en-GB" sz="2400" dirty="0" smtClean="0">
                <a:latin typeface="Arial"/>
                <a:ea typeface="Times New Roman"/>
                <a:cs typeface="Times New Roman"/>
              </a:rPr>
              <a:t>® </a:t>
            </a:r>
            <a:r>
              <a:rPr lang="en-GB" sz="2400" b="1" dirty="0">
                <a:solidFill>
                  <a:srgbClr val="FF0000"/>
                </a:solidFill>
                <a:latin typeface="Arial"/>
                <a:ea typeface="Times New Roman"/>
                <a:cs typeface="Times New Roman"/>
              </a:rPr>
              <a:t>should not </a:t>
            </a:r>
            <a:r>
              <a:rPr lang="en-GB" sz="2400" dirty="0">
                <a:latin typeface="Arial"/>
                <a:ea typeface="Times New Roman"/>
                <a:cs typeface="Times New Roman"/>
              </a:rPr>
              <a:t>be administered to those who have had:</a:t>
            </a:r>
          </a:p>
          <a:p>
            <a:pPr marL="457200" marR="504190" indent="-457200">
              <a:spcAft>
                <a:spcPts val="0"/>
              </a:spcAft>
              <a:buFont typeface="+mj-lt"/>
              <a:buAutoNum type="arabicPeriod"/>
            </a:pPr>
            <a:r>
              <a:rPr lang="en-GB" sz="2400" dirty="0" smtClean="0">
                <a:latin typeface="Arial"/>
                <a:ea typeface="Times New Roman"/>
                <a:cs typeface="Times New Roman"/>
              </a:rPr>
              <a:t>a confirmed </a:t>
            </a:r>
            <a:r>
              <a:rPr lang="en-GB" sz="2400" dirty="0">
                <a:latin typeface="Arial"/>
                <a:ea typeface="Times New Roman"/>
                <a:cs typeface="Times New Roman"/>
              </a:rPr>
              <a:t>anaphylaxis to a previous dose of the vaccine </a:t>
            </a:r>
            <a:r>
              <a:rPr lang="en-GB" sz="2400" b="1" dirty="0">
                <a:latin typeface="Arial"/>
                <a:ea typeface="Times New Roman"/>
                <a:cs typeface="Times New Roman"/>
              </a:rPr>
              <a:t>OR </a:t>
            </a:r>
          </a:p>
          <a:p>
            <a:pPr marL="457200" marR="504190" indent="-457200">
              <a:spcAft>
                <a:spcPts val="0"/>
              </a:spcAft>
              <a:buFont typeface="+mj-lt"/>
              <a:buAutoNum type="arabicPeriod"/>
            </a:pPr>
            <a:r>
              <a:rPr lang="en-GB" sz="2400" dirty="0" smtClean="0">
                <a:latin typeface="Arial"/>
                <a:ea typeface="Times New Roman"/>
              </a:rPr>
              <a:t>a confirmed </a:t>
            </a:r>
            <a:r>
              <a:rPr lang="en-GB" sz="2400" dirty="0">
                <a:latin typeface="Arial"/>
                <a:ea typeface="Times New Roman"/>
              </a:rPr>
              <a:t>anaphylaxis to any constituent or excipient of the vaccine </a:t>
            </a:r>
            <a:endParaRPr lang="en-GB" sz="2400" dirty="0" smtClean="0">
              <a:latin typeface="Arial"/>
              <a:ea typeface="Times New Roman"/>
            </a:endParaRPr>
          </a:p>
          <a:p>
            <a:pPr marL="0" marR="504190" indent="0">
              <a:spcAft>
                <a:spcPts val="0"/>
              </a:spcAft>
            </a:pPr>
            <a:r>
              <a:rPr lang="en-GB" sz="2400" dirty="0" smtClean="0">
                <a:latin typeface="Arial"/>
                <a:ea typeface="Times New Roman"/>
                <a:cs typeface="Times New Roman"/>
              </a:rPr>
              <a:t>There </a:t>
            </a:r>
            <a:r>
              <a:rPr lang="en-GB" sz="2400" dirty="0">
                <a:latin typeface="Arial"/>
                <a:ea typeface="Times New Roman"/>
                <a:cs typeface="Times New Roman"/>
              </a:rPr>
              <a:t>are very few infants who cannot </a:t>
            </a:r>
            <a:r>
              <a:rPr lang="en-GB" sz="2400" dirty="0" smtClean="0">
                <a:latin typeface="Arial"/>
                <a:ea typeface="Times New Roman"/>
                <a:cs typeface="Times New Roman"/>
              </a:rPr>
              <a:t>receive meningococcal vaccines . Where </a:t>
            </a:r>
            <a:r>
              <a:rPr lang="en-GB" sz="2400" dirty="0">
                <a:latin typeface="Arial"/>
                <a:ea typeface="Times New Roman"/>
                <a:cs typeface="Times New Roman"/>
              </a:rPr>
              <a:t>there is </a:t>
            </a:r>
            <a:r>
              <a:rPr lang="en-GB" sz="2400" dirty="0" smtClean="0">
                <a:latin typeface="Arial"/>
                <a:ea typeface="Times New Roman"/>
                <a:cs typeface="Times New Roman"/>
              </a:rPr>
              <a:t>doubt, appropriate </a:t>
            </a:r>
            <a:r>
              <a:rPr lang="en-GB" sz="2400" b="1" dirty="0">
                <a:latin typeface="Arial"/>
                <a:ea typeface="Times New Roman"/>
                <a:cs typeface="Times New Roman"/>
              </a:rPr>
              <a:t>advice </a:t>
            </a:r>
            <a:r>
              <a:rPr lang="en-GB" sz="2400" dirty="0">
                <a:latin typeface="Arial"/>
                <a:ea typeface="Times New Roman"/>
                <a:cs typeface="Times New Roman"/>
              </a:rPr>
              <a:t>should be sought </a:t>
            </a:r>
            <a:r>
              <a:rPr lang="en-GB" sz="2400" dirty="0" smtClean="0">
                <a:latin typeface="Arial"/>
                <a:ea typeface="Times New Roman"/>
                <a:cs typeface="Times New Roman"/>
              </a:rPr>
              <a:t>rather </a:t>
            </a:r>
            <a:r>
              <a:rPr lang="en-GB" sz="2400" dirty="0">
                <a:latin typeface="Arial"/>
                <a:ea typeface="Times New Roman"/>
                <a:cs typeface="Times New Roman"/>
              </a:rPr>
              <a:t>than withholding </a:t>
            </a:r>
            <a:r>
              <a:rPr lang="en-GB" sz="2400" dirty="0" smtClean="0">
                <a:latin typeface="Arial"/>
                <a:ea typeface="Times New Roman"/>
                <a:cs typeface="Times New Roman"/>
              </a:rPr>
              <a:t>immunisation </a:t>
            </a:r>
            <a:endParaRPr lang="en-GB" sz="2400" dirty="0">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pPr>
              <a:defRPr/>
            </a:pPr>
            <a:r>
              <a:rPr lang="en-US" dirty="0" smtClean="0"/>
              <a:t>  </a:t>
            </a:r>
            <a:fld id="{2565FA6D-D4C8-4C4C-AC4B-3269734D34D8}" type="slidenum">
              <a:rPr lang="en-US" smtClean="0"/>
              <a:pPr>
                <a:defRPr/>
              </a:pPr>
              <a:t>37</a:t>
            </a:fld>
            <a:endParaRPr lang="en-US" dirty="0"/>
          </a:p>
        </p:txBody>
      </p:sp>
    </p:spTree>
    <p:extLst>
      <p:ext uri="{BB962C8B-B14F-4D97-AF65-F5344CB8AC3E}">
        <p14:creationId xmlns:p14="http://schemas.microsoft.com/office/powerpoint/2010/main" val="3359849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8028000" cy="648072"/>
          </a:xfrm>
        </p:spPr>
        <p:txBody>
          <a:bodyPr>
            <a:normAutofit/>
          </a:bodyPr>
          <a:lstStyle/>
          <a:p>
            <a:r>
              <a:rPr lang="en-GB" sz="3200" b="1" dirty="0" smtClean="0"/>
              <a:t>Precautions</a:t>
            </a:r>
            <a:endParaRPr lang="en-GB" sz="3200" b="1" dirty="0"/>
          </a:p>
        </p:txBody>
      </p:sp>
      <p:sp>
        <p:nvSpPr>
          <p:cNvPr id="3" name="Content Placeholder 2"/>
          <p:cNvSpPr>
            <a:spLocks noGrp="1"/>
          </p:cNvSpPr>
          <p:nvPr>
            <p:ph idx="1"/>
          </p:nvPr>
        </p:nvSpPr>
        <p:spPr>
          <a:xfrm>
            <a:off x="467544" y="1340768"/>
            <a:ext cx="8028000" cy="5256584"/>
          </a:xfrm>
        </p:spPr>
        <p:txBody>
          <a:bodyPr/>
          <a:lstStyle/>
          <a:p>
            <a:pPr>
              <a:buFont typeface="Arial" panose="020B0604020202020204" pitchFamily="34" charset="0"/>
              <a:buChar char="•"/>
            </a:pPr>
            <a:r>
              <a:rPr lang="en-GB" sz="2000" b="1" dirty="0">
                <a:latin typeface="Arial"/>
                <a:ea typeface="Times New Roman"/>
              </a:rPr>
              <a:t>Minor illnesses without fever or systemic </a:t>
            </a:r>
            <a:r>
              <a:rPr lang="en-GB" sz="2000" dirty="0">
                <a:latin typeface="Arial"/>
                <a:ea typeface="Times New Roman"/>
              </a:rPr>
              <a:t>upset </a:t>
            </a:r>
            <a:r>
              <a:rPr lang="en-GB" sz="2000" b="1" dirty="0">
                <a:solidFill>
                  <a:srgbClr val="FF0000"/>
                </a:solidFill>
                <a:latin typeface="Arial"/>
                <a:ea typeface="Times New Roman"/>
              </a:rPr>
              <a:t>are not </a:t>
            </a:r>
            <a:r>
              <a:rPr lang="en-GB" sz="2000" dirty="0">
                <a:latin typeface="Arial"/>
                <a:ea typeface="Times New Roman"/>
              </a:rPr>
              <a:t>valid reasons to postpone immunisation</a:t>
            </a:r>
          </a:p>
          <a:p>
            <a:pPr>
              <a:buFont typeface="Arial" panose="020B0604020202020204" pitchFamily="34" charset="0"/>
              <a:buChar char="•"/>
            </a:pPr>
            <a:r>
              <a:rPr lang="en-GB" sz="2000" b="1" dirty="0">
                <a:latin typeface="Arial"/>
                <a:ea typeface="Times New Roman"/>
              </a:rPr>
              <a:t>Pregnancy and breast-feeding</a:t>
            </a:r>
          </a:p>
          <a:p>
            <a:r>
              <a:rPr lang="en-GB" sz="2000" dirty="0">
                <a:latin typeface="Arial"/>
                <a:ea typeface="Times New Roman"/>
              </a:rPr>
              <a:t>	Meningococcal vaccines may be given to pregnant women when clinically indicated. There is no evidence of risk from vaccinating pregnant women or those who are breast-feeding with inactivated virus or bacterial vaccines or toxoids </a:t>
            </a:r>
          </a:p>
          <a:p>
            <a:pPr>
              <a:buFont typeface="Arial" panose="020B0604020202020204" pitchFamily="34" charset="0"/>
              <a:buChar char="•"/>
            </a:pPr>
            <a:r>
              <a:rPr lang="en-GB" sz="2000" b="1" dirty="0">
                <a:latin typeface="Arial"/>
                <a:ea typeface="Times New Roman"/>
              </a:rPr>
              <a:t>Premature infants</a:t>
            </a:r>
          </a:p>
          <a:p>
            <a:r>
              <a:rPr lang="en-GB" sz="2000" dirty="0" smtClean="0">
                <a:latin typeface="Arial"/>
                <a:ea typeface="Times New Roman"/>
              </a:rPr>
              <a:t>	It </a:t>
            </a:r>
            <a:r>
              <a:rPr lang="en-GB" sz="2000" dirty="0">
                <a:latin typeface="Arial"/>
                <a:ea typeface="Times New Roman"/>
              </a:rPr>
              <a:t>is important that premature infants have their immunisations at the appropriate chronological age, according to the </a:t>
            </a:r>
            <a:r>
              <a:rPr lang="en-GB" sz="2000" dirty="0" smtClean="0">
                <a:latin typeface="Arial"/>
                <a:ea typeface="Times New Roman"/>
              </a:rPr>
              <a:t>schedule</a:t>
            </a:r>
          </a:p>
          <a:p>
            <a:pPr>
              <a:buFont typeface="Arial" panose="020B0604020202020204" pitchFamily="34" charset="0"/>
              <a:buChar char="•"/>
            </a:pPr>
            <a:r>
              <a:rPr lang="en-GB" sz="2000" b="1" dirty="0" smtClean="0">
                <a:latin typeface="Arial"/>
                <a:ea typeface="Times New Roman"/>
              </a:rPr>
              <a:t>Immunosuppression and HIV infection</a:t>
            </a:r>
          </a:p>
          <a:p>
            <a:pPr marL="354013" indent="0"/>
            <a:r>
              <a:rPr lang="en-GB" sz="2000" dirty="0" smtClean="0">
                <a:latin typeface="Arial"/>
                <a:ea typeface="Times New Roman"/>
              </a:rPr>
              <a:t>Those with immunosuppression or human immunodeficiency virus (HIV) infection (regardless of CD4 count) should be given meningococcal </a:t>
            </a:r>
            <a:r>
              <a:rPr lang="en-GB" sz="2000" dirty="0" smtClean="0"/>
              <a:t>vaccines in accordance with the routine schedule</a:t>
            </a:r>
          </a:p>
          <a:p>
            <a:endParaRPr lang="en-GB" sz="2000" dirty="0" smtClean="0">
              <a:latin typeface="Arial"/>
              <a:ea typeface="Times New Roman"/>
            </a:endParaRPr>
          </a:p>
          <a:p>
            <a:endParaRPr lang="en-GB" dirty="0">
              <a:latin typeface="Arial"/>
              <a:ea typeface="Times New Roman"/>
            </a:endParaRPr>
          </a:p>
        </p:txBody>
      </p:sp>
    </p:spTree>
    <p:extLst>
      <p:ext uri="{BB962C8B-B14F-4D97-AF65-F5344CB8AC3E}">
        <p14:creationId xmlns:p14="http://schemas.microsoft.com/office/powerpoint/2010/main" val="2618142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8028000" cy="648072"/>
          </a:xfrm>
        </p:spPr>
        <p:txBody>
          <a:bodyPr>
            <a:normAutofit/>
          </a:bodyPr>
          <a:lstStyle/>
          <a:p>
            <a:r>
              <a:rPr lang="en-GB" sz="3200" b="1" dirty="0" smtClean="0"/>
              <a:t>Summary: </a:t>
            </a:r>
            <a:r>
              <a:rPr lang="en-GB" sz="3200" b="1" dirty="0" err="1" smtClean="0"/>
              <a:t>Bexsero</a:t>
            </a:r>
            <a:r>
              <a:rPr lang="en-GB" sz="3200" b="1" dirty="0" smtClean="0"/>
              <a:t>® Programme</a:t>
            </a:r>
            <a:endParaRPr lang="en-GB" sz="3200" b="1" dirty="0"/>
          </a:p>
        </p:txBody>
      </p:sp>
      <p:sp>
        <p:nvSpPr>
          <p:cNvPr id="3" name="Content Placeholder 2"/>
          <p:cNvSpPr>
            <a:spLocks noGrp="1"/>
          </p:cNvSpPr>
          <p:nvPr>
            <p:ph idx="1"/>
          </p:nvPr>
        </p:nvSpPr>
        <p:spPr>
          <a:xfrm>
            <a:off x="539552" y="1772816"/>
            <a:ext cx="8028000" cy="4064455"/>
          </a:xfrm>
        </p:spPr>
        <p:txBody>
          <a:bodyPr/>
          <a:lstStyle/>
          <a:p>
            <a:pPr marL="457200" indent="-457200">
              <a:buAutoNum type="arabicPeriod"/>
            </a:pPr>
            <a:r>
              <a:rPr lang="en-GB" sz="2000" dirty="0" smtClean="0"/>
              <a:t>The </a:t>
            </a:r>
            <a:r>
              <a:rPr lang="en-GB" sz="2000" dirty="0" err="1" smtClean="0"/>
              <a:t>MenB</a:t>
            </a:r>
            <a:r>
              <a:rPr lang="en-GB" sz="2000" dirty="0" smtClean="0"/>
              <a:t> vaccination programme will start on 01 September 2015</a:t>
            </a:r>
          </a:p>
          <a:p>
            <a:pPr marL="457200" indent="-457200">
              <a:buAutoNum type="arabicPeriod"/>
            </a:pPr>
            <a:r>
              <a:rPr lang="en-GB" sz="2000" dirty="0" smtClean="0"/>
              <a:t>Infants will be immunised at 2-4-12 months with their routine immunisations</a:t>
            </a:r>
          </a:p>
          <a:p>
            <a:pPr marL="457200" indent="-457200">
              <a:buAutoNum type="arabicPeriod"/>
            </a:pPr>
            <a:r>
              <a:rPr lang="en-GB" sz="2000" dirty="0" smtClean="0"/>
              <a:t>Limited catch-up for those attending for their 3 and 4 month vaccinations</a:t>
            </a:r>
          </a:p>
          <a:p>
            <a:pPr marL="457200" indent="-457200">
              <a:buFont typeface="Arial" pitchFamily="84" charset="0"/>
              <a:buAutoNum type="arabicPeriod"/>
            </a:pPr>
            <a:r>
              <a:rPr lang="en-GB" sz="2000" dirty="0" err="1" smtClean="0"/>
              <a:t>Bexsero</a:t>
            </a:r>
            <a:r>
              <a:rPr lang="en-GB" sz="2000" dirty="0"/>
              <a:t>® </a:t>
            </a:r>
            <a:r>
              <a:rPr lang="en-GB" sz="2000" dirty="0" smtClean="0"/>
              <a:t>should be given in </a:t>
            </a:r>
            <a:r>
              <a:rPr lang="en-GB" sz="2000" dirty="0"/>
              <a:t>the </a:t>
            </a:r>
            <a:r>
              <a:rPr lang="en-GB" sz="2000" b="1" dirty="0"/>
              <a:t>left thigh</a:t>
            </a:r>
            <a:r>
              <a:rPr lang="en-GB" sz="2000" dirty="0"/>
              <a:t>, ideally on it’s own, so that  any local reactions can be monitored more accurately </a:t>
            </a:r>
          </a:p>
          <a:p>
            <a:pPr marL="457200" indent="-457200">
              <a:buAutoNum type="arabicPeriod"/>
            </a:pPr>
            <a:r>
              <a:rPr lang="en-GB" sz="2000" dirty="0" smtClean="0"/>
              <a:t>Precautions and contra-indications are similar to the other vaccines in the infant programme</a:t>
            </a:r>
          </a:p>
          <a:p>
            <a:pPr marL="457200" indent="-457200">
              <a:buAutoNum type="arabicPeriod"/>
            </a:pPr>
            <a:r>
              <a:rPr lang="en-GB" sz="2000" dirty="0" smtClean="0"/>
              <a:t>Storage requirements, vaccine administration and prescribing are the same as the </a:t>
            </a:r>
            <a:r>
              <a:rPr lang="en-GB" sz="2000" dirty="0"/>
              <a:t>other vaccines in the infant programme</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39</a:t>
            </a:fld>
            <a:endParaRPr lang="en-US" dirty="0"/>
          </a:p>
        </p:txBody>
      </p:sp>
    </p:spTree>
    <p:extLst>
      <p:ext uri="{BB962C8B-B14F-4D97-AF65-F5344CB8AC3E}">
        <p14:creationId xmlns:p14="http://schemas.microsoft.com/office/powerpoint/2010/main" val="428662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76672"/>
            <a:ext cx="6912768" cy="1080120"/>
          </a:xfrm>
        </p:spPr>
        <p:txBody>
          <a:bodyPr>
            <a:normAutofit/>
          </a:bodyPr>
          <a:lstStyle/>
          <a:p>
            <a:r>
              <a:rPr lang="en-GB" sz="3200" b="1" dirty="0"/>
              <a:t>What is </a:t>
            </a:r>
            <a:r>
              <a:rPr lang="en-GB" sz="3200" b="1" dirty="0" smtClean="0"/>
              <a:t>meningococcal </a:t>
            </a:r>
            <a:r>
              <a:rPr lang="en-GB" sz="3200" b="1" dirty="0"/>
              <a:t>disease?</a:t>
            </a:r>
          </a:p>
        </p:txBody>
      </p:sp>
      <p:sp>
        <p:nvSpPr>
          <p:cNvPr id="3" name="Content Placeholder 2"/>
          <p:cNvSpPr>
            <a:spLocks noGrp="1"/>
          </p:cNvSpPr>
          <p:nvPr>
            <p:ph idx="1"/>
          </p:nvPr>
        </p:nvSpPr>
        <p:spPr>
          <a:xfrm>
            <a:off x="467544" y="1628800"/>
            <a:ext cx="6768752" cy="4320480"/>
          </a:xfrm>
        </p:spPr>
        <p:txBody>
          <a:bodyPr/>
          <a:lstStyle/>
          <a:p>
            <a:pPr marL="285750" indent="-285750">
              <a:buFont typeface="Arial" pitchFamily="34" charset="0"/>
              <a:buChar char="•"/>
            </a:pPr>
            <a:r>
              <a:rPr lang="en-GB" sz="2000" dirty="0" smtClean="0"/>
              <a:t>Meningococcal </a:t>
            </a:r>
            <a:r>
              <a:rPr lang="en-GB" sz="2000" dirty="0"/>
              <a:t>disease occurs as a </a:t>
            </a:r>
            <a:r>
              <a:rPr lang="en-GB" sz="2000" dirty="0" smtClean="0"/>
              <a:t>result </a:t>
            </a:r>
            <a:r>
              <a:rPr lang="en-GB" sz="2000" dirty="0"/>
              <a:t>of an invasive bacterial infection caused by </a:t>
            </a:r>
            <a:r>
              <a:rPr lang="en-GB" sz="2000" i="1" dirty="0"/>
              <a:t>Neisseria </a:t>
            </a:r>
            <a:r>
              <a:rPr lang="en-GB" sz="2000" i="1" dirty="0" err="1" smtClean="0"/>
              <a:t>meningitidis</a:t>
            </a:r>
            <a:r>
              <a:rPr lang="en-GB" sz="2000" i="1" dirty="0" smtClean="0"/>
              <a:t>, </a:t>
            </a:r>
            <a:r>
              <a:rPr lang="en-GB" sz="2000" dirty="0" smtClean="0"/>
              <a:t>which is commonly known as the meningococcus</a:t>
            </a:r>
          </a:p>
          <a:p>
            <a:pPr marL="285750" indent="-285750">
              <a:buFont typeface="Arial" pitchFamily="34" charset="0"/>
              <a:buChar char="•"/>
            </a:pPr>
            <a:r>
              <a:rPr lang="en-GB" sz="2000" dirty="0" smtClean="0"/>
              <a:t>Important </a:t>
            </a:r>
            <a:r>
              <a:rPr lang="en-GB" sz="2000" dirty="0"/>
              <a:t>clinical and public health problem:</a:t>
            </a:r>
          </a:p>
          <a:p>
            <a:pPr marL="723900" lvl="3" indent="-274638">
              <a:lnSpc>
                <a:spcPct val="80000"/>
              </a:lnSpc>
              <a:spcBef>
                <a:spcPts val="1200"/>
              </a:spcBef>
            </a:pPr>
            <a:r>
              <a:rPr lang="en-GB" dirty="0">
                <a:cs typeface="ヒラギノ角ゴ Pro W3" pitchFamily="84" charset="-128"/>
              </a:rPr>
              <a:t>rare but serious</a:t>
            </a:r>
          </a:p>
          <a:p>
            <a:pPr marL="735013" lvl="3" indent="-274638">
              <a:lnSpc>
                <a:spcPct val="80000"/>
              </a:lnSpc>
            </a:pPr>
            <a:r>
              <a:rPr lang="en-GB" dirty="0"/>
              <a:t>disease onset is sudden and often dramatic</a:t>
            </a:r>
          </a:p>
          <a:p>
            <a:pPr marL="285750" indent="-285750">
              <a:buFont typeface="Arial" pitchFamily="34" charset="0"/>
              <a:buChar char="•"/>
            </a:pPr>
            <a:r>
              <a:rPr lang="en-GB" sz="2000" dirty="0" smtClean="0"/>
              <a:t>The most common clinical presentations are meningitis and septicaemia: significant morbidity and mortality</a:t>
            </a:r>
          </a:p>
          <a:p>
            <a:pPr marL="285750" indent="-285750">
              <a:buFont typeface="Arial" pitchFamily="34" charset="0"/>
              <a:buChar char="•"/>
            </a:pPr>
            <a:r>
              <a:rPr lang="en-GB" sz="2000" dirty="0" smtClean="0"/>
              <a:t>Significant </a:t>
            </a:r>
            <a:r>
              <a:rPr lang="en-GB" sz="2000" dirty="0"/>
              <a:t>case fatality rate </a:t>
            </a:r>
            <a:r>
              <a:rPr lang="en-GB" sz="2000" b="1" dirty="0"/>
              <a:t>~10% </a:t>
            </a:r>
            <a:r>
              <a:rPr lang="en-GB" sz="2000" dirty="0"/>
              <a:t>but varies with age, capsular group, and clinical presentation:</a:t>
            </a:r>
          </a:p>
          <a:p>
            <a:pPr marL="733425" lvl="3" indent="-273050">
              <a:lnSpc>
                <a:spcPct val="80000"/>
              </a:lnSpc>
            </a:pPr>
            <a:r>
              <a:rPr lang="en-GB" dirty="0"/>
              <a:t>1 in 8 </a:t>
            </a:r>
            <a:r>
              <a:rPr lang="en-GB" dirty="0" smtClean="0"/>
              <a:t>survivors have long </a:t>
            </a:r>
            <a:r>
              <a:rPr lang="en-GB" dirty="0"/>
              <a:t>term complications</a:t>
            </a:r>
          </a:p>
          <a:p>
            <a:pPr marL="733425" lvl="3" indent="-273050">
              <a:lnSpc>
                <a:spcPct val="80000"/>
              </a:lnSpc>
            </a:pPr>
            <a:r>
              <a:rPr lang="en-GB" dirty="0"/>
              <a:t>Brain damage, deafness, epilepsy, </a:t>
            </a:r>
            <a:r>
              <a:rPr lang="en-GB" dirty="0" smtClean="0"/>
              <a:t>limb/digit </a:t>
            </a:r>
            <a:r>
              <a:rPr lang="en-GB" dirty="0"/>
              <a:t>loss, cognitive deficit</a:t>
            </a:r>
          </a:p>
          <a:p>
            <a:pPr marL="285750" indent="-285750">
              <a:buFont typeface="Arial" pitchFamily="34" charset="0"/>
              <a:buChar char="•"/>
            </a:pPr>
            <a:endParaRPr lang="en-GB" sz="2000" dirty="0" smtClean="0"/>
          </a:p>
          <a:p>
            <a:pPr marL="285750" indent="-285750">
              <a:buFont typeface="Arial" pitchFamily="34" charset="0"/>
              <a:buChar char="•"/>
            </a:pPr>
            <a:endParaRPr lang="en-GB" sz="2000" dirty="0" smtClean="0"/>
          </a:p>
        </p:txBody>
      </p:sp>
      <p:sp>
        <p:nvSpPr>
          <p:cNvPr id="4" name="Slide Number Placeholder 3"/>
          <p:cNvSpPr>
            <a:spLocks noGrp="1"/>
          </p:cNvSpPr>
          <p:nvPr>
            <p:ph type="sldNum" sz="quarter" idx="10"/>
          </p:nvPr>
        </p:nvSpPr>
        <p:spPr/>
        <p:txBody>
          <a:bodyPr/>
          <a:lstStyle/>
          <a:p>
            <a:pPr>
              <a:defRPr/>
            </a:pPr>
            <a:r>
              <a:rPr lang="en-US" dirty="0" smtClean="0"/>
              <a:t>  </a:t>
            </a:r>
            <a:fld id="{2565FA6D-D4C8-4C4C-AC4B-3269734D34D8}" type="slidenum">
              <a:rPr lang="en-US" smtClean="0"/>
              <a:pPr>
                <a:defRPr/>
              </a:pPr>
              <a:t>4</a:t>
            </a:fld>
            <a:endParaRPr lang="en-US" dirty="0"/>
          </a:p>
        </p:txBody>
      </p:sp>
      <p:pic>
        <p:nvPicPr>
          <p:cNvPr id="5" name="Picture Placeholder 6"/>
          <p:cNvPicPr>
            <a:picLocks noChangeAspect="1"/>
          </p:cNvPicPr>
          <p:nvPr/>
        </p:nvPicPr>
        <p:blipFill>
          <a:blip r:embed="rId3" cstate="print">
            <a:extLst>
              <a:ext uri="{28A0092B-C50C-407E-A947-70E740481C1C}">
                <a14:useLocalDpi xmlns:a14="http://schemas.microsoft.com/office/drawing/2010/main" val="0"/>
              </a:ext>
            </a:extLst>
          </a:blip>
          <a:srcRect l="10426" r="10426"/>
          <a:stretch>
            <a:fillRect/>
          </a:stretch>
        </p:blipFill>
        <p:spPr>
          <a:xfrm>
            <a:off x="7666816" y="3950171"/>
            <a:ext cx="1054837" cy="1999109"/>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8977" y="1429891"/>
            <a:ext cx="1157028" cy="18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508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028000" cy="2592288"/>
          </a:xfrm>
        </p:spPr>
        <p:txBody>
          <a:bodyPr>
            <a:normAutofit/>
          </a:bodyPr>
          <a:lstStyle/>
          <a:p>
            <a:pPr marL="457200" lvl="0" indent="-457200"/>
            <a:r>
              <a:rPr lang="en-GB" dirty="0" smtClean="0"/>
              <a:t>	How </a:t>
            </a:r>
            <a:r>
              <a:rPr lang="en-GB" dirty="0"/>
              <a:t>can we prevent fever after </a:t>
            </a:r>
            <a:r>
              <a:rPr lang="en-GB" dirty="0" err="1"/>
              <a:t>MenB</a:t>
            </a:r>
            <a:r>
              <a:rPr lang="en-GB" dirty="0"/>
              <a:t> vaccination?</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40</a:t>
            </a:fld>
            <a:endParaRPr lang="en-US" dirty="0"/>
          </a:p>
        </p:txBody>
      </p:sp>
    </p:spTree>
    <p:extLst>
      <p:ext uri="{BB962C8B-B14F-4D97-AF65-F5344CB8AC3E}">
        <p14:creationId xmlns:p14="http://schemas.microsoft.com/office/powerpoint/2010/main" val="1864240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16" y="476672"/>
            <a:ext cx="8028000" cy="648072"/>
          </a:xfrm>
        </p:spPr>
        <p:txBody>
          <a:bodyPr>
            <a:normAutofit/>
          </a:bodyPr>
          <a:lstStyle/>
          <a:p>
            <a:r>
              <a:rPr lang="en-GB" sz="3200" b="1" dirty="0" smtClean="0"/>
              <a:t>Adverse reactions to 4CMenB</a:t>
            </a:r>
            <a:endParaRPr lang="en-GB" sz="3200" b="1" dirty="0"/>
          </a:p>
        </p:txBody>
      </p:sp>
      <p:sp>
        <p:nvSpPr>
          <p:cNvPr id="3" name="Content Placeholder 2"/>
          <p:cNvSpPr>
            <a:spLocks noGrp="1"/>
          </p:cNvSpPr>
          <p:nvPr>
            <p:ph idx="1"/>
          </p:nvPr>
        </p:nvSpPr>
        <p:spPr/>
        <p:txBody>
          <a:bodyPr/>
          <a:lstStyle/>
          <a:p>
            <a:pPr marL="0" indent="0"/>
            <a:r>
              <a:rPr lang="en-GB" sz="2000" dirty="0" err="1" smtClean="0">
                <a:cs typeface="+mn-cs"/>
              </a:rPr>
              <a:t>Bexsero</a:t>
            </a:r>
            <a:r>
              <a:rPr lang="en-GB" sz="2000" dirty="0" smtClean="0">
                <a:cs typeface="+mn-cs"/>
              </a:rPr>
              <a:t>® is </a:t>
            </a:r>
            <a:r>
              <a:rPr lang="en-GB" sz="2000" dirty="0">
                <a:cs typeface="+mn-cs"/>
              </a:rPr>
              <a:t>associated with higher rates of local and systemic reactions </a:t>
            </a:r>
            <a:r>
              <a:rPr lang="en-GB" sz="2000" dirty="0" smtClean="0">
                <a:cs typeface="+mn-cs"/>
              </a:rPr>
              <a:t>when give with other routine infant vaccinations</a:t>
            </a:r>
            <a:endParaRPr lang="en-GB" sz="2000" dirty="0">
              <a:cs typeface="+mn-cs"/>
            </a:endParaRPr>
          </a:p>
          <a:p>
            <a:pPr marL="536575" indent="-363538">
              <a:buFont typeface="Arial" panose="020B0604020202020204" pitchFamily="34" charset="0"/>
              <a:buChar char="•"/>
            </a:pPr>
            <a:r>
              <a:rPr lang="en-GB" sz="2000" dirty="0">
                <a:cs typeface="+mn-cs"/>
              </a:rPr>
              <a:t>similar to </a:t>
            </a:r>
            <a:r>
              <a:rPr lang="en-GB" sz="2000" dirty="0" smtClean="0">
                <a:cs typeface="+mn-cs"/>
              </a:rPr>
              <a:t>those seen with whole </a:t>
            </a:r>
            <a:r>
              <a:rPr lang="en-GB" sz="2000" dirty="0">
                <a:cs typeface="+mn-cs"/>
              </a:rPr>
              <a:t>cell pertussis </a:t>
            </a:r>
            <a:r>
              <a:rPr lang="en-GB" sz="2000" dirty="0" smtClean="0">
                <a:cs typeface="+mn-cs"/>
              </a:rPr>
              <a:t>vaccines</a:t>
            </a:r>
          </a:p>
          <a:p>
            <a:pPr marL="1714500" lvl="5" indent="-363538"/>
            <a:r>
              <a:rPr lang="en-GB" dirty="0"/>
              <a:t>	</a:t>
            </a:r>
            <a:endParaRPr lang="en-GB" sz="2000" dirty="0" smtClean="0">
              <a:cs typeface="+mn-cs"/>
            </a:endParaRPr>
          </a:p>
          <a:p>
            <a:r>
              <a:rPr lang="en-GB" sz="2000" dirty="0" smtClean="0">
                <a:cs typeface="+mn-cs"/>
              </a:rPr>
              <a:t>Systemic </a:t>
            </a:r>
            <a:r>
              <a:rPr lang="en-GB" sz="2000" dirty="0">
                <a:cs typeface="+mn-cs"/>
              </a:rPr>
              <a:t>effects tend </a:t>
            </a:r>
            <a:r>
              <a:rPr lang="en-GB" sz="2000" dirty="0" smtClean="0">
                <a:cs typeface="+mn-cs"/>
              </a:rPr>
              <a:t>to be additive </a:t>
            </a:r>
            <a:r>
              <a:rPr lang="en-GB" sz="2000" dirty="0">
                <a:cs typeface="+mn-cs"/>
              </a:rPr>
              <a:t>when given with other vaccines </a:t>
            </a:r>
            <a:endParaRPr lang="en-GB" sz="2000" dirty="0" smtClean="0">
              <a:cs typeface="+mn-cs"/>
            </a:endParaRPr>
          </a:p>
          <a:p>
            <a:pPr lvl="5"/>
            <a:r>
              <a:rPr lang="en-GB" dirty="0"/>
              <a:t>	</a:t>
            </a:r>
            <a:r>
              <a:rPr lang="en-GB" dirty="0" smtClean="0"/>
              <a:t>		</a:t>
            </a:r>
            <a:endParaRPr lang="en-GB" dirty="0">
              <a:cs typeface="+mn-cs"/>
            </a:endParaRPr>
          </a:p>
          <a:p>
            <a:pPr marL="0" indent="0"/>
            <a:r>
              <a:rPr lang="en-GB" sz="2000" dirty="0" smtClean="0">
                <a:cs typeface="+mn-cs"/>
              </a:rPr>
              <a:t>For example, </a:t>
            </a:r>
            <a:r>
              <a:rPr lang="en-GB" sz="2000" b="1" dirty="0" smtClean="0">
                <a:solidFill>
                  <a:srgbClr val="FF0000"/>
                </a:solidFill>
                <a:cs typeface="+mn-cs"/>
              </a:rPr>
              <a:t>any </a:t>
            </a:r>
            <a:r>
              <a:rPr lang="en-GB" sz="2000" b="1" dirty="0">
                <a:solidFill>
                  <a:srgbClr val="FF0000"/>
                </a:solidFill>
                <a:cs typeface="+mn-cs"/>
              </a:rPr>
              <a:t>fever </a:t>
            </a:r>
            <a:r>
              <a:rPr lang="en-GB" sz="2000" dirty="0">
                <a:cs typeface="+mn-cs"/>
              </a:rPr>
              <a:t>was seen following: </a:t>
            </a:r>
          </a:p>
          <a:p>
            <a:pPr marL="558900" lvl="2" indent="-342900"/>
            <a:r>
              <a:rPr lang="en-GB" sz="2000" dirty="0"/>
              <a:t>26-41% of </a:t>
            </a:r>
            <a:r>
              <a:rPr lang="en-GB" sz="2000" dirty="0" err="1" smtClean="0"/>
              <a:t>Bexsero</a:t>
            </a:r>
            <a:r>
              <a:rPr lang="en-GB" sz="2000" dirty="0" smtClean="0"/>
              <a:t>® </a:t>
            </a:r>
            <a:r>
              <a:rPr lang="en-GB" sz="2000" dirty="0"/>
              <a:t>doses when administered alone, </a:t>
            </a:r>
          </a:p>
          <a:p>
            <a:pPr marL="558900" lvl="2" indent="-342900"/>
            <a:r>
              <a:rPr lang="en-GB" sz="2000" dirty="0"/>
              <a:t>23-36% after routine vaccines given alone </a:t>
            </a:r>
          </a:p>
          <a:p>
            <a:pPr marL="558900" lvl="2" indent="-342900"/>
            <a:r>
              <a:rPr lang="en-GB" sz="2000" b="1" dirty="0"/>
              <a:t>51-61% after </a:t>
            </a:r>
            <a:r>
              <a:rPr lang="en-GB" sz="2000" b="1" dirty="0" err="1" smtClean="0"/>
              <a:t>Bexsero</a:t>
            </a:r>
            <a:r>
              <a:rPr lang="en-GB" sz="2000" b="1" dirty="0" smtClean="0"/>
              <a:t>®  </a:t>
            </a:r>
            <a:r>
              <a:rPr lang="en-GB" sz="2000" b="1" dirty="0"/>
              <a:t>and routine vaccines administered together</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41</a:t>
            </a:fld>
            <a:endParaRPr lang="en-US" dirty="0"/>
          </a:p>
        </p:txBody>
      </p:sp>
    </p:spTree>
    <p:extLst>
      <p:ext uri="{BB962C8B-B14F-4D97-AF65-F5344CB8AC3E}">
        <p14:creationId xmlns:p14="http://schemas.microsoft.com/office/powerpoint/2010/main" val="887183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4"/>
          <p:cNvSpPr txBox="1">
            <a:spLocks/>
          </p:cNvSpPr>
          <p:nvPr/>
        </p:nvSpPr>
        <p:spPr>
          <a:xfrm>
            <a:off x="238125" y="529137"/>
            <a:ext cx="8666163" cy="4525963"/>
          </a:xfrm>
          <a:prstGeom prst="rect">
            <a:avLst/>
          </a:prstGeom>
        </p:spPr>
        <p:txBody>
          <a:bodyPr/>
          <a:lstStyle/>
          <a:p>
            <a:pPr marL="342900" indent="-342900" eaLnBrk="0" hangingPunct="0">
              <a:spcBef>
                <a:spcPct val="20000"/>
              </a:spcBef>
              <a:buClr>
                <a:srgbClr val="EA5D00"/>
              </a:buClr>
              <a:buFont typeface="Wingdings" pitchFamily="2" charset="2"/>
              <a:buChar char="§"/>
              <a:defRPr/>
            </a:pPr>
            <a:endParaRPr lang="en-US" sz="2000" kern="0" dirty="0">
              <a:solidFill>
                <a:srgbClr val="000000"/>
              </a:solidFill>
              <a:latin typeface="Arial" charset="0"/>
              <a:ea typeface="+mn-ea"/>
              <a:cs typeface="+mn-cs"/>
            </a:endParaRPr>
          </a:p>
        </p:txBody>
      </p:sp>
      <p:sp>
        <p:nvSpPr>
          <p:cNvPr id="50" name="Text Box 22"/>
          <p:cNvSpPr txBox="1">
            <a:spLocks noChangeArrowheads="1"/>
          </p:cNvSpPr>
          <p:nvPr/>
        </p:nvSpPr>
        <p:spPr bwMode="auto">
          <a:xfrm>
            <a:off x="1597021" y="3566603"/>
            <a:ext cx="1173163" cy="307777"/>
          </a:xfrm>
          <a:prstGeom prst="rect">
            <a:avLst/>
          </a:prstGeom>
          <a:noFill/>
          <a:ln w="9525" algn="ctr">
            <a:noFill/>
            <a:miter lim="800000"/>
            <a:headEnd/>
            <a:tailEnd/>
          </a:ln>
        </p:spPr>
        <p:txBody>
          <a:bodyPr>
            <a:spAutoFit/>
          </a:bodyPr>
          <a:lstStyle/>
          <a:p>
            <a:pPr algn="ctr">
              <a:spcBef>
                <a:spcPct val="50000"/>
              </a:spcBef>
            </a:pPr>
            <a:r>
              <a:rPr lang="en-US" sz="1400" b="1" dirty="0">
                <a:solidFill>
                  <a:srgbClr val="000000"/>
                </a:solidFill>
                <a:latin typeface="Arial" charset="0"/>
                <a:ea typeface="+mn-ea"/>
                <a:cs typeface="Arial" charset="0"/>
              </a:rPr>
              <a:t>Tenderness</a:t>
            </a:r>
          </a:p>
        </p:txBody>
      </p:sp>
      <p:sp>
        <p:nvSpPr>
          <p:cNvPr id="51" name="Text Box 23"/>
          <p:cNvSpPr txBox="1">
            <a:spLocks noChangeArrowheads="1"/>
          </p:cNvSpPr>
          <p:nvPr/>
        </p:nvSpPr>
        <p:spPr bwMode="auto">
          <a:xfrm>
            <a:off x="3485941" y="3409255"/>
            <a:ext cx="1173163" cy="307777"/>
          </a:xfrm>
          <a:prstGeom prst="rect">
            <a:avLst/>
          </a:prstGeom>
          <a:noFill/>
          <a:ln w="9525" algn="ctr">
            <a:noFill/>
            <a:miter lim="800000"/>
            <a:headEnd/>
            <a:tailEnd/>
          </a:ln>
        </p:spPr>
        <p:txBody>
          <a:bodyPr>
            <a:spAutoFit/>
          </a:bodyPr>
          <a:lstStyle/>
          <a:p>
            <a:pPr algn="ctr">
              <a:spcBef>
                <a:spcPct val="50000"/>
              </a:spcBef>
            </a:pPr>
            <a:r>
              <a:rPr lang="en-US" sz="1400" b="1" dirty="0">
                <a:solidFill>
                  <a:srgbClr val="000000"/>
                </a:solidFill>
                <a:latin typeface="Arial" charset="0"/>
                <a:ea typeface="+mn-ea"/>
                <a:cs typeface="Arial" charset="0"/>
              </a:rPr>
              <a:t>Erythema</a:t>
            </a:r>
          </a:p>
        </p:txBody>
      </p:sp>
      <p:sp>
        <p:nvSpPr>
          <p:cNvPr id="52" name="Text Box 24"/>
          <p:cNvSpPr txBox="1">
            <a:spLocks noChangeArrowheads="1"/>
          </p:cNvSpPr>
          <p:nvPr/>
        </p:nvSpPr>
        <p:spPr bwMode="auto">
          <a:xfrm>
            <a:off x="5396585" y="3717032"/>
            <a:ext cx="1173163" cy="307777"/>
          </a:xfrm>
          <a:prstGeom prst="rect">
            <a:avLst/>
          </a:prstGeom>
          <a:noFill/>
          <a:ln w="9525" algn="ctr">
            <a:noFill/>
            <a:miter lim="800000"/>
            <a:headEnd/>
            <a:tailEnd/>
          </a:ln>
        </p:spPr>
        <p:txBody>
          <a:bodyPr>
            <a:spAutoFit/>
          </a:bodyPr>
          <a:lstStyle/>
          <a:p>
            <a:pPr algn="ctr">
              <a:spcBef>
                <a:spcPct val="50000"/>
              </a:spcBef>
            </a:pPr>
            <a:r>
              <a:rPr lang="en-US" sz="1400" b="1" dirty="0">
                <a:solidFill>
                  <a:srgbClr val="000000"/>
                </a:solidFill>
                <a:latin typeface="Arial" charset="0"/>
                <a:ea typeface="+mn-ea"/>
                <a:cs typeface="Arial" charset="0"/>
              </a:rPr>
              <a:t>Induration</a:t>
            </a:r>
          </a:p>
        </p:txBody>
      </p:sp>
      <p:sp>
        <p:nvSpPr>
          <p:cNvPr id="53" name="Text Box 25"/>
          <p:cNvSpPr txBox="1">
            <a:spLocks noChangeArrowheads="1"/>
          </p:cNvSpPr>
          <p:nvPr/>
        </p:nvSpPr>
        <p:spPr bwMode="auto">
          <a:xfrm>
            <a:off x="7291582" y="4160805"/>
            <a:ext cx="1173163" cy="307777"/>
          </a:xfrm>
          <a:prstGeom prst="rect">
            <a:avLst/>
          </a:prstGeom>
          <a:noFill/>
          <a:ln w="9525" algn="ctr">
            <a:noFill/>
            <a:miter lim="800000"/>
            <a:headEnd/>
            <a:tailEnd/>
          </a:ln>
        </p:spPr>
        <p:txBody>
          <a:bodyPr>
            <a:spAutoFit/>
          </a:bodyPr>
          <a:lstStyle/>
          <a:p>
            <a:pPr algn="ctr">
              <a:spcBef>
                <a:spcPct val="50000"/>
              </a:spcBef>
            </a:pPr>
            <a:r>
              <a:rPr lang="en-US" sz="1400" b="1" dirty="0">
                <a:solidFill>
                  <a:srgbClr val="000000"/>
                </a:solidFill>
                <a:latin typeface="Arial" charset="0"/>
                <a:ea typeface="+mn-ea"/>
                <a:cs typeface="Arial" charset="0"/>
              </a:rPr>
              <a:t>Swelling</a:t>
            </a:r>
          </a:p>
        </p:txBody>
      </p:sp>
      <p:sp>
        <p:nvSpPr>
          <p:cNvPr id="17" name="Rectangle 11"/>
          <p:cNvSpPr>
            <a:spLocks noChangeArrowheads="1"/>
          </p:cNvSpPr>
          <p:nvPr/>
        </p:nvSpPr>
        <p:spPr bwMode="auto">
          <a:xfrm rot="-5400000">
            <a:off x="-93857" y="3277014"/>
            <a:ext cx="1631516" cy="215444"/>
          </a:xfrm>
          <a:prstGeom prst="rect">
            <a:avLst/>
          </a:prstGeom>
          <a:noFill/>
          <a:ln w="9525">
            <a:noFill/>
            <a:miter lim="800000"/>
            <a:headEnd/>
            <a:tailEnd/>
          </a:ln>
        </p:spPr>
        <p:txBody>
          <a:bodyPr wrap="square" lIns="0" tIns="0" rIns="0" bIns="0">
            <a:spAutoFit/>
          </a:bodyPr>
          <a:lstStyle/>
          <a:p>
            <a:pPr algn="ctr"/>
            <a:r>
              <a:rPr lang="en-US" sz="1400" dirty="0">
                <a:solidFill>
                  <a:srgbClr val="000000"/>
                </a:solidFill>
                <a:latin typeface="Arial" charset="0"/>
                <a:ea typeface="+mn-ea"/>
                <a:cs typeface="Arial" charset="0"/>
              </a:rPr>
              <a:t>% of infants</a:t>
            </a:r>
            <a:endParaRPr lang="en-US" sz="1400" dirty="0">
              <a:solidFill>
                <a:srgbClr val="000000"/>
              </a:solidFill>
              <a:latin typeface="Arial" charset="0"/>
              <a:ea typeface="+mn-ea"/>
              <a:cs typeface="+mn-cs"/>
            </a:endParaRPr>
          </a:p>
        </p:txBody>
      </p:sp>
      <p:sp>
        <p:nvSpPr>
          <p:cNvPr id="4" name="TextBox 3"/>
          <p:cNvSpPr txBox="1"/>
          <p:nvPr/>
        </p:nvSpPr>
        <p:spPr>
          <a:xfrm>
            <a:off x="3889359" y="4739562"/>
            <a:ext cx="2265528" cy="307777"/>
          </a:xfrm>
          <a:prstGeom prst="rect">
            <a:avLst/>
          </a:prstGeom>
          <a:noFill/>
        </p:spPr>
        <p:txBody>
          <a:bodyPr wrap="square" rtlCol="0">
            <a:spAutoFit/>
          </a:bodyPr>
          <a:lstStyle/>
          <a:p>
            <a:pPr algn="ctr"/>
            <a:r>
              <a:rPr lang="en-US" sz="1400" dirty="0" smtClean="0">
                <a:solidFill>
                  <a:srgbClr val="000000"/>
                </a:solidFill>
                <a:latin typeface="Arial" charset="0"/>
                <a:ea typeface="+mn-ea"/>
                <a:cs typeface="+mn-cs"/>
              </a:rPr>
              <a:t>Post–dose 1*</a:t>
            </a:r>
            <a:endParaRPr lang="en-US" sz="1400" dirty="0">
              <a:solidFill>
                <a:srgbClr val="000000"/>
              </a:solidFill>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659091538"/>
              </p:ext>
            </p:extLst>
          </p:nvPr>
        </p:nvGraphicFramePr>
        <p:xfrm>
          <a:off x="5148064" y="1772816"/>
          <a:ext cx="3599836" cy="1532074"/>
        </p:xfrm>
        <a:graphic>
          <a:graphicData uri="http://schemas.openxmlformats.org/drawingml/2006/table">
            <a:tbl>
              <a:tblPr firstRow="1" bandRow="1">
                <a:tableStyleId>{5C22544A-7EE6-4342-B048-85BDC9FD1C3A}</a:tableStyleId>
              </a:tblPr>
              <a:tblGrid>
                <a:gridCol w="1694124"/>
                <a:gridCol w="1905712"/>
              </a:tblGrid>
              <a:tr h="434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BEXSERO 2-4-6 + Routine 3-5-7</a:t>
                      </a:r>
                      <a:r>
                        <a:rPr lang="en-US" sz="1100" baseline="30000" dirty="0" smtClean="0">
                          <a:solidFill>
                            <a:srgbClr val="000000"/>
                          </a:solidFill>
                          <a:latin typeface="Arial" pitchFamily="34" charset="0"/>
                          <a:cs typeface="Arial" pitchFamily="34" charset="0"/>
                        </a:rPr>
                        <a:t>†</a:t>
                      </a:r>
                      <a:endParaRPr lang="en-US" sz="1100" dirty="0" smtClean="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Arial" pitchFamily="34" charset="0"/>
                          <a:cs typeface="Arial" pitchFamily="34" charset="0"/>
                        </a:rPr>
                        <a:t>Injection-site data </a:t>
                      </a:r>
                      <a:br>
                        <a:rPr lang="en-US" sz="1100" dirty="0" smtClean="0">
                          <a:solidFill>
                            <a:srgbClr val="000000"/>
                          </a:solidFill>
                          <a:latin typeface="Arial" pitchFamily="34" charset="0"/>
                          <a:cs typeface="Arial" pitchFamily="34" charset="0"/>
                        </a:rPr>
                      </a:br>
                      <a:r>
                        <a:rPr lang="en-US" sz="1100" dirty="0" smtClean="0">
                          <a:solidFill>
                            <a:srgbClr val="000000"/>
                          </a:solidFill>
                          <a:latin typeface="Arial" pitchFamily="34" charset="0"/>
                          <a:cs typeface="Arial" pitchFamily="34" charset="0"/>
                        </a:rPr>
                        <a:t>shown in figure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BEXSERO 2-4-6</a:t>
                      </a:r>
                      <a:endParaRPr lang="en-US" sz="1200" dirty="0" smtClean="0">
                        <a:solidFill>
                          <a:srgbClr val="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200" dirty="0" smtClean="0">
                          <a:solidFill>
                            <a:schemeClr val="bg1"/>
                          </a:solidFill>
                          <a:latin typeface="Arial" pitchFamily="34" charset="0"/>
                          <a:cs typeface="Arial" pitchFamily="34" charset="0"/>
                        </a:rPr>
                        <a:t>BEXSERO</a:t>
                      </a:r>
                      <a:endParaRPr lang="en-US" sz="12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30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aseline="30000" dirty="0" smtClean="0">
                        <a:solidFill>
                          <a:srgbClr val="000000"/>
                        </a:solidFill>
                        <a:latin typeface="Arial" pitchFamily="34" charset="0"/>
                        <a:cs typeface="Arial" pitchFamily="34" charset="0"/>
                      </a:endParaRPr>
                    </a:p>
                  </a:txBody>
                  <a:tcPr anchor="ct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dirty="0">
                        <a:solidFill>
                          <a:srgbClr val="000000"/>
                        </a:solidFill>
                        <a:latin typeface="Arial"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Routine 3-5-7</a:t>
                      </a:r>
                      <a:r>
                        <a:rPr lang="en-US" sz="1200" baseline="30000" dirty="0" smtClean="0">
                          <a:solidFill>
                            <a:srgbClr val="000000"/>
                          </a:solidFill>
                          <a:latin typeface="Arial" pitchFamily="34" charset="0"/>
                          <a:cs typeface="Arial" pitchFamily="34" charset="0"/>
                        </a:rPr>
                        <a:t>†</a:t>
                      </a:r>
                      <a:endParaRPr lang="en-US" sz="1200" dirty="0" smtClean="0">
                        <a:solidFill>
                          <a:srgbClr val="000000"/>
                        </a:solidFill>
                        <a:latin typeface="Arial" pitchFamily="34" charset="0"/>
                        <a:cs typeface="Arial" pitchFamily="34" charset="0"/>
                      </a:endParaRPr>
                    </a:p>
                  </a:txBody>
                  <a:tcPr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EC8"/>
                    </a:solidFill>
                  </a:tcPr>
                </a:tc>
                <a:tc>
                  <a:txBody>
                    <a:bodyPr/>
                    <a:lstStyle/>
                    <a:p>
                      <a:pPr algn="ctr"/>
                      <a:r>
                        <a:rPr lang="en-US" sz="1200" dirty="0" smtClean="0">
                          <a:solidFill>
                            <a:schemeClr val="bg1"/>
                          </a:solidFill>
                          <a:latin typeface="Arial" pitchFamily="34" charset="0"/>
                          <a:cs typeface="Arial" pitchFamily="34" charset="0"/>
                        </a:rPr>
                        <a:t>PCV7</a:t>
                      </a:r>
                      <a:endParaRPr lang="en-US" sz="1200" dirty="0">
                        <a:solidFill>
                          <a:schemeClr val="bg1"/>
                        </a:solidFill>
                        <a:latin typeface="Arial" pitchFamily="34" charset="0"/>
                        <a:cs typeface="Arial" pitchFamily="34" charset="0"/>
                      </a:endParaRPr>
                    </a:p>
                  </a:txBody>
                  <a:tcPr anchor="ctr">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30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dirty="0" smtClean="0">
                        <a:solidFill>
                          <a:srgbClr val="000000"/>
                        </a:solidFill>
                        <a:latin typeface="Arial"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dirty="0">
                        <a:solidFill>
                          <a:srgbClr val="000000"/>
                        </a:solidFill>
                        <a:latin typeface="Arial"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314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Routine 3-5-7</a:t>
                      </a:r>
                      <a:r>
                        <a:rPr lang="en-US" sz="1200" baseline="30000" dirty="0" smtClean="0">
                          <a:solidFill>
                            <a:srgbClr val="000000"/>
                          </a:solidFill>
                          <a:latin typeface="Arial" pitchFamily="34" charset="0"/>
                          <a:cs typeface="Arial" pitchFamily="34" charset="0"/>
                        </a:rPr>
                        <a:t>†</a:t>
                      </a:r>
                      <a:endParaRPr lang="en-US" sz="1200" dirty="0" smtClean="0">
                        <a:solidFill>
                          <a:srgbClr val="000000"/>
                        </a:solidFill>
                        <a:latin typeface="Arial" pitchFamily="34" charset="0"/>
                        <a:cs typeface="Arial" pitchFamily="34" charset="0"/>
                      </a:endParaRPr>
                    </a:p>
                  </a:txBody>
                  <a:tcPr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E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DTaP-HBV-IPV/Hib</a:t>
                      </a:r>
                    </a:p>
                  </a:txBody>
                  <a:tcPr anchor="ctr">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9" name="Text Placeholder 36"/>
          <p:cNvSpPr txBox="1">
            <a:spLocks/>
          </p:cNvSpPr>
          <p:nvPr/>
        </p:nvSpPr>
        <p:spPr bwMode="auto">
          <a:xfrm>
            <a:off x="165521" y="6165304"/>
            <a:ext cx="7126061" cy="52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200" b="1" kern="0" dirty="0" smtClean="0">
                <a:solidFill>
                  <a:srgbClr val="808080">
                    <a:lumMod val="50000"/>
                  </a:srgbClr>
                </a:solidFill>
                <a:latin typeface="Arial" charset="0"/>
                <a:ea typeface="+mn-ea"/>
                <a:cs typeface="+mn-cs"/>
              </a:rPr>
              <a:t>1</a:t>
            </a:r>
            <a:r>
              <a:rPr lang="en-US" sz="1200" b="1" kern="0" dirty="0">
                <a:solidFill>
                  <a:srgbClr val="808080">
                    <a:lumMod val="50000"/>
                  </a:srgbClr>
                </a:solidFill>
                <a:latin typeface="Arial" charset="0"/>
                <a:ea typeface="+mn-ea"/>
                <a:cs typeface="+mn-cs"/>
              </a:rPr>
              <a:t>. </a:t>
            </a:r>
            <a:r>
              <a:rPr lang="da-DK" sz="1200" b="1" kern="0" dirty="0">
                <a:solidFill>
                  <a:srgbClr val="808080">
                    <a:lumMod val="50000"/>
                  </a:srgbClr>
                </a:solidFill>
                <a:latin typeface="Arial" charset="0"/>
                <a:ea typeface="+mn-ea"/>
                <a:cs typeface="+mn-cs"/>
              </a:rPr>
              <a:t>Gossger N, et al. </a:t>
            </a:r>
            <a:r>
              <a:rPr lang="da-DK" sz="1200" b="1" i="1" kern="0" dirty="0">
                <a:solidFill>
                  <a:srgbClr val="808080">
                    <a:lumMod val="50000"/>
                  </a:srgbClr>
                </a:solidFill>
                <a:latin typeface="Arial" charset="0"/>
                <a:ea typeface="+mn-ea"/>
                <a:cs typeface="+mn-cs"/>
              </a:rPr>
              <a:t>JAMA</a:t>
            </a:r>
            <a:r>
              <a:rPr lang="da-DK" sz="1200" b="1" kern="0" dirty="0">
                <a:solidFill>
                  <a:srgbClr val="808080">
                    <a:lumMod val="50000"/>
                  </a:srgbClr>
                </a:solidFill>
                <a:latin typeface="Arial" charset="0"/>
                <a:ea typeface="+mn-ea"/>
                <a:cs typeface="+mn-cs"/>
              </a:rPr>
              <a:t>. 2012;307:573-582</a:t>
            </a:r>
            <a:r>
              <a:rPr lang="en-US" sz="1200" b="1" kern="0" dirty="0" smtClean="0">
                <a:solidFill>
                  <a:srgbClr val="808080">
                    <a:lumMod val="50000"/>
                  </a:srgbClr>
                </a:solidFill>
                <a:latin typeface="Arial" charset="0"/>
                <a:ea typeface="+mn-ea"/>
                <a:cs typeface="+mn-cs"/>
              </a:rPr>
              <a:t>; </a:t>
            </a:r>
            <a:r>
              <a:rPr lang="en-US" sz="1200" b="1" kern="0" dirty="0">
                <a:solidFill>
                  <a:srgbClr val="808080">
                    <a:lumMod val="50000"/>
                  </a:srgbClr>
                </a:solidFill>
                <a:latin typeface="Arial" charset="0"/>
                <a:ea typeface="+mn-ea"/>
                <a:cs typeface="+mn-cs"/>
              </a:rPr>
              <a:t>2. Data on file, Novartis Vaccines and </a:t>
            </a:r>
            <a:r>
              <a:rPr lang="en-US" sz="1200" b="1" kern="0" dirty="0" smtClean="0">
                <a:solidFill>
                  <a:srgbClr val="808080">
                    <a:lumMod val="50000"/>
                  </a:srgbClr>
                </a:solidFill>
                <a:latin typeface="Arial" charset="0"/>
                <a:ea typeface="+mn-ea"/>
                <a:cs typeface="+mn-cs"/>
              </a:rPr>
              <a:t>Diagnostics.</a:t>
            </a:r>
            <a:endParaRPr lang="en-US" sz="1200" b="1" kern="0" dirty="0">
              <a:solidFill>
                <a:srgbClr val="808080">
                  <a:lumMod val="50000"/>
                </a:srgbClr>
              </a:solidFill>
              <a:latin typeface="Arial" charset="0"/>
              <a:ea typeface="+mn-ea"/>
              <a:cs typeface="+mn-cs"/>
            </a:endParaRPr>
          </a:p>
        </p:txBody>
      </p:sp>
      <p:sp>
        <p:nvSpPr>
          <p:cNvPr id="22" name="Title 1"/>
          <p:cNvSpPr>
            <a:spLocks noGrp="1"/>
          </p:cNvSpPr>
          <p:nvPr>
            <p:ph type="title"/>
          </p:nvPr>
        </p:nvSpPr>
        <p:spPr>
          <a:xfrm>
            <a:off x="323528" y="404664"/>
            <a:ext cx="8280920" cy="981075"/>
          </a:xfrm>
          <a:noFill/>
        </p:spPr>
        <p:txBody>
          <a:bodyPr>
            <a:noAutofit/>
          </a:bodyPr>
          <a:lstStyle/>
          <a:p>
            <a:pPr>
              <a:lnSpc>
                <a:spcPct val="85000"/>
              </a:lnSpc>
            </a:pPr>
            <a:r>
              <a:rPr lang="en-US" sz="3200" b="1" dirty="0" smtClean="0"/>
              <a:t>BEXSERO</a:t>
            </a:r>
            <a:r>
              <a:rPr lang="en-US" sz="3200" b="1" baseline="30000" dirty="0" smtClean="0"/>
              <a:t>®</a:t>
            </a:r>
            <a:r>
              <a:rPr lang="en-US" sz="3200" b="1" dirty="0" smtClean="0"/>
              <a:t> </a:t>
            </a:r>
            <a:r>
              <a:rPr lang="en-US" sz="3200" b="1" dirty="0"/>
              <a:t>Tolerability in Infants</a:t>
            </a:r>
            <a:r>
              <a:rPr lang="en-US" b="1" dirty="0" smtClean="0"/>
              <a:t/>
            </a:r>
            <a:br>
              <a:rPr lang="en-US" b="1" dirty="0" smtClean="0"/>
            </a:br>
            <a:r>
              <a:rPr lang="en-US" sz="2400" i="1" dirty="0"/>
              <a:t>Solicited </a:t>
            </a:r>
            <a:r>
              <a:rPr lang="en-US" sz="2400" i="1" dirty="0" smtClean="0"/>
              <a:t>local reactions </a:t>
            </a:r>
            <a:r>
              <a:rPr lang="en-US" sz="2400" i="1" dirty="0"/>
              <a:t>when </a:t>
            </a:r>
            <a:r>
              <a:rPr lang="en-US" sz="2400" i="1" dirty="0" smtClean="0"/>
              <a:t>BEXSERO is </a:t>
            </a:r>
            <a:r>
              <a:rPr lang="en-US" sz="2400" i="1" u="sng" dirty="0" smtClean="0"/>
              <a:t>given </a:t>
            </a:r>
            <a:r>
              <a:rPr lang="en-US" sz="2400" i="1" u="sng" dirty="0"/>
              <a:t>separately</a:t>
            </a:r>
            <a:r>
              <a:rPr lang="en-US" sz="2400" i="1" dirty="0"/>
              <a:t> from  </a:t>
            </a:r>
            <a:r>
              <a:rPr lang="en-US" sz="2400" i="1" dirty="0" smtClean="0"/>
              <a:t>routine vaccines—post–dose </a:t>
            </a:r>
            <a:r>
              <a:rPr lang="en-US" sz="2400" i="1" dirty="0"/>
              <a:t>1</a:t>
            </a:r>
            <a:endParaRPr lang="en-US" sz="2400" i="1" dirty="0" smtClean="0"/>
          </a:p>
        </p:txBody>
      </p:sp>
      <p:sp>
        <p:nvSpPr>
          <p:cNvPr id="27" name="Text Placeholder 35"/>
          <p:cNvSpPr txBox="1">
            <a:spLocks/>
          </p:cNvSpPr>
          <p:nvPr/>
        </p:nvSpPr>
        <p:spPr bwMode="auto">
          <a:xfrm>
            <a:off x="193299" y="5137289"/>
            <a:ext cx="8832167" cy="1176984"/>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lnSpc>
                <a:spcPct val="90000"/>
              </a:lnSpc>
              <a:spcAft>
                <a:spcPts val="300"/>
              </a:spcAft>
              <a:buClr>
                <a:srgbClr val="B90023"/>
              </a:buClr>
            </a:pPr>
            <a:r>
              <a:rPr lang="en-US" sz="1400" kern="0" dirty="0">
                <a:solidFill>
                  <a:srgbClr val="000000"/>
                </a:solidFill>
                <a:latin typeface="Arial" charset="0"/>
                <a:ea typeface="+mn-ea"/>
                <a:cs typeface="+mn-cs"/>
              </a:rPr>
              <a:t>*No increase in the incidence or severity of the adverse reactions was seen with subsequent </a:t>
            </a:r>
            <a:r>
              <a:rPr lang="en-US" sz="1400" kern="0" dirty="0" smtClean="0">
                <a:solidFill>
                  <a:srgbClr val="000000"/>
                </a:solidFill>
                <a:latin typeface="Arial" charset="0"/>
                <a:ea typeface="+mn-ea"/>
                <a:cs typeface="+mn-cs"/>
              </a:rPr>
              <a:t>doses </a:t>
            </a:r>
            <a:r>
              <a:rPr lang="en-US" sz="1400" kern="0" dirty="0">
                <a:solidFill>
                  <a:srgbClr val="000000"/>
                </a:solidFill>
                <a:latin typeface="Arial" charset="0"/>
                <a:ea typeface="+mn-ea"/>
                <a:cs typeface="+mn-cs"/>
              </a:rPr>
              <a:t>of the vaccination series;</a:t>
            </a:r>
            <a:r>
              <a:rPr lang="en-US" sz="1400" dirty="0">
                <a:solidFill>
                  <a:srgbClr val="000000"/>
                </a:solidFill>
                <a:latin typeface="Arial" charset="0"/>
                <a:ea typeface="+mn-ea"/>
                <a:cs typeface="+mn-cs"/>
              </a:rPr>
              <a:t/>
            </a:r>
            <a:br>
              <a:rPr lang="en-US" sz="1400" dirty="0">
                <a:solidFill>
                  <a:srgbClr val="000000"/>
                </a:solidFill>
                <a:latin typeface="Arial" charset="0"/>
                <a:ea typeface="+mn-ea"/>
                <a:cs typeface="+mn-cs"/>
              </a:rPr>
            </a:br>
            <a:r>
              <a:rPr lang="en-US" sz="1400" dirty="0">
                <a:solidFill>
                  <a:srgbClr val="000000"/>
                </a:solidFill>
                <a:latin typeface="Arial" charset="0"/>
                <a:ea typeface="+mn-ea"/>
                <a:cs typeface="+mn-cs"/>
              </a:rPr>
              <a:t>Hatched lines represent </a:t>
            </a:r>
            <a:r>
              <a:rPr lang="en-US" sz="1400" dirty="0" smtClean="0">
                <a:solidFill>
                  <a:srgbClr val="000000"/>
                </a:solidFill>
                <a:latin typeface="Arial" charset="0"/>
                <a:ea typeface="+mn-ea"/>
                <a:cs typeface="+mn-cs"/>
              </a:rPr>
              <a:t>severe (erythema</a:t>
            </a:r>
            <a:r>
              <a:rPr lang="en-US" sz="1400" dirty="0">
                <a:solidFill>
                  <a:srgbClr val="000000"/>
                </a:solidFill>
                <a:latin typeface="Arial" charset="0"/>
                <a:ea typeface="+mn-ea"/>
                <a:cs typeface="+mn-cs"/>
              </a:rPr>
              <a:t>, swelling and induration were categorized as severe if local reaction was &gt;50 </a:t>
            </a:r>
            <a:r>
              <a:rPr lang="en-US" sz="1400" dirty="0" smtClean="0">
                <a:solidFill>
                  <a:srgbClr val="000000"/>
                </a:solidFill>
                <a:latin typeface="Arial" charset="0"/>
                <a:ea typeface="+mn-ea"/>
                <a:cs typeface="+mn-cs"/>
              </a:rPr>
              <a:t>mm). </a:t>
            </a:r>
            <a:r>
              <a:rPr lang="en-US" sz="1400" dirty="0">
                <a:solidFill>
                  <a:srgbClr val="000000"/>
                </a:solidFill>
                <a:latin typeface="Arial" charset="0"/>
                <a:ea typeface="+mn-ea"/>
                <a:cs typeface="+mn-cs"/>
              </a:rPr>
              <a:t>Tenderness was categorized as severe if subject cried when injected limb was </a:t>
            </a:r>
            <a:r>
              <a:rPr lang="en-US" sz="1400" dirty="0" smtClean="0">
                <a:solidFill>
                  <a:srgbClr val="000000"/>
                </a:solidFill>
                <a:latin typeface="Arial" charset="0"/>
                <a:ea typeface="+mn-ea"/>
                <a:cs typeface="+mn-cs"/>
              </a:rPr>
              <a:t>moved).</a:t>
            </a:r>
            <a:endParaRPr lang="en-US" sz="1400" dirty="0">
              <a:solidFill>
                <a:srgbClr val="000000"/>
              </a:solidFill>
              <a:latin typeface="Arial" charset="0"/>
              <a:ea typeface="+mn-ea"/>
              <a:cs typeface="+mn-cs"/>
            </a:endParaRPr>
          </a:p>
          <a:p>
            <a:pPr>
              <a:lnSpc>
                <a:spcPct val="90000"/>
              </a:lnSpc>
              <a:spcAft>
                <a:spcPts val="300"/>
              </a:spcAft>
              <a:buClr>
                <a:srgbClr val="B90023"/>
              </a:buClr>
            </a:pPr>
            <a:r>
              <a:rPr lang="en-US" sz="1400" kern="0" baseline="30000" dirty="0" smtClean="0">
                <a:solidFill>
                  <a:srgbClr val="000000"/>
                </a:solidFill>
                <a:latin typeface="Arial" charset="0"/>
                <a:ea typeface="+mn-ea"/>
                <a:cs typeface="+mn-cs"/>
              </a:rPr>
              <a:t>†</a:t>
            </a:r>
            <a:r>
              <a:rPr lang="en-US" sz="1400" kern="0" dirty="0" smtClean="0">
                <a:solidFill>
                  <a:srgbClr val="000000"/>
                </a:solidFill>
                <a:latin typeface="Arial" charset="0"/>
                <a:ea typeface="+mn-ea"/>
                <a:cs typeface="+mn-cs"/>
              </a:rPr>
              <a:t>Routine </a:t>
            </a:r>
            <a:r>
              <a:rPr lang="en-US" sz="1400" kern="0" dirty="0">
                <a:solidFill>
                  <a:srgbClr val="000000"/>
                </a:solidFill>
                <a:latin typeface="Arial" charset="0"/>
                <a:ea typeface="+mn-ea"/>
                <a:cs typeface="+mn-cs"/>
              </a:rPr>
              <a:t>vaccines: PCV7 and DTaP-HBV-IPV/Hib; </a:t>
            </a:r>
            <a:r>
              <a:rPr lang="en-US" sz="1400" kern="0" dirty="0" smtClean="0">
                <a:solidFill>
                  <a:srgbClr val="000000"/>
                </a:solidFill>
                <a:latin typeface="Arial" charset="0"/>
                <a:ea typeface="+mn-ea"/>
                <a:cs typeface="+mn-cs"/>
              </a:rPr>
              <a:t>BEXSERO: N=626; Routine: N=613.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5331"/>
            <a:ext cx="82296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4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35"/>
          <p:cNvSpPr txBox="1">
            <a:spLocks/>
          </p:cNvSpPr>
          <p:nvPr/>
        </p:nvSpPr>
        <p:spPr bwMode="auto">
          <a:xfrm>
            <a:off x="189138" y="5231598"/>
            <a:ext cx="8802461" cy="1120507"/>
          </a:xfrm>
          <a:prstGeom prst="rect">
            <a:avLst/>
          </a:prstGeom>
          <a:noFill/>
          <a:ln>
            <a:noFill/>
          </a:ln>
          <a:effectLst/>
          <a:extLst/>
        </p:spPr>
        <p:txBody>
          <a:bodyPr vert="horz" wrap="square" lIns="91440" tIns="45720" rIns="91440" bIns="45720" numCol="1" anchor="b" anchorCtr="0" compatLnSpc="1">
            <a:prstTxWarp prst="textNoShape">
              <a:avLst/>
            </a:prstTxWarp>
          </a:bodyPr>
          <a:lstStyle/>
          <a:p>
            <a:pPr>
              <a:spcBef>
                <a:spcPts val="0"/>
              </a:spcBef>
              <a:spcAft>
                <a:spcPts val="300"/>
              </a:spcAft>
              <a:buClr>
                <a:srgbClr val="B90023"/>
              </a:buClr>
            </a:pPr>
            <a:endParaRPr lang="en-US" sz="1200" kern="0" dirty="0" smtClean="0">
              <a:solidFill>
                <a:srgbClr val="000000"/>
              </a:solidFill>
              <a:latin typeface="Arial"/>
              <a:ea typeface="+mn-ea"/>
              <a:cs typeface="+mn-cs"/>
            </a:endParaRPr>
          </a:p>
          <a:p>
            <a:pPr>
              <a:lnSpc>
                <a:spcPct val="90000"/>
              </a:lnSpc>
              <a:spcAft>
                <a:spcPts val="300"/>
              </a:spcAft>
              <a:buClr>
                <a:srgbClr val="B90023"/>
              </a:buClr>
            </a:pPr>
            <a:r>
              <a:rPr lang="en-US" sz="1200" kern="0" dirty="0">
                <a:solidFill>
                  <a:srgbClr val="000000"/>
                </a:solidFill>
                <a:latin typeface="Arial" charset="0"/>
                <a:ea typeface="+mn-ea"/>
                <a:cs typeface="+mn-cs"/>
              </a:rPr>
              <a:t>*No increase in the incidence or severity of the adverse reactions was seen with </a:t>
            </a:r>
            <a:r>
              <a:rPr lang="en-US" sz="1200" kern="0" dirty="0" smtClean="0">
                <a:solidFill>
                  <a:srgbClr val="000000"/>
                </a:solidFill>
                <a:latin typeface="Arial" charset="0"/>
                <a:ea typeface="+mn-ea"/>
                <a:cs typeface="+mn-cs"/>
              </a:rPr>
              <a:t>subsequent doses </a:t>
            </a:r>
            <a:r>
              <a:rPr lang="en-US" sz="1200" kern="0" dirty="0">
                <a:solidFill>
                  <a:srgbClr val="000000"/>
                </a:solidFill>
                <a:latin typeface="Arial" charset="0"/>
                <a:ea typeface="+mn-ea"/>
                <a:cs typeface="+mn-cs"/>
              </a:rPr>
              <a:t>of the vaccination </a:t>
            </a:r>
            <a:r>
              <a:rPr lang="en-US" sz="1200" kern="0" dirty="0" smtClean="0">
                <a:solidFill>
                  <a:srgbClr val="000000"/>
                </a:solidFill>
                <a:latin typeface="Arial" charset="0"/>
                <a:ea typeface="+mn-ea"/>
                <a:cs typeface="+mn-cs"/>
              </a:rPr>
              <a:t>series.</a:t>
            </a:r>
            <a:endParaRPr lang="en-US" sz="1200" kern="0" dirty="0">
              <a:solidFill>
                <a:srgbClr val="000000"/>
              </a:solidFill>
              <a:latin typeface="Arial" charset="0"/>
              <a:ea typeface="+mn-ea"/>
              <a:cs typeface="+mn-cs"/>
            </a:endParaRPr>
          </a:p>
          <a:p>
            <a:pPr>
              <a:lnSpc>
                <a:spcPct val="90000"/>
              </a:lnSpc>
              <a:spcAft>
                <a:spcPts val="300"/>
              </a:spcAft>
              <a:buClr>
                <a:srgbClr val="B90023"/>
              </a:buClr>
            </a:pPr>
            <a:r>
              <a:rPr lang="en-US" sz="1200" kern="0" baseline="30000" dirty="0" smtClean="0">
                <a:solidFill>
                  <a:srgbClr val="000000"/>
                </a:solidFill>
                <a:latin typeface="Arial" charset="0"/>
                <a:ea typeface="+mn-ea"/>
                <a:cs typeface="+mn-cs"/>
              </a:rPr>
              <a:t>†</a:t>
            </a:r>
            <a:r>
              <a:rPr lang="en-US" sz="1200" kern="0" dirty="0">
                <a:solidFill>
                  <a:srgbClr val="000000"/>
                </a:solidFill>
                <a:latin typeface="Arial" charset="0"/>
                <a:ea typeface="+mn-ea"/>
                <a:cs typeface="+mn-cs"/>
              </a:rPr>
              <a:t>Routine vaccines: PCV7 and DTaP-HBV-IPV/Hib; </a:t>
            </a:r>
            <a:r>
              <a:rPr lang="en-US" sz="1200" dirty="0">
                <a:solidFill>
                  <a:srgbClr val="000000"/>
                </a:solidFill>
                <a:latin typeface="Arial" charset="0"/>
                <a:ea typeface="+mn-ea"/>
                <a:cs typeface="Arial" charset="0"/>
              </a:rPr>
              <a:t>BEXSERO+Routine: N=2478; </a:t>
            </a:r>
            <a:r>
              <a:rPr lang="en-US" sz="1200" kern="0" dirty="0" smtClean="0">
                <a:solidFill>
                  <a:srgbClr val="000000"/>
                </a:solidFill>
                <a:latin typeface="Arial" charset="0"/>
                <a:ea typeface="+mn-ea"/>
                <a:cs typeface="+mn-cs"/>
              </a:rPr>
              <a:t>MenC+Routine</a:t>
            </a:r>
            <a:r>
              <a:rPr lang="en-US" sz="1200" kern="0" dirty="0">
                <a:solidFill>
                  <a:srgbClr val="000000"/>
                </a:solidFill>
                <a:latin typeface="Arial" charset="0"/>
                <a:ea typeface="+mn-ea"/>
                <a:cs typeface="+mn-cs"/>
              </a:rPr>
              <a:t>: N=490;</a:t>
            </a:r>
            <a:r>
              <a:rPr lang="en-US" sz="1200" dirty="0">
                <a:solidFill>
                  <a:srgbClr val="000000"/>
                </a:solidFill>
                <a:latin typeface="Arial" charset="0"/>
                <a:ea typeface="+mn-ea"/>
                <a:cs typeface="Arial" charset="0"/>
              </a:rPr>
              <a:t> </a:t>
            </a:r>
            <a:r>
              <a:rPr lang="en-US" sz="1200" kern="0" dirty="0">
                <a:solidFill>
                  <a:srgbClr val="000000"/>
                </a:solidFill>
                <a:latin typeface="Arial" charset="0"/>
                <a:ea typeface="+mn-ea"/>
                <a:cs typeface="+mn-cs"/>
              </a:rPr>
              <a:t>Routine: N=659</a:t>
            </a:r>
            <a:r>
              <a:rPr lang="en-US" sz="1200" kern="0" dirty="0" smtClean="0">
                <a:solidFill>
                  <a:srgbClr val="000000"/>
                </a:solidFill>
                <a:latin typeface="Arial" charset="0"/>
                <a:ea typeface="+mn-ea"/>
                <a:cs typeface="+mn-cs"/>
              </a:rPr>
              <a:t>.</a:t>
            </a:r>
          </a:p>
          <a:p>
            <a:pPr>
              <a:lnSpc>
                <a:spcPct val="90000"/>
              </a:lnSpc>
              <a:spcAft>
                <a:spcPts val="300"/>
              </a:spcAft>
              <a:buClr>
                <a:srgbClr val="B90023"/>
              </a:buClr>
            </a:pPr>
            <a:r>
              <a:rPr lang="en-US" sz="1200" baseline="30000" dirty="0">
                <a:solidFill>
                  <a:srgbClr val="000000"/>
                </a:solidFill>
                <a:latin typeface="Arial" pitchFamily="34" charset="0"/>
                <a:ea typeface="+mn-ea"/>
                <a:cs typeface="Arial" pitchFamily="34" charset="0"/>
              </a:rPr>
              <a:t>‡ </a:t>
            </a:r>
            <a:r>
              <a:rPr lang="en-US" sz="1200" dirty="0" smtClean="0">
                <a:solidFill>
                  <a:srgbClr val="000000"/>
                </a:solidFill>
                <a:latin typeface="Arial" charset="0"/>
                <a:ea typeface="+mn-ea"/>
                <a:cs typeface="+mn-cs"/>
              </a:rPr>
              <a:t>Fever </a:t>
            </a:r>
            <a:r>
              <a:rPr lang="en-US" sz="1200" dirty="0">
                <a:solidFill>
                  <a:srgbClr val="000000"/>
                </a:solidFill>
                <a:latin typeface="Arial" charset="0"/>
                <a:ea typeface="+mn-ea"/>
                <a:cs typeface="+mn-cs"/>
              </a:rPr>
              <a:t>was categorized as severe if temperature was ≥40°C. All other reactions were </a:t>
            </a:r>
            <a:r>
              <a:rPr lang="en-US" sz="1200" dirty="0" smtClean="0">
                <a:solidFill>
                  <a:srgbClr val="000000"/>
                </a:solidFill>
                <a:latin typeface="Arial" charset="0"/>
                <a:ea typeface="+mn-ea"/>
                <a:cs typeface="+mn-cs"/>
              </a:rPr>
              <a:t>categorized </a:t>
            </a:r>
            <a:r>
              <a:rPr lang="en-US" sz="1200" dirty="0">
                <a:solidFill>
                  <a:srgbClr val="000000"/>
                </a:solidFill>
                <a:latin typeface="Arial" charset="0"/>
                <a:ea typeface="+mn-ea"/>
                <a:cs typeface="+mn-cs"/>
              </a:rPr>
              <a:t>as severe if subject was unable to perform normal daily activities. </a:t>
            </a:r>
          </a:p>
        </p:txBody>
      </p:sp>
      <p:sp>
        <p:nvSpPr>
          <p:cNvPr id="497670" name="Title 1"/>
          <p:cNvSpPr>
            <a:spLocks noGrp="1"/>
          </p:cNvSpPr>
          <p:nvPr>
            <p:ph type="title"/>
          </p:nvPr>
        </p:nvSpPr>
        <p:spPr>
          <a:xfrm>
            <a:off x="323528" y="151131"/>
            <a:ext cx="8580760" cy="981075"/>
          </a:xfrm>
        </p:spPr>
        <p:txBody>
          <a:bodyPr>
            <a:noAutofit/>
          </a:bodyPr>
          <a:lstStyle/>
          <a:p>
            <a:pPr>
              <a:lnSpc>
                <a:spcPct val="85000"/>
              </a:lnSpc>
            </a:pPr>
            <a:r>
              <a:rPr lang="en-US" sz="3200" b="1" dirty="0" smtClean="0"/>
              <a:t>BEXSERO</a:t>
            </a:r>
            <a:r>
              <a:rPr lang="en-US" sz="3200" b="1" baseline="30000" dirty="0" smtClean="0"/>
              <a:t>®</a:t>
            </a:r>
            <a:r>
              <a:rPr lang="en-US" sz="3200" b="1" dirty="0" smtClean="0"/>
              <a:t> </a:t>
            </a:r>
            <a:r>
              <a:rPr lang="en-US" sz="3200" b="1" dirty="0"/>
              <a:t>Tolerability in Infants </a:t>
            </a:r>
            <a:r>
              <a:rPr lang="en-US" sz="2000" b="1" dirty="0" smtClean="0"/>
              <a:t/>
            </a:r>
            <a:br>
              <a:rPr lang="en-US" sz="2000" b="1" dirty="0" smtClean="0"/>
            </a:br>
            <a:r>
              <a:rPr lang="en-US" sz="2400" i="1" dirty="0" smtClean="0"/>
              <a:t>Solicited </a:t>
            </a:r>
            <a:r>
              <a:rPr lang="en-US" sz="2400" i="1" dirty="0"/>
              <a:t>systemic reactions when </a:t>
            </a:r>
            <a:r>
              <a:rPr lang="en-US" sz="2400" i="1" dirty="0" smtClean="0"/>
              <a:t>BEXSERO is </a:t>
            </a:r>
            <a:r>
              <a:rPr lang="en-US" sz="2400" i="1" u="sng" dirty="0" smtClean="0"/>
              <a:t>given </a:t>
            </a:r>
            <a:r>
              <a:rPr lang="en-US" sz="2400" i="1" u="sng" dirty="0"/>
              <a:t>with</a:t>
            </a:r>
            <a:r>
              <a:rPr lang="en-US" sz="2400" i="1" dirty="0"/>
              <a:t> </a:t>
            </a:r>
            <a:r>
              <a:rPr lang="en-US" sz="2400" i="1" dirty="0" smtClean="0"/>
              <a:t>routine vaccines—post–dose </a:t>
            </a:r>
            <a:r>
              <a:rPr lang="en-US" sz="2400" i="1" dirty="0"/>
              <a:t>1</a:t>
            </a:r>
            <a:endParaRPr lang="en-US" sz="2400" i="1" dirty="0" smtClean="0"/>
          </a:p>
        </p:txBody>
      </p:sp>
      <p:sp>
        <p:nvSpPr>
          <p:cNvPr id="36" name="Content Placeholder 34"/>
          <p:cNvSpPr txBox="1">
            <a:spLocks/>
          </p:cNvSpPr>
          <p:nvPr/>
        </p:nvSpPr>
        <p:spPr>
          <a:xfrm>
            <a:off x="238125" y="1054091"/>
            <a:ext cx="8666163" cy="4525963"/>
          </a:xfrm>
          <a:prstGeom prst="rect">
            <a:avLst/>
          </a:prstGeom>
        </p:spPr>
        <p:txBody>
          <a:bodyPr/>
          <a:lstStyle/>
          <a:p>
            <a:pPr marL="342900" indent="-342900" eaLnBrk="0" hangingPunct="0">
              <a:spcBef>
                <a:spcPct val="20000"/>
              </a:spcBef>
              <a:buClr>
                <a:srgbClr val="EA5D00"/>
              </a:buClr>
              <a:buFont typeface="Wingdings" pitchFamily="2" charset="2"/>
              <a:buChar char="§"/>
              <a:defRPr/>
            </a:pPr>
            <a:endParaRPr lang="en-US" sz="2000" kern="0" dirty="0">
              <a:solidFill>
                <a:srgbClr val="000000"/>
              </a:solidFill>
              <a:latin typeface="Arial"/>
              <a:ea typeface="+mn-ea"/>
              <a:cs typeface="+mn-cs"/>
            </a:endParaRPr>
          </a:p>
        </p:txBody>
      </p:sp>
      <p:sp>
        <p:nvSpPr>
          <p:cNvPr id="17" name="Text Placeholder 36"/>
          <p:cNvSpPr txBox="1">
            <a:spLocks/>
          </p:cNvSpPr>
          <p:nvPr/>
        </p:nvSpPr>
        <p:spPr bwMode="auto">
          <a:xfrm>
            <a:off x="189138" y="6381328"/>
            <a:ext cx="8703342" cy="4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50" b="1" kern="0" dirty="0" smtClean="0">
                <a:solidFill>
                  <a:srgbClr val="808080">
                    <a:lumMod val="50000"/>
                  </a:srgbClr>
                </a:solidFill>
                <a:latin typeface="Arial"/>
                <a:ea typeface="+mn-ea"/>
                <a:cs typeface="+mn-cs"/>
              </a:rPr>
              <a:t>1. </a:t>
            </a:r>
            <a:r>
              <a:rPr lang="en-US" sz="1050" b="1" dirty="0" smtClean="0">
                <a:solidFill>
                  <a:srgbClr val="808080">
                    <a:lumMod val="50000"/>
                  </a:srgbClr>
                </a:solidFill>
                <a:latin typeface="Arial" charset="0"/>
                <a:ea typeface="+mn-ea"/>
                <a:cs typeface="+mn-cs"/>
              </a:rPr>
              <a:t>Vesikari </a:t>
            </a:r>
            <a:r>
              <a:rPr lang="en-US" sz="1050" b="1" dirty="0">
                <a:solidFill>
                  <a:srgbClr val="808080">
                    <a:lumMod val="50000"/>
                  </a:srgbClr>
                </a:solidFill>
                <a:latin typeface="Arial" charset="0"/>
                <a:ea typeface="+mn-ea"/>
                <a:cs typeface="+mn-cs"/>
              </a:rPr>
              <a:t>T, et al. </a:t>
            </a:r>
            <a:r>
              <a:rPr lang="en-US" sz="1050" b="1" i="1" dirty="0" smtClean="0">
                <a:solidFill>
                  <a:srgbClr val="808080">
                    <a:lumMod val="50000"/>
                  </a:srgbClr>
                </a:solidFill>
                <a:latin typeface="Arial" charset="0"/>
                <a:ea typeface="+mn-ea"/>
                <a:cs typeface="+mn-cs"/>
              </a:rPr>
              <a:t>Lancet</a:t>
            </a:r>
            <a:r>
              <a:rPr lang="en-US" sz="1050" b="1" dirty="0">
                <a:solidFill>
                  <a:srgbClr val="808080">
                    <a:lumMod val="50000"/>
                  </a:srgbClr>
                </a:solidFill>
                <a:latin typeface="Arial" charset="0"/>
                <a:ea typeface="+mn-ea"/>
                <a:cs typeface="+mn-cs"/>
              </a:rPr>
              <a:t>. </a:t>
            </a:r>
            <a:r>
              <a:rPr lang="en-US" sz="1050" b="1" dirty="0" smtClean="0">
                <a:solidFill>
                  <a:srgbClr val="808080">
                    <a:lumMod val="50000"/>
                  </a:srgbClr>
                </a:solidFill>
                <a:latin typeface="Arial" charset="0"/>
                <a:ea typeface="+mn-ea"/>
                <a:cs typeface="+mn-cs"/>
              </a:rPr>
              <a:t>2013;381:825-835</a:t>
            </a:r>
            <a:r>
              <a:rPr lang="en-US" sz="1050" b="1" kern="0" dirty="0" smtClean="0">
                <a:solidFill>
                  <a:srgbClr val="808080">
                    <a:lumMod val="50000"/>
                  </a:srgbClr>
                </a:solidFill>
                <a:latin typeface="Arial" charset="0"/>
                <a:ea typeface="+mn-ea"/>
                <a:cs typeface="+mn-cs"/>
              </a:rPr>
              <a:t>; </a:t>
            </a:r>
            <a:r>
              <a:rPr lang="en-US" sz="1050" b="1" kern="0" dirty="0" smtClean="0">
                <a:solidFill>
                  <a:srgbClr val="808080">
                    <a:lumMod val="50000"/>
                  </a:srgbClr>
                </a:solidFill>
                <a:latin typeface="Arial"/>
                <a:ea typeface="+mn-ea"/>
                <a:cs typeface="+mn-cs"/>
              </a:rPr>
              <a:t>2. Data on file, Novartis Vaccines and Diagnostics; 3. </a:t>
            </a:r>
            <a:r>
              <a:rPr lang="en-US" sz="1050" b="1" dirty="0">
                <a:solidFill>
                  <a:srgbClr val="808080">
                    <a:lumMod val="50000"/>
                  </a:srgbClr>
                </a:solidFill>
                <a:latin typeface="Arial" charset="0"/>
                <a:ea typeface="+mn-ea"/>
                <a:cs typeface="+mn-cs"/>
              </a:rPr>
              <a:t>BEXSERO [summary of product characteristics]. Siena, Italy: Novartis Vaccines and Diagnostics S.r.l.; January 14, 2013. </a:t>
            </a:r>
          </a:p>
        </p:txBody>
      </p:sp>
      <p:sp>
        <p:nvSpPr>
          <p:cNvPr id="24" name="TextBox 23"/>
          <p:cNvSpPr txBox="1"/>
          <p:nvPr/>
        </p:nvSpPr>
        <p:spPr>
          <a:xfrm>
            <a:off x="3587848" y="4997097"/>
            <a:ext cx="2265528" cy="307777"/>
          </a:xfrm>
          <a:prstGeom prst="rect">
            <a:avLst/>
          </a:prstGeom>
          <a:noFill/>
        </p:spPr>
        <p:txBody>
          <a:bodyPr wrap="square" rtlCol="0">
            <a:spAutoFit/>
          </a:bodyPr>
          <a:lstStyle/>
          <a:p>
            <a:pPr algn="ctr"/>
            <a:r>
              <a:rPr lang="en-US" sz="1400" dirty="0" smtClean="0">
                <a:solidFill>
                  <a:srgbClr val="000000"/>
                </a:solidFill>
                <a:latin typeface="Arial" charset="0"/>
                <a:ea typeface="+mn-ea"/>
                <a:cs typeface="+mn-cs"/>
              </a:rPr>
              <a:t>Post–dose 1</a:t>
            </a:r>
            <a:endParaRPr lang="en-US" sz="1400" dirty="0">
              <a:solidFill>
                <a:srgbClr val="000000"/>
              </a:solidFill>
              <a:latin typeface="Arial" charset="0"/>
              <a:ea typeface="+mn-ea"/>
              <a:cs typeface="+mn-cs"/>
            </a:endParaRPr>
          </a:p>
        </p:txBody>
      </p:sp>
      <p:sp>
        <p:nvSpPr>
          <p:cNvPr id="25" name="TextBox 24"/>
          <p:cNvSpPr txBox="1"/>
          <p:nvPr/>
        </p:nvSpPr>
        <p:spPr>
          <a:xfrm>
            <a:off x="1168400" y="4715442"/>
            <a:ext cx="935568" cy="646331"/>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Changed eating habits</a:t>
            </a:r>
            <a:endParaRPr lang="en-US" sz="1200" b="1" dirty="0">
              <a:solidFill>
                <a:srgbClr val="000000"/>
              </a:solidFill>
              <a:latin typeface="Arial" charset="0"/>
              <a:ea typeface="+mn-ea"/>
              <a:cs typeface="+mn-cs"/>
            </a:endParaRPr>
          </a:p>
        </p:txBody>
      </p:sp>
      <p:sp>
        <p:nvSpPr>
          <p:cNvPr id="26" name="TextBox 25"/>
          <p:cNvSpPr txBox="1"/>
          <p:nvPr/>
        </p:nvSpPr>
        <p:spPr>
          <a:xfrm>
            <a:off x="2078560" y="4715442"/>
            <a:ext cx="1071037"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Sleepiness</a:t>
            </a:r>
            <a:endParaRPr lang="en-US" sz="1200" b="1" dirty="0">
              <a:solidFill>
                <a:srgbClr val="000000"/>
              </a:solidFill>
              <a:latin typeface="Arial" charset="0"/>
              <a:ea typeface="+mn-ea"/>
              <a:cs typeface="+mn-cs"/>
            </a:endParaRPr>
          </a:p>
        </p:txBody>
      </p:sp>
      <p:sp>
        <p:nvSpPr>
          <p:cNvPr id="27" name="TextBox 26"/>
          <p:cNvSpPr txBox="1"/>
          <p:nvPr/>
        </p:nvSpPr>
        <p:spPr>
          <a:xfrm>
            <a:off x="3115728" y="4715442"/>
            <a:ext cx="935568"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Vomiting</a:t>
            </a:r>
            <a:endParaRPr lang="en-US" sz="1200" b="1" dirty="0">
              <a:solidFill>
                <a:srgbClr val="000000"/>
              </a:solidFill>
              <a:latin typeface="Arial" charset="0"/>
              <a:ea typeface="+mn-ea"/>
              <a:cs typeface="+mn-cs"/>
            </a:endParaRPr>
          </a:p>
        </p:txBody>
      </p:sp>
      <p:sp>
        <p:nvSpPr>
          <p:cNvPr id="28" name="TextBox 27"/>
          <p:cNvSpPr txBox="1"/>
          <p:nvPr/>
        </p:nvSpPr>
        <p:spPr>
          <a:xfrm>
            <a:off x="4085158" y="4715442"/>
            <a:ext cx="935568"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Diarrhea</a:t>
            </a:r>
            <a:endParaRPr lang="en-US" sz="1200" b="1" dirty="0">
              <a:solidFill>
                <a:srgbClr val="000000"/>
              </a:solidFill>
              <a:latin typeface="Arial" charset="0"/>
              <a:ea typeface="+mn-ea"/>
              <a:cs typeface="+mn-cs"/>
            </a:endParaRPr>
          </a:p>
        </p:txBody>
      </p:sp>
      <p:sp>
        <p:nvSpPr>
          <p:cNvPr id="30" name="TextBox 29"/>
          <p:cNvSpPr txBox="1"/>
          <p:nvPr/>
        </p:nvSpPr>
        <p:spPr>
          <a:xfrm>
            <a:off x="5045610" y="4715442"/>
            <a:ext cx="935568"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Irritability</a:t>
            </a:r>
            <a:endParaRPr lang="en-US" sz="1200" b="1" dirty="0">
              <a:solidFill>
                <a:srgbClr val="000000"/>
              </a:solidFill>
              <a:latin typeface="Arial" charset="0"/>
              <a:ea typeface="+mn-ea"/>
              <a:cs typeface="+mn-cs"/>
            </a:endParaRPr>
          </a:p>
        </p:txBody>
      </p:sp>
      <p:sp>
        <p:nvSpPr>
          <p:cNvPr id="34" name="TextBox 33"/>
          <p:cNvSpPr txBox="1"/>
          <p:nvPr/>
        </p:nvSpPr>
        <p:spPr>
          <a:xfrm>
            <a:off x="6023507" y="4715442"/>
            <a:ext cx="935568" cy="461665"/>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Unusual crying</a:t>
            </a:r>
            <a:endParaRPr lang="en-US" sz="1200" b="1" dirty="0">
              <a:solidFill>
                <a:srgbClr val="000000"/>
              </a:solidFill>
              <a:latin typeface="Arial" charset="0"/>
              <a:ea typeface="+mn-ea"/>
              <a:cs typeface="+mn-cs"/>
            </a:endParaRPr>
          </a:p>
        </p:txBody>
      </p:sp>
      <p:sp>
        <p:nvSpPr>
          <p:cNvPr id="35" name="TextBox 34"/>
          <p:cNvSpPr txBox="1"/>
          <p:nvPr/>
        </p:nvSpPr>
        <p:spPr>
          <a:xfrm>
            <a:off x="6993607" y="4715442"/>
            <a:ext cx="935568"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Rash</a:t>
            </a:r>
            <a:endParaRPr lang="en-US" sz="1200" b="1" dirty="0">
              <a:solidFill>
                <a:srgbClr val="000000"/>
              </a:solidFill>
              <a:latin typeface="Arial" charset="0"/>
              <a:ea typeface="+mn-ea"/>
              <a:cs typeface="+mn-cs"/>
            </a:endParaRPr>
          </a:p>
        </p:txBody>
      </p:sp>
      <p:sp>
        <p:nvSpPr>
          <p:cNvPr id="37" name="TextBox 36"/>
          <p:cNvSpPr txBox="1"/>
          <p:nvPr/>
        </p:nvSpPr>
        <p:spPr>
          <a:xfrm>
            <a:off x="7963037" y="4715442"/>
            <a:ext cx="935568" cy="461665"/>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Fever ≥38.5°C</a:t>
            </a:r>
            <a:endParaRPr lang="en-US" sz="1200" b="1" dirty="0">
              <a:solidFill>
                <a:srgbClr val="000000"/>
              </a:solidFill>
              <a:latin typeface="Arial" charset="0"/>
              <a:ea typeface="+mn-ea"/>
              <a:cs typeface="+mn-cs"/>
            </a:endParaRPr>
          </a:p>
        </p:txBody>
      </p:sp>
      <p:sp>
        <p:nvSpPr>
          <p:cNvPr id="44" name="Rectangle 11"/>
          <p:cNvSpPr>
            <a:spLocks noChangeArrowheads="1"/>
          </p:cNvSpPr>
          <p:nvPr/>
        </p:nvSpPr>
        <p:spPr bwMode="auto">
          <a:xfrm rot="-5400000">
            <a:off x="-127718" y="3278328"/>
            <a:ext cx="1631516" cy="215444"/>
          </a:xfrm>
          <a:prstGeom prst="rect">
            <a:avLst/>
          </a:prstGeom>
          <a:noFill/>
          <a:ln w="9525">
            <a:noFill/>
            <a:miter lim="800000"/>
            <a:headEnd/>
            <a:tailEnd/>
          </a:ln>
        </p:spPr>
        <p:txBody>
          <a:bodyPr wrap="square" lIns="0" tIns="0" rIns="0" bIns="0">
            <a:spAutoFit/>
          </a:bodyPr>
          <a:lstStyle/>
          <a:p>
            <a:pPr algn="ctr"/>
            <a:r>
              <a:rPr lang="en-US" sz="1400" dirty="0">
                <a:solidFill>
                  <a:srgbClr val="000000"/>
                </a:solidFill>
                <a:latin typeface="Arial" charset="0"/>
                <a:ea typeface="+mn-ea"/>
                <a:cs typeface="Arial" charset="0"/>
              </a:rPr>
              <a:t>% of infants</a:t>
            </a:r>
            <a:endParaRPr lang="en-US" sz="1400" dirty="0">
              <a:solidFill>
                <a:srgbClr val="000000"/>
              </a:solidFill>
              <a:latin typeface="Arial" charset="0"/>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597" y="1124744"/>
            <a:ext cx="25415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667743"/>
            <a:ext cx="84740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9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81" name="Rectangle 2"/>
          <p:cNvSpPr>
            <a:spLocks noGrp="1" noChangeArrowheads="1"/>
          </p:cNvSpPr>
          <p:nvPr>
            <p:ph type="title"/>
          </p:nvPr>
        </p:nvSpPr>
        <p:spPr>
          <a:xfrm>
            <a:off x="251520" y="146050"/>
            <a:ext cx="8892480" cy="981075"/>
          </a:xfrm>
        </p:spPr>
        <p:txBody>
          <a:bodyPr>
            <a:noAutofit/>
          </a:bodyPr>
          <a:lstStyle/>
          <a:p>
            <a:pPr>
              <a:lnSpc>
                <a:spcPct val="100000"/>
              </a:lnSpc>
            </a:pPr>
            <a:r>
              <a:rPr lang="en-US" sz="2400" b="1" dirty="0">
                <a:solidFill>
                  <a:schemeClr val="tx1">
                    <a:lumMod val="95000"/>
                    <a:lumOff val="5000"/>
                  </a:schemeClr>
                </a:solidFill>
              </a:rPr>
              <a:t>When </a:t>
            </a:r>
            <a:r>
              <a:rPr lang="en-US" sz="2400" b="1" dirty="0" smtClean="0">
                <a:solidFill>
                  <a:schemeClr val="tx1">
                    <a:lumMod val="95000"/>
                    <a:lumOff val="5000"/>
                  </a:schemeClr>
                </a:solidFill>
              </a:rPr>
              <a:t>fever </a:t>
            </a:r>
            <a:r>
              <a:rPr lang="en-US" sz="2400" b="1" dirty="0">
                <a:solidFill>
                  <a:schemeClr val="tx1">
                    <a:lumMod val="95000"/>
                    <a:lumOff val="5000"/>
                  </a:schemeClr>
                </a:solidFill>
              </a:rPr>
              <a:t>o</a:t>
            </a:r>
            <a:r>
              <a:rPr lang="en-US" sz="2400" b="1" dirty="0" smtClean="0">
                <a:solidFill>
                  <a:schemeClr val="tx1">
                    <a:lumMod val="95000"/>
                    <a:lumOff val="5000"/>
                  </a:schemeClr>
                </a:solidFill>
              </a:rPr>
              <a:t>ccurred</a:t>
            </a:r>
            <a:r>
              <a:rPr lang="en-US" sz="2400" b="1" dirty="0">
                <a:solidFill>
                  <a:schemeClr val="tx1">
                    <a:lumMod val="95000"/>
                    <a:lumOff val="5000"/>
                  </a:schemeClr>
                </a:solidFill>
              </a:rPr>
              <a:t>, </a:t>
            </a:r>
            <a:r>
              <a:rPr lang="en-US" sz="2400" b="1" dirty="0" smtClean="0">
                <a:solidFill>
                  <a:schemeClr val="tx1">
                    <a:lumMod val="95000"/>
                    <a:lumOff val="5000"/>
                  </a:schemeClr>
                </a:solidFill>
              </a:rPr>
              <a:t>it </a:t>
            </a:r>
            <a:r>
              <a:rPr lang="en-US" sz="2400" b="1" dirty="0">
                <a:solidFill>
                  <a:schemeClr val="tx1">
                    <a:lumMod val="95000"/>
                    <a:lumOff val="5000"/>
                  </a:schemeClr>
                </a:solidFill>
              </a:rPr>
              <a:t>g</a:t>
            </a:r>
            <a:r>
              <a:rPr lang="en-US" sz="2400" b="1" dirty="0" smtClean="0">
                <a:solidFill>
                  <a:schemeClr val="tx1">
                    <a:lumMod val="95000"/>
                    <a:lumOff val="5000"/>
                  </a:schemeClr>
                </a:solidFill>
              </a:rPr>
              <a:t>enerally </a:t>
            </a:r>
            <a:r>
              <a:rPr lang="en-US" sz="2400" b="1" dirty="0">
                <a:solidFill>
                  <a:schemeClr val="tx1">
                    <a:lumMod val="95000"/>
                    <a:lumOff val="5000"/>
                  </a:schemeClr>
                </a:solidFill>
              </a:rPr>
              <a:t>f</a:t>
            </a:r>
            <a:r>
              <a:rPr lang="en-US" sz="2400" b="1" dirty="0" smtClean="0">
                <a:solidFill>
                  <a:schemeClr val="tx1">
                    <a:lumMod val="95000"/>
                    <a:lumOff val="5000"/>
                  </a:schemeClr>
                </a:solidFill>
              </a:rPr>
              <a:t>ollowed </a:t>
            </a:r>
            <a:r>
              <a:rPr lang="en-US" sz="2400" b="1" dirty="0">
                <a:solidFill>
                  <a:schemeClr val="tx1">
                    <a:lumMod val="95000"/>
                    <a:lumOff val="5000"/>
                  </a:schemeClr>
                </a:solidFill>
              </a:rPr>
              <a:t>a </a:t>
            </a:r>
            <a:r>
              <a:rPr lang="en-US" sz="2400" b="1" dirty="0" smtClean="0">
                <a:solidFill>
                  <a:schemeClr val="tx1">
                    <a:lumMod val="95000"/>
                    <a:lumOff val="5000"/>
                  </a:schemeClr>
                </a:solidFill>
              </a:rPr>
              <a:t>predictable </a:t>
            </a:r>
            <a:r>
              <a:rPr lang="en-US" sz="2400" b="1" dirty="0">
                <a:solidFill>
                  <a:schemeClr val="tx1">
                    <a:lumMod val="95000"/>
                    <a:lumOff val="5000"/>
                  </a:schemeClr>
                </a:solidFill>
              </a:rPr>
              <a:t>p</a:t>
            </a:r>
            <a:r>
              <a:rPr lang="en-US" sz="2400" b="1" dirty="0" smtClean="0">
                <a:solidFill>
                  <a:schemeClr val="tx1">
                    <a:lumMod val="95000"/>
                    <a:lumOff val="5000"/>
                  </a:schemeClr>
                </a:solidFill>
              </a:rPr>
              <a:t>attern</a:t>
            </a:r>
            <a:r>
              <a:rPr lang="en-US" sz="2400" b="1" dirty="0">
                <a:solidFill>
                  <a:schemeClr val="tx1">
                    <a:lumMod val="95000"/>
                    <a:lumOff val="5000"/>
                  </a:schemeClr>
                </a:solidFill>
              </a:rPr>
              <a:t>, </a:t>
            </a:r>
            <a:r>
              <a:rPr lang="en-US" sz="2400" b="1" dirty="0" smtClean="0">
                <a:solidFill>
                  <a:schemeClr val="tx1">
                    <a:lumMod val="95000"/>
                    <a:lumOff val="5000"/>
                  </a:schemeClr>
                </a:solidFill>
              </a:rPr>
              <a:t>with </a:t>
            </a:r>
            <a:r>
              <a:rPr lang="en-US" sz="2400" b="1" dirty="0">
                <a:solidFill>
                  <a:schemeClr val="tx1">
                    <a:lumMod val="95000"/>
                    <a:lumOff val="5000"/>
                  </a:schemeClr>
                </a:solidFill>
              </a:rPr>
              <a:t>the </a:t>
            </a:r>
            <a:r>
              <a:rPr lang="en-US" sz="2400" b="1" dirty="0" smtClean="0">
                <a:solidFill>
                  <a:schemeClr val="tx1">
                    <a:lumMod val="95000"/>
                    <a:lumOff val="5000"/>
                  </a:schemeClr>
                </a:solidFill>
              </a:rPr>
              <a:t>majority </a:t>
            </a:r>
            <a:r>
              <a:rPr lang="en-US" sz="2400" b="1" dirty="0">
                <a:solidFill>
                  <a:schemeClr val="tx1">
                    <a:lumMod val="95000"/>
                    <a:lumOff val="5000"/>
                  </a:schemeClr>
                </a:solidFill>
              </a:rPr>
              <a:t>r</a:t>
            </a:r>
            <a:r>
              <a:rPr lang="en-US" sz="2400" b="1" dirty="0" smtClean="0">
                <a:solidFill>
                  <a:schemeClr val="tx1">
                    <a:lumMod val="95000"/>
                    <a:lumOff val="5000"/>
                  </a:schemeClr>
                </a:solidFill>
              </a:rPr>
              <a:t>esolving </a:t>
            </a:r>
            <a:r>
              <a:rPr lang="en-US" sz="2400" b="1" dirty="0">
                <a:solidFill>
                  <a:schemeClr val="tx1">
                    <a:lumMod val="95000"/>
                    <a:lumOff val="5000"/>
                  </a:schemeClr>
                </a:solidFill>
              </a:rPr>
              <a:t>the </a:t>
            </a:r>
            <a:r>
              <a:rPr lang="en-US" sz="2400" b="1" dirty="0" smtClean="0">
                <a:solidFill>
                  <a:schemeClr val="tx1">
                    <a:lumMod val="95000"/>
                    <a:lumOff val="5000"/>
                  </a:schemeClr>
                </a:solidFill>
              </a:rPr>
              <a:t>day after </a:t>
            </a:r>
            <a:r>
              <a:rPr lang="en-US" sz="2400" b="1" dirty="0">
                <a:solidFill>
                  <a:schemeClr val="tx1">
                    <a:lumMod val="95000"/>
                    <a:lumOff val="5000"/>
                  </a:schemeClr>
                </a:solidFill>
              </a:rPr>
              <a:t>v</a:t>
            </a:r>
            <a:r>
              <a:rPr lang="en-US" sz="2400" b="1" dirty="0" smtClean="0">
                <a:solidFill>
                  <a:schemeClr val="tx1">
                    <a:lumMod val="95000"/>
                    <a:lumOff val="5000"/>
                  </a:schemeClr>
                </a:solidFill>
              </a:rPr>
              <a:t>accination</a:t>
            </a:r>
            <a:r>
              <a:rPr lang="en-US" sz="2800" b="1" dirty="0">
                <a:solidFill>
                  <a:schemeClr val="tx1">
                    <a:lumMod val="95000"/>
                    <a:lumOff val="5000"/>
                  </a:schemeClr>
                </a:solidFill>
              </a:rPr>
              <a:t/>
            </a:r>
            <a:br>
              <a:rPr lang="en-US" sz="2800" b="1" dirty="0">
                <a:solidFill>
                  <a:schemeClr val="tx1">
                    <a:lumMod val="95000"/>
                    <a:lumOff val="5000"/>
                  </a:schemeClr>
                </a:solidFill>
              </a:rPr>
            </a:br>
            <a:r>
              <a:rPr lang="en-US" sz="2000" b="1" i="1" dirty="0" smtClean="0"/>
              <a:t>BEXSERO</a:t>
            </a:r>
            <a:r>
              <a:rPr lang="en-US" sz="2000" b="1" i="1" baseline="30000" dirty="0" smtClean="0">
                <a:latin typeface="Arial"/>
                <a:cs typeface="Arial"/>
              </a:rPr>
              <a:t>®</a:t>
            </a:r>
            <a:r>
              <a:rPr lang="en-US" sz="2000" b="1" i="1" dirty="0" smtClean="0"/>
              <a:t> </a:t>
            </a:r>
            <a:r>
              <a:rPr lang="en-US" sz="2000" b="1" i="1" u="sng" dirty="0" smtClean="0"/>
              <a:t>given </a:t>
            </a:r>
            <a:r>
              <a:rPr lang="en-US" sz="2000" b="1" i="1" u="sng" dirty="0"/>
              <a:t>with</a:t>
            </a:r>
            <a:r>
              <a:rPr lang="en-US" sz="2000" b="1" i="1" dirty="0"/>
              <a:t> routine </a:t>
            </a:r>
            <a:r>
              <a:rPr lang="en-US" sz="2000" b="1" i="1" dirty="0" smtClean="0"/>
              <a:t>vaccines—post–dose 1</a:t>
            </a:r>
          </a:p>
        </p:txBody>
      </p:sp>
      <p:sp>
        <p:nvSpPr>
          <p:cNvPr id="64" name="Rectangle 53"/>
          <p:cNvSpPr>
            <a:spLocks noChangeArrowheads="1"/>
          </p:cNvSpPr>
          <p:nvPr/>
        </p:nvSpPr>
        <p:spPr bwMode="auto">
          <a:xfrm>
            <a:off x="2706282" y="1446699"/>
            <a:ext cx="3700440" cy="553998"/>
          </a:xfrm>
          <a:prstGeom prst="rect">
            <a:avLst/>
          </a:prstGeom>
          <a:noFill/>
          <a:ln w="9525">
            <a:noFill/>
            <a:miter lim="800000"/>
            <a:headEnd/>
            <a:tailEnd/>
          </a:ln>
        </p:spPr>
        <p:txBody>
          <a:bodyPr wrap="square" lIns="0" tIns="0" rIns="0" bIns="0">
            <a:spAutoFit/>
          </a:bodyPr>
          <a:lstStyle/>
          <a:p>
            <a:pPr algn="ctr">
              <a:defRPr/>
            </a:pPr>
            <a:r>
              <a:rPr lang="en-US" sz="1800" b="1" kern="0" dirty="0" smtClean="0">
                <a:solidFill>
                  <a:srgbClr val="000000"/>
                </a:solidFill>
                <a:latin typeface="Arial" charset="0"/>
                <a:ea typeface="+mn-ea"/>
                <a:cs typeface="+mn-cs"/>
              </a:rPr>
              <a:t>Post–dose 1 </a:t>
            </a:r>
          </a:p>
          <a:p>
            <a:pPr algn="ctr">
              <a:defRPr/>
            </a:pPr>
            <a:r>
              <a:rPr lang="en-US" sz="1800" b="1" kern="0" dirty="0" smtClean="0">
                <a:solidFill>
                  <a:srgbClr val="000000"/>
                </a:solidFill>
                <a:latin typeface="Arial" charset="0"/>
                <a:ea typeface="+mn-ea"/>
                <a:cs typeface="+mn-cs"/>
              </a:rPr>
              <a:t>(2-4-6 month dosing schedule)</a:t>
            </a:r>
          </a:p>
        </p:txBody>
      </p:sp>
      <p:sp>
        <p:nvSpPr>
          <p:cNvPr id="4" name="TextBox 3"/>
          <p:cNvSpPr txBox="1"/>
          <p:nvPr/>
        </p:nvSpPr>
        <p:spPr>
          <a:xfrm>
            <a:off x="1525640" y="4757458"/>
            <a:ext cx="970142" cy="338554"/>
          </a:xfrm>
          <a:prstGeom prst="rect">
            <a:avLst/>
          </a:prstGeom>
          <a:noFill/>
        </p:spPr>
        <p:txBody>
          <a:bodyPr wrap="square" rtlCol="0">
            <a:spAutoFit/>
          </a:bodyPr>
          <a:lstStyle/>
          <a:p>
            <a:pPr algn="ctr"/>
            <a:r>
              <a:rPr lang="en-US" sz="1600" b="1" dirty="0" smtClean="0">
                <a:solidFill>
                  <a:srgbClr val="000000"/>
                </a:solidFill>
                <a:latin typeface="Arial" charset="0"/>
                <a:ea typeface="+mn-ea"/>
                <a:cs typeface="+mn-cs"/>
              </a:rPr>
              <a:t>6 hrs</a:t>
            </a:r>
            <a:endParaRPr lang="en-US" sz="1600" b="1" dirty="0">
              <a:solidFill>
                <a:srgbClr val="000000"/>
              </a:solidFill>
              <a:latin typeface="Arial" charset="0"/>
              <a:ea typeface="+mn-ea"/>
              <a:cs typeface="+mn-cs"/>
            </a:endParaRPr>
          </a:p>
        </p:txBody>
      </p:sp>
      <p:sp>
        <p:nvSpPr>
          <p:cNvPr id="41" name="TextBox 40"/>
          <p:cNvSpPr txBox="1"/>
          <p:nvPr/>
        </p:nvSpPr>
        <p:spPr>
          <a:xfrm>
            <a:off x="3405037" y="4757458"/>
            <a:ext cx="970142" cy="338554"/>
          </a:xfrm>
          <a:prstGeom prst="rect">
            <a:avLst/>
          </a:prstGeom>
          <a:noFill/>
        </p:spPr>
        <p:txBody>
          <a:bodyPr wrap="square" rtlCol="0">
            <a:spAutoFit/>
          </a:bodyPr>
          <a:lstStyle/>
          <a:p>
            <a:pPr algn="ctr"/>
            <a:r>
              <a:rPr lang="en-US" sz="1600" b="1" dirty="0" smtClean="0">
                <a:solidFill>
                  <a:srgbClr val="000000"/>
                </a:solidFill>
                <a:latin typeface="Arial" charset="0"/>
                <a:ea typeface="+mn-ea"/>
                <a:cs typeface="+mn-cs"/>
              </a:rPr>
              <a:t>24 hrs</a:t>
            </a:r>
          </a:p>
        </p:txBody>
      </p:sp>
      <p:sp>
        <p:nvSpPr>
          <p:cNvPr id="42" name="TextBox 41"/>
          <p:cNvSpPr txBox="1"/>
          <p:nvPr/>
        </p:nvSpPr>
        <p:spPr>
          <a:xfrm>
            <a:off x="5269055" y="4757458"/>
            <a:ext cx="970142" cy="338554"/>
          </a:xfrm>
          <a:prstGeom prst="rect">
            <a:avLst/>
          </a:prstGeom>
          <a:noFill/>
        </p:spPr>
        <p:txBody>
          <a:bodyPr wrap="square" rtlCol="0">
            <a:spAutoFit/>
          </a:bodyPr>
          <a:lstStyle/>
          <a:p>
            <a:pPr algn="ctr"/>
            <a:r>
              <a:rPr lang="en-US" sz="1600" b="1" dirty="0" smtClean="0">
                <a:solidFill>
                  <a:srgbClr val="000000"/>
                </a:solidFill>
                <a:latin typeface="Arial" charset="0"/>
                <a:ea typeface="+mn-ea"/>
                <a:cs typeface="+mn-cs"/>
              </a:rPr>
              <a:t>48 hrs</a:t>
            </a:r>
          </a:p>
        </p:txBody>
      </p:sp>
      <p:sp>
        <p:nvSpPr>
          <p:cNvPr id="43" name="TextBox 42"/>
          <p:cNvSpPr txBox="1"/>
          <p:nvPr/>
        </p:nvSpPr>
        <p:spPr>
          <a:xfrm>
            <a:off x="7031511" y="4757458"/>
            <a:ext cx="970142" cy="338554"/>
          </a:xfrm>
          <a:prstGeom prst="rect">
            <a:avLst/>
          </a:prstGeom>
          <a:noFill/>
        </p:spPr>
        <p:txBody>
          <a:bodyPr wrap="square" rtlCol="0">
            <a:spAutoFit/>
          </a:bodyPr>
          <a:lstStyle/>
          <a:p>
            <a:pPr algn="ctr"/>
            <a:r>
              <a:rPr lang="en-US" sz="1600" b="1" dirty="0" smtClean="0">
                <a:solidFill>
                  <a:srgbClr val="000000"/>
                </a:solidFill>
                <a:latin typeface="Arial" charset="0"/>
                <a:ea typeface="+mn-ea"/>
                <a:cs typeface="+mn-cs"/>
              </a:rPr>
              <a:t>72 hrs</a:t>
            </a:r>
          </a:p>
        </p:txBody>
      </p:sp>
      <p:sp>
        <p:nvSpPr>
          <p:cNvPr id="50" name="TextBox 49"/>
          <p:cNvSpPr txBox="1"/>
          <p:nvPr/>
        </p:nvSpPr>
        <p:spPr>
          <a:xfrm>
            <a:off x="4071431" y="5100315"/>
            <a:ext cx="970142" cy="307777"/>
          </a:xfrm>
          <a:prstGeom prst="rect">
            <a:avLst/>
          </a:prstGeom>
          <a:noFill/>
        </p:spPr>
        <p:txBody>
          <a:bodyPr wrap="square" rtlCol="0">
            <a:spAutoFit/>
          </a:bodyPr>
          <a:lstStyle/>
          <a:p>
            <a:pPr algn="ctr"/>
            <a:r>
              <a:rPr lang="en-US" sz="1400" dirty="0" smtClean="0">
                <a:solidFill>
                  <a:srgbClr val="000000"/>
                </a:solidFill>
                <a:latin typeface="Arial" charset="0"/>
                <a:ea typeface="+mn-ea"/>
                <a:cs typeface="+mn-cs"/>
              </a:rPr>
              <a:t>Time</a:t>
            </a:r>
            <a:endParaRPr lang="en-US" sz="1400" dirty="0">
              <a:solidFill>
                <a:srgbClr val="000000"/>
              </a:solidFill>
              <a:latin typeface="Arial" charset="0"/>
              <a:ea typeface="+mn-ea"/>
              <a:cs typeface="+mn-cs"/>
            </a:endParaRPr>
          </a:p>
        </p:txBody>
      </p:sp>
      <p:sp>
        <p:nvSpPr>
          <p:cNvPr id="52" name="Text Placeholder 35"/>
          <p:cNvSpPr txBox="1">
            <a:spLocks/>
          </p:cNvSpPr>
          <p:nvPr/>
        </p:nvSpPr>
        <p:spPr bwMode="auto">
          <a:xfrm>
            <a:off x="189138" y="5972982"/>
            <a:ext cx="8734729" cy="3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Aft>
                <a:spcPts val="300"/>
              </a:spcAft>
              <a:buClr>
                <a:srgbClr val="B90023"/>
              </a:buClr>
            </a:pPr>
            <a:endParaRPr lang="en-US" sz="1400" kern="0" dirty="0" smtClean="0">
              <a:solidFill>
                <a:srgbClr val="000000"/>
              </a:solidFill>
              <a:latin typeface="Arial" charset="0"/>
              <a:ea typeface="+mn-ea"/>
              <a:cs typeface="+mn-cs"/>
            </a:endParaRPr>
          </a:p>
          <a:p>
            <a:pPr>
              <a:buClr>
                <a:srgbClr val="B90023"/>
              </a:buClr>
            </a:pPr>
            <a:r>
              <a:rPr lang="en-US" sz="1400" dirty="0" smtClean="0">
                <a:solidFill>
                  <a:srgbClr val="000000"/>
                </a:solidFill>
                <a:latin typeface="Arial" pitchFamily="34" charset="0"/>
                <a:ea typeface="+mn-ea"/>
                <a:cs typeface="Arial" pitchFamily="34" charset="0"/>
              </a:rPr>
              <a:t>*</a:t>
            </a:r>
            <a:r>
              <a:rPr lang="en-US" sz="1400" kern="0" dirty="0" smtClean="0">
                <a:solidFill>
                  <a:srgbClr val="000000"/>
                </a:solidFill>
                <a:latin typeface="Arial" charset="0"/>
                <a:ea typeface="+mn-ea"/>
                <a:cs typeface="+mn-cs"/>
              </a:rPr>
              <a:t>Routine vaccines: PCV7 and DTaP-HBV-IPV/Hib; BEXSERO+Routine: N=2433</a:t>
            </a:r>
            <a:r>
              <a:rPr lang="en-US" sz="1400" kern="0" dirty="0" smtClean="0">
                <a:solidFill>
                  <a:srgbClr val="000000"/>
                </a:solidFill>
                <a:latin typeface="Arial" charset="0"/>
                <a:ea typeface="+mn-ea"/>
                <a:cs typeface="Arial"/>
              </a:rPr>
              <a:t>–</a:t>
            </a:r>
            <a:r>
              <a:rPr lang="en-US" sz="1400" kern="0" dirty="0" smtClean="0">
                <a:solidFill>
                  <a:srgbClr val="000000"/>
                </a:solidFill>
                <a:latin typeface="Arial" charset="0"/>
                <a:ea typeface="+mn-ea"/>
                <a:cs typeface="+mn-cs"/>
              </a:rPr>
              <a:t>2478; MenC+Routine: N=486</a:t>
            </a:r>
            <a:r>
              <a:rPr lang="en-US" sz="1400" kern="0" dirty="0" smtClean="0">
                <a:solidFill>
                  <a:srgbClr val="000000"/>
                </a:solidFill>
                <a:latin typeface="Arial" charset="0"/>
                <a:ea typeface="+mn-ea"/>
                <a:cs typeface="Arial"/>
              </a:rPr>
              <a:t>–</a:t>
            </a:r>
            <a:r>
              <a:rPr lang="en-US" sz="1400" kern="0" dirty="0" smtClean="0">
                <a:solidFill>
                  <a:srgbClr val="000000"/>
                </a:solidFill>
                <a:latin typeface="Arial" charset="0"/>
                <a:ea typeface="+mn-ea"/>
                <a:cs typeface="+mn-cs"/>
              </a:rPr>
              <a:t>490; </a:t>
            </a:r>
            <a:br>
              <a:rPr lang="en-US" sz="1400" kern="0" dirty="0" smtClean="0">
                <a:solidFill>
                  <a:srgbClr val="000000"/>
                </a:solidFill>
                <a:latin typeface="Arial" charset="0"/>
                <a:ea typeface="+mn-ea"/>
                <a:cs typeface="+mn-cs"/>
              </a:rPr>
            </a:br>
            <a:r>
              <a:rPr lang="en-US" sz="1400" kern="0" dirty="0" smtClean="0">
                <a:solidFill>
                  <a:srgbClr val="000000"/>
                </a:solidFill>
                <a:latin typeface="Arial" charset="0"/>
                <a:ea typeface="+mn-ea"/>
                <a:cs typeface="+mn-cs"/>
              </a:rPr>
              <a:t>Routine only: N=643</a:t>
            </a:r>
            <a:r>
              <a:rPr lang="en-US" sz="1400" kern="0" dirty="0" smtClean="0">
                <a:solidFill>
                  <a:srgbClr val="000000"/>
                </a:solidFill>
                <a:latin typeface="Arial" charset="0"/>
                <a:ea typeface="+mn-ea"/>
                <a:cs typeface="Arial"/>
              </a:rPr>
              <a:t>–</a:t>
            </a:r>
            <a:r>
              <a:rPr lang="en-US" sz="1400" kern="0" dirty="0" smtClean="0">
                <a:solidFill>
                  <a:srgbClr val="000000"/>
                </a:solidFill>
                <a:latin typeface="Arial" charset="0"/>
                <a:ea typeface="+mn-ea"/>
                <a:cs typeface="+mn-cs"/>
              </a:rPr>
              <a:t>659. </a:t>
            </a:r>
          </a:p>
          <a:p>
            <a:pPr>
              <a:buClr>
                <a:srgbClr val="B90023"/>
              </a:buClr>
            </a:pPr>
            <a:r>
              <a:rPr lang="en-US" sz="1400" dirty="0">
                <a:solidFill>
                  <a:srgbClr val="000000"/>
                </a:solidFill>
                <a:latin typeface="Arial" pitchFamily="34" charset="0"/>
                <a:ea typeface="+mn-ea"/>
                <a:cs typeface="Arial" pitchFamily="34" charset="0"/>
              </a:rPr>
              <a:t>Fever was defined as rectal temperature ≥38.5°C</a:t>
            </a:r>
            <a:r>
              <a:rPr lang="en-US" sz="1400" dirty="0" smtClean="0">
                <a:solidFill>
                  <a:srgbClr val="000000"/>
                </a:solidFill>
                <a:latin typeface="Arial" pitchFamily="34" charset="0"/>
                <a:ea typeface="+mn-ea"/>
                <a:cs typeface="Arial" pitchFamily="34" charset="0"/>
              </a:rPr>
              <a:t>.</a:t>
            </a:r>
            <a:endParaRPr lang="en-US" sz="1400" dirty="0">
              <a:solidFill>
                <a:srgbClr val="000000"/>
              </a:solidFill>
              <a:latin typeface="Arial" pitchFamily="34" charset="0"/>
              <a:ea typeface="+mn-ea"/>
              <a:cs typeface="Arial" pitchFamily="34" charset="0"/>
            </a:endParaRPr>
          </a:p>
        </p:txBody>
      </p:sp>
      <p:sp>
        <p:nvSpPr>
          <p:cNvPr id="31" name="Text Placeholder 36"/>
          <p:cNvSpPr txBox="1">
            <a:spLocks/>
          </p:cNvSpPr>
          <p:nvPr/>
        </p:nvSpPr>
        <p:spPr bwMode="auto">
          <a:xfrm>
            <a:off x="189138" y="6453335"/>
            <a:ext cx="8703342" cy="29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50" kern="0" dirty="0" smtClean="0">
                <a:solidFill>
                  <a:srgbClr val="808080">
                    <a:lumMod val="50000"/>
                  </a:srgbClr>
                </a:solidFill>
                <a:latin typeface="Arial" charset="0"/>
                <a:ea typeface="+mn-ea"/>
                <a:cs typeface="+mn-cs"/>
              </a:rPr>
              <a:t>1. </a:t>
            </a:r>
            <a:r>
              <a:rPr lang="en-US" sz="1050" dirty="0" smtClean="0">
                <a:solidFill>
                  <a:srgbClr val="808080">
                    <a:lumMod val="50000"/>
                  </a:srgbClr>
                </a:solidFill>
                <a:latin typeface="Arial" charset="0"/>
                <a:ea typeface="+mn-ea"/>
                <a:cs typeface="+mn-cs"/>
              </a:rPr>
              <a:t>Vesikari </a:t>
            </a:r>
            <a:r>
              <a:rPr lang="en-US" sz="1050" dirty="0">
                <a:solidFill>
                  <a:srgbClr val="808080">
                    <a:lumMod val="50000"/>
                  </a:srgbClr>
                </a:solidFill>
                <a:latin typeface="Arial" charset="0"/>
                <a:ea typeface="+mn-ea"/>
                <a:cs typeface="+mn-cs"/>
              </a:rPr>
              <a:t>T, et al. </a:t>
            </a:r>
            <a:r>
              <a:rPr lang="en-US" sz="1050" i="1" dirty="0" smtClean="0">
                <a:solidFill>
                  <a:srgbClr val="808080">
                    <a:lumMod val="50000"/>
                  </a:srgbClr>
                </a:solidFill>
                <a:latin typeface="Arial" charset="0"/>
                <a:ea typeface="+mn-ea"/>
                <a:cs typeface="+mn-cs"/>
              </a:rPr>
              <a:t>Lancet</a:t>
            </a:r>
            <a:r>
              <a:rPr lang="en-US" sz="1050" dirty="0">
                <a:solidFill>
                  <a:srgbClr val="808080">
                    <a:lumMod val="50000"/>
                  </a:srgbClr>
                </a:solidFill>
                <a:latin typeface="Arial" charset="0"/>
                <a:ea typeface="+mn-ea"/>
                <a:cs typeface="+mn-cs"/>
              </a:rPr>
              <a:t>. </a:t>
            </a:r>
            <a:r>
              <a:rPr lang="en-US" sz="1050" dirty="0" smtClean="0">
                <a:solidFill>
                  <a:srgbClr val="808080">
                    <a:lumMod val="50000"/>
                  </a:srgbClr>
                </a:solidFill>
                <a:latin typeface="Arial" charset="0"/>
                <a:ea typeface="+mn-ea"/>
                <a:cs typeface="+mn-cs"/>
              </a:rPr>
              <a:t>2013;381:825-835;</a:t>
            </a:r>
            <a:r>
              <a:rPr lang="en-US" sz="1050" kern="0" dirty="0" smtClean="0">
                <a:solidFill>
                  <a:srgbClr val="808080">
                    <a:lumMod val="50000"/>
                  </a:srgbClr>
                </a:solidFill>
                <a:latin typeface="Arial" charset="0"/>
                <a:ea typeface="+mn-ea"/>
                <a:cs typeface="+mn-cs"/>
              </a:rPr>
              <a:t> 2. Data on file, Novartis Vaccines and Diagnostics; 3. </a:t>
            </a:r>
            <a:r>
              <a:rPr lang="en-US" sz="1050" dirty="0">
                <a:solidFill>
                  <a:srgbClr val="808080">
                    <a:lumMod val="50000"/>
                  </a:srgbClr>
                </a:solidFill>
                <a:latin typeface="Arial" charset="0"/>
                <a:ea typeface="+mn-ea"/>
                <a:cs typeface="+mn-cs"/>
              </a:rPr>
              <a:t>BEXSERO </a:t>
            </a:r>
            <a:r>
              <a:rPr lang="en-US" sz="1050" dirty="0" smtClean="0">
                <a:solidFill>
                  <a:srgbClr val="808080">
                    <a:lumMod val="50000"/>
                  </a:srgbClr>
                </a:solidFill>
                <a:latin typeface="Arial" charset="0"/>
                <a:ea typeface="+mn-ea"/>
                <a:cs typeface="+mn-cs"/>
              </a:rPr>
              <a:t/>
            </a:r>
            <a:br>
              <a:rPr lang="en-US" sz="1050" dirty="0" smtClean="0">
                <a:solidFill>
                  <a:srgbClr val="808080">
                    <a:lumMod val="50000"/>
                  </a:srgbClr>
                </a:solidFill>
                <a:latin typeface="Arial" charset="0"/>
                <a:ea typeface="+mn-ea"/>
                <a:cs typeface="+mn-cs"/>
              </a:rPr>
            </a:br>
            <a:r>
              <a:rPr lang="en-US" sz="1050" dirty="0" smtClean="0">
                <a:solidFill>
                  <a:srgbClr val="808080">
                    <a:lumMod val="50000"/>
                  </a:srgbClr>
                </a:solidFill>
                <a:latin typeface="Arial" charset="0"/>
                <a:ea typeface="+mn-ea"/>
                <a:cs typeface="+mn-cs"/>
              </a:rPr>
              <a:t>[</a:t>
            </a:r>
            <a:r>
              <a:rPr lang="en-US" sz="1050" dirty="0">
                <a:solidFill>
                  <a:srgbClr val="808080">
                    <a:lumMod val="50000"/>
                  </a:srgbClr>
                </a:solidFill>
                <a:latin typeface="Arial" charset="0"/>
                <a:ea typeface="+mn-ea"/>
                <a:cs typeface="+mn-cs"/>
              </a:rPr>
              <a:t>summary of product characteristics]. Siena, Italy: Novartis Vaccines and Diagnostics S.r.l.; January 14, </a:t>
            </a:r>
            <a:r>
              <a:rPr lang="en-US" sz="1050" dirty="0" smtClean="0">
                <a:solidFill>
                  <a:srgbClr val="808080">
                    <a:lumMod val="50000"/>
                  </a:srgbClr>
                </a:solidFill>
                <a:latin typeface="Arial" charset="0"/>
                <a:ea typeface="+mn-ea"/>
                <a:cs typeface="+mn-cs"/>
              </a:rPr>
              <a:t>2013.</a:t>
            </a:r>
            <a:endParaRPr lang="en-US" sz="1050" dirty="0">
              <a:solidFill>
                <a:srgbClr val="808080">
                  <a:lumMod val="50000"/>
                </a:srgbClr>
              </a:solidFill>
              <a:latin typeface="Arial" charset="0"/>
              <a:ea typeface="+mn-ea"/>
              <a:cs typeface="+mn-cs"/>
            </a:endParaRPr>
          </a:p>
        </p:txBody>
      </p:sp>
      <p:sp>
        <p:nvSpPr>
          <p:cNvPr id="40" name="Rectangle 11"/>
          <p:cNvSpPr>
            <a:spLocks noChangeArrowheads="1"/>
          </p:cNvSpPr>
          <p:nvPr/>
        </p:nvSpPr>
        <p:spPr bwMode="auto">
          <a:xfrm rot="-5400000">
            <a:off x="-127718" y="3278328"/>
            <a:ext cx="1631516" cy="215444"/>
          </a:xfrm>
          <a:prstGeom prst="rect">
            <a:avLst/>
          </a:prstGeom>
          <a:noFill/>
          <a:ln w="9525">
            <a:noFill/>
            <a:miter lim="800000"/>
            <a:headEnd/>
            <a:tailEnd/>
          </a:ln>
        </p:spPr>
        <p:txBody>
          <a:bodyPr wrap="square" lIns="0" tIns="0" rIns="0" bIns="0">
            <a:spAutoFit/>
          </a:bodyPr>
          <a:lstStyle/>
          <a:p>
            <a:pPr algn="ctr"/>
            <a:r>
              <a:rPr lang="en-US" sz="1400" dirty="0">
                <a:solidFill>
                  <a:srgbClr val="000000"/>
                </a:solidFill>
                <a:latin typeface="Arial" charset="0"/>
                <a:ea typeface="+mn-ea"/>
                <a:cs typeface="Arial" charset="0"/>
              </a:rPr>
              <a:t>% of infants</a:t>
            </a:r>
            <a:endParaRPr lang="en-US" sz="1400" dirty="0">
              <a:solidFill>
                <a:srgbClr val="000000"/>
              </a:solidFill>
              <a:latin typeface="Arial" charset="0"/>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494" y="1299497"/>
            <a:ext cx="190817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482725"/>
            <a:ext cx="77358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7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In </a:t>
            </a:r>
            <a:r>
              <a:rPr lang="en-US" b="1" dirty="0" smtClean="0">
                <a:solidFill>
                  <a:srgbClr val="000000"/>
                </a:solidFill>
              </a:rPr>
              <a:t>general</a:t>
            </a:r>
            <a:r>
              <a:rPr lang="en-US" b="1" dirty="0">
                <a:solidFill>
                  <a:srgbClr val="000000"/>
                </a:solidFill>
              </a:rPr>
              <a:t>, the </a:t>
            </a:r>
            <a:r>
              <a:rPr lang="en-US" b="1" dirty="0" smtClean="0">
                <a:solidFill>
                  <a:srgbClr val="000000"/>
                </a:solidFill>
              </a:rPr>
              <a:t>frequency </a:t>
            </a:r>
            <a:r>
              <a:rPr lang="en-US" b="1" dirty="0">
                <a:solidFill>
                  <a:srgbClr val="000000"/>
                </a:solidFill>
              </a:rPr>
              <a:t>of </a:t>
            </a:r>
            <a:r>
              <a:rPr lang="en-US" b="1" dirty="0" smtClean="0">
                <a:solidFill>
                  <a:srgbClr val="000000"/>
                </a:solidFill>
              </a:rPr>
              <a:t>medically </a:t>
            </a:r>
            <a:r>
              <a:rPr lang="en-US" b="1" dirty="0">
                <a:solidFill>
                  <a:srgbClr val="000000"/>
                </a:solidFill>
              </a:rPr>
              <a:t>a</a:t>
            </a:r>
            <a:r>
              <a:rPr lang="en-US" b="1" dirty="0" smtClean="0">
                <a:solidFill>
                  <a:srgbClr val="000000"/>
                </a:solidFill>
              </a:rPr>
              <a:t>ttended fever </a:t>
            </a:r>
            <a:r>
              <a:rPr lang="en-US" b="1" dirty="0">
                <a:solidFill>
                  <a:srgbClr val="000000"/>
                </a:solidFill>
              </a:rPr>
              <a:t>w</a:t>
            </a:r>
            <a:r>
              <a:rPr lang="en-US" b="1" dirty="0" smtClean="0">
                <a:solidFill>
                  <a:srgbClr val="000000"/>
                </a:solidFill>
              </a:rPr>
              <a:t>as </a:t>
            </a:r>
            <a:r>
              <a:rPr lang="en-US" b="1" dirty="0">
                <a:solidFill>
                  <a:srgbClr val="000000"/>
                </a:solidFill>
              </a:rPr>
              <a:t>l</a:t>
            </a:r>
            <a:r>
              <a:rPr lang="en-US" b="1" dirty="0" smtClean="0">
                <a:solidFill>
                  <a:srgbClr val="000000"/>
                </a:solidFill>
              </a:rPr>
              <a:t>ow</a:t>
            </a:r>
            <a:endParaRPr lang="en-US" sz="1600" b="1" i="1" dirty="0">
              <a:latin typeface="+mn-lt"/>
            </a:endParaRPr>
          </a:p>
        </p:txBody>
      </p:sp>
      <p:sp>
        <p:nvSpPr>
          <p:cNvPr id="13" name="Rectangle 4"/>
          <p:cNvSpPr>
            <a:spLocks noChangeArrowheads="1"/>
          </p:cNvSpPr>
          <p:nvPr/>
        </p:nvSpPr>
        <p:spPr bwMode="auto">
          <a:xfrm>
            <a:off x="-182846" y="6364865"/>
            <a:ext cx="9144000" cy="0"/>
          </a:xfrm>
          <a:prstGeom prst="rect">
            <a:avLst/>
          </a:prstGeom>
          <a:noFill/>
          <a:ln w="19050">
            <a:noFill/>
            <a:miter lim="800000"/>
            <a:headEnd/>
            <a:tailEnd/>
          </a:ln>
        </p:spPr>
        <p:txBody>
          <a:bodyPr wrap="none" anchor="ctr">
            <a:spAutoFit/>
          </a:bodyPr>
          <a:lstStyle/>
          <a:p>
            <a:endParaRPr lang="en-GB" sz="1200" dirty="0">
              <a:solidFill>
                <a:srgbClr val="A5BF02"/>
              </a:solidFill>
              <a:latin typeface="Arial" charset="0"/>
              <a:ea typeface="+mn-ea"/>
              <a:cs typeface="+mn-cs"/>
            </a:endParaRPr>
          </a:p>
        </p:txBody>
      </p:sp>
      <p:sp>
        <p:nvSpPr>
          <p:cNvPr id="14" name="Rectangle 59"/>
          <p:cNvSpPr>
            <a:spLocks noChangeArrowheads="1"/>
          </p:cNvSpPr>
          <p:nvPr/>
        </p:nvSpPr>
        <p:spPr bwMode="auto">
          <a:xfrm>
            <a:off x="-182846" y="6364865"/>
            <a:ext cx="9144000" cy="0"/>
          </a:xfrm>
          <a:prstGeom prst="rect">
            <a:avLst/>
          </a:prstGeom>
          <a:noFill/>
          <a:ln w="19050">
            <a:noFill/>
            <a:miter lim="800000"/>
            <a:headEnd/>
            <a:tailEnd/>
          </a:ln>
        </p:spPr>
        <p:txBody>
          <a:bodyPr wrap="none" anchor="ctr">
            <a:spAutoFit/>
          </a:bodyPr>
          <a:lstStyle/>
          <a:p>
            <a:endParaRPr lang="en-GB" sz="1200" dirty="0">
              <a:solidFill>
                <a:srgbClr val="A5BF02"/>
              </a:solidFill>
              <a:latin typeface="Arial" charset="0"/>
              <a:ea typeface="+mn-ea"/>
              <a:cs typeface="+mn-cs"/>
            </a:endParaRPr>
          </a:p>
        </p:txBody>
      </p:sp>
      <p:graphicFrame>
        <p:nvGraphicFramePr>
          <p:cNvPr id="16" name="Group 38"/>
          <p:cNvGraphicFramePr>
            <a:graphicFrameLocks noGrp="1"/>
          </p:cNvGraphicFramePr>
          <p:nvPr>
            <p:extLst>
              <p:ext uri="{D42A27DB-BD31-4B8C-83A1-F6EECF244321}">
                <p14:modId xmlns:p14="http://schemas.microsoft.com/office/powerpoint/2010/main" val="3411181368"/>
              </p:ext>
            </p:extLst>
          </p:nvPr>
        </p:nvGraphicFramePr>
        <p:xfrm>
          <a:off x="358709" y="1486621"/>
          <a:ext cx="8367348" cy="3311161"/>
        </p:xfrm>
        <a:graphic>
          <a:graphicData uri="http://schemas.openxmlformats.org/drawingml/2006/table">
            <a:tbl>
              <a:tblPr/>
              <a:tblGrid>
                <a:gridCol w="1797641"/>
                <a:gridCol w="1064525"/>
                <a:gridCol w="2860040"/>
                <a:gridCol w="2645142"/>
              </a:tblGrid>
              <a:tr h="5191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cs typeface="Times New Roman" pitchFamily="18" charset="0"/>
                        </a:rPr>
                        <a:t>Percentage of Subjects With Medically Attended Fever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cs typeface="Times New Roman" pitchFamily="18" charset="0"/>
                        </a:rPr>
                        <a:t>(Number of Subjects With Medically Attended Fever/Total Number of Subjects)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30000" dirty="0" smtClean="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7242">
                <a:tc gridSpan="4">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endParaRPr kumimoji="0" lang="en-GB" sz="800" b="0" i="0" u="none" strike="noStrike" cap="none" normalizeH="0" baseline="0" dirty="0" smtClean="0">
                        <a:ln>
                          <a:noFill/>
                        </a:ln>
                        <a:solidFill>
                          <a:srgbClr val="00000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9113">
                <a:tc gridSpan="2">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endParaRPr kumimoji="0" lang="en-GB" sz="1200" b="0" i="0" u="none" strike="noStrike" cap="none" normalizeH="0" baseline="0" dirty="0" smtClean="0">
                        <a:ln>
                          <a:noFill/>
                        </a:ln>
                        <a:solidFill>
                          <a:srgbClr val="00000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Arial" charset="0"/>
                          <a:cs typeface="Times New Roman" pitchFamily="18" charset="0"/>
                        </a:rPr>
                        <a:t>BEXSERO</a:t>
                      </a:r>
                      <a:r>
                        <a:rPr kumimoji="0" lang="fr-FR" sz="1200" b="1" i="0" u="none" strike="noStrike" cap="none" normalizeH="0" baseline="30000" dirty="0" smtClean="0">
                          <a:ln>
                            <a:noFill/>
                          </a:ln>
                          <a:solidFill>
                            <a:schemeClr val="bg1"/>
                          </a:solidFill>
                          <a:effectLst/>
                          <a:latin typeface="Arial" charset="0"/>
                          <a:cs typeface="Times New Roman" pitchFamily="18" charset="0"/>
                        </a:rPr>
                        <a:t>®</a:t>
                      </a:r>
                      <a:r>
                        <a:rPr kumimoji="0" lang="fr-FR" sz="1200" b="1" i="0" u="none" strike="noStrike" cap="none" normalizeH="0" baseline="0" dirty="0" smtClean="0">
                          <a:ln>
                            <a:noFill/>
                          </a:ln>
                          <a:solidFill>
                            <a:schemeClr val="bg1"/>
                          </a:solidFill>
                          <a:effectLst/>
                          <a:latin typeface="Arial" charset="0"/>
                          <a:cs typeface="Times New Roman" pitchFamily="18" charset="0"/>
                        </a:rPr>
                        <a:t> Vaccine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Arial" charset="0"/>
                          <a:cs typeface="Times New Roman" pitchFamily="18" charset="0"/>
                        </a:rPr>
                        <a:t>+</a:t>
                      </a:r>
                      <a:br>
                        <a:rPr kumimoji="0" lang="fr-FR" sz="1200" b="1" i="0" u="none" strike="noStrike" cap="none" normalizeH="0" baseline="0" dirty="0" smtClean="0">
                          <a:ln>
                            <a:noFill/>
                          </a:ln>
                          <a:solidFill>
                            <a:schemeClr val="bg1"/>
                          </a:solidFill>
                          <a:effectLst/>
                          <a:latin typeface="Arial" charset="0"/>
                          <a:cs typeface="Times New Roman" pitchFamily="18" charset="0"/>
                        </a:rPr>
                      </a:br>
                      <a:r>
                        <a:rPr kumimoji="0" lang="fr-FR" sz="1200" b="1" i="0" u="none" strike="noStrike" cap="none" normalizeH="0" baseline="0" dirty="0" smtClean="0">
                          <a:ln>
                            <a:noFill/>
                          </a:ln>
                          <a:solidFill>
                            <a:schemeClr val="bg1"/>
                          </a:solidFill>
                          <a:effectLst/>
                          <a:latin typeface="Arial" charset="0"/>
                          <a:cs typeface="Times New Roman" pitchFamily="18" charset="0"/>
                        </a:rPr>
                        <a:t>Routine Vaccines</a:t>
                      </a:r>
                      <a:r>
                        <a:rPr kumimoji="0" lang="en-GB" sz="1200" b="1" i="0" u="none" strike="noStrike" cap="none" normalizeH="0" baseline="0" dirty="0" smtClean="0">
                          <a:ln>
                            <a:noFill/>
                          </a:ln>
                          <a:solidFill>
                            <a:schemeClr val="bg1"/>
                          </a:solidFill>
                          <a:effectLst/>
                          <a:latin typeface="Arial" pitchFamily="34" charset="0"/>
                          <a:cs typeface="Arial" pitchFamily="34" charset="0"/>
                        </a:rPr>
                        <a:t>*</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Times New Roman" pitchFamily="18" charset="0"/>
                        </a:rPr>
                        <a:t>MenC+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Times New Roman" pitchFamily="18" charset="0"/>
                        </a:rPr>
                        <a:t>Routine Vaccines</a:t>
                      </a:r>
                      <a:r>
                        <a:rPr kumimoji="0" lang="en-GB" sz="1200" b="1" i="0" u="none" strike="noStrike" cap="none" normalizeH="0" baseline="0" dirty="0" smtClean="0">
                          <a:ln>
                            <a:noFill/>
                          </a:ln>
                          <a:solidFill>
                            <a:schemeClr val="bg1"/>
                          </a:solidFill>
                          <a:effectLst/>
                          <a:latin typeface="Arial" pitchFamily="34" charset="0"/>
                          <a:cs typeface="Arial" pitchFamily="34" charset="0"/>
                        </a:rPr>
                        <a:t>*</a:t>
                      </a:r>
                      <a:endParaRPr kumimoji="0" lang="en-US" sz="1200" b="1" i="0" u="none" strike="noStrike" cap="none" normalizeH="0" baseline="3000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650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cs typeface="Arial" pitchFamily="34" charset="0"/>
                        </a:rPr>
                        <a:t>Observer-Blind Subset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85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cs typeface="Arial" pitchFamily="34" charset="0"/>
                        </a:rPr>
                        <a:t>Any dose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5.3%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(26/493)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2.8%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(13/470)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08297">
                <a:tc gridSpan="4">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endParaRPr kumimoji="0" lang="en-GB" sz="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34963">
                <a:tc gridSpan="2">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Arial" charset="0"/>
                          <a:cs typeface="Times New Roman" pitchFamily="18" charset="0"/>
                        </a:rPr>
                        <a:t>BEXSERO Vaccine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bg1"/>
                          </a:solidFill>
                          <a:effectLst/>
                          <a:latin typeface="Arial" charset="0"/>
                          <a:cs typeface="Times New Roman" pitchFamily="18" charset="0"/>
                        </a:rPr>
                        <a:t>+</a:t>
                      </a:r>
                      <a:br>
                        <a:rPr kumimoji="0" lang="fr-FR" sz="1200" b="1" i="0" u="none" strike="noStrike" cap="none" normalizeH="0" baseline="0" dirty="0" smtClean="0">
                          <a:ln>
                            <a:noFill/>
                          </a:ln>
                          <a:solidFill>
                            <a:schemeClr val="bg1"/>
                          </a:solidFill>
                          <a:effectLst/>
                          <a:latin typeface="Arial" charset="0"/>
                          <a:cs typeface="Times New Roman" pitchFamily="18" charset="0"/>
                        </a:rPr>
                      </a:br>
                      <a:r>
                        <a:rPr kumimoji="0" lang="fr-FR" sz="1200" b="1" i="0" u="none" strike="noStrike" cap="none" normalizeH="0" baseline="0" dirty="0" smtClean="0">
                          <a:ln>
                            <a:noFill/>
                          </a:ln>
                          <a:solidFill>
                            <a:schemeClr val="bg1"/>
                          </a:solidFill>
                          <a:effectLst/>
                          <a:latin typeface="Arial" charset="0"/>
                          <a:cs typeface="Times New Roman" pitchFamily="18" charset="0"/>
                        </a:rPr>
                        <a:t>Routine Vaccines</a:t>
                      </a:r>
                      <a:r>
                        <a:rPr kumimoji="0" lang="en-GB" sz="1200" b="1" i="0" u="none" strike="noStrike" cap="none" normalizeH="0" baseline="0" dirty="0" smtClean="0">
                          <a:ln>
                            <a:noFill/>
                          </a:ln>
                          <a:solidFill>
                            <a:schemeClr val="bg1"/>
                          </a:solidFill>
                          <a:effectLst/>
                          <a:latin typeface="Arial" pitchFamily="34" charset="0"/>
                          <a:cs typeface="Arial" pitchFamily="34" charset="0"/>
                        </a:rPr>
                        <a:t>*</a:t>
                      </a:r>
                      <a:endParaRPr kumimoji="0" lang="en-US" sz="1200" b="1" i="0" u="none" strike="noStrike" cap="none" normalizeH="0" baseline="0" dirty="0" smtClean="0">
                        <a:ln>
                          <a:noFill/>
                        </a:ln>
                        <a:solidFill>
                          <a:schemeClr val="bg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5D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cs typeface="Times New Roman" pitchFamily="18" charset="0"/>
                        </a:rPr>
                        <a:t>Routine Vaccines</a:t>
                      </a:r>
                      <a:r>
                        <a:rPr kumimoji="0" lang="en-GB" sz="1200" b="1" i="0" u="none" strike="noStrike" cap="none" normalizeH="0" baseline="0" dirty="0" smtClean="0">
                          <a:ln>
                            <a:noFill/>
                          </a:ln>
                          <a:solidFill>
                            <a:schemeClr val="bg1"/>
                          </a:solidFill>
                          <a:effectLst/>
                          <a:latin typeface="Arial" pitchFamily="34" charset="0"/>
                          <a:cs typeface="Arial" pitchFamily="34" charset="0"/>
                        </a:rPr>
                        <a:t>*</a:t>
                      </a:r>
                      <a:endParaRPr kumimoji="0" lang="en-US" sz="1200" b="1" i="0" u="none" strike="noStrike" cap="none" normalizeH="0" baseline="0" dirty="0" smtClean="0">
                        <a:ln>
                          <a:noFill/>
                        </a:ln>
                        <a:solidFill>
                          <a:schemeClr val="bg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5D00"/>
                    </a:solidFill>
                  </a:tcPr>
                </a:tc>
              </a:tr>
              <a:tr h="334963">
                <a:tc>
                  <a:txBody>
                    <a:bodyPr/>
                    <a:lstStyle/>
                    <a:p>
                      <a:pPr algn="ctr"/>
                      <a:r>
                        <a:rPr lang="en-US" sz="1200" b="1" dirty="0" smtClean="0">
                          <a:solidFill>
                            <a:schemeClr val="bg1"/>
                          </a:solidFill>
                          <a:latin typeface="Arial" pitchFamily="34" charset="0"/>
                          <a:cs typeface="Arial" pitchFamily="34" charset="0"/>
                        </a:rPr>
                        <a:t>Open-Label </a:t>
                      </a:r>
                      <a:br>
                        <a:rPr lang="en-US" sz="1200" b="1" dirty="0" smtClean="0">
                          <a:solidFill>
                            <a:schemeClr val="bg1"/>
                          </a:solidFill>
                          <a:latin typeface="Arial" pitchFamily="34" charset="0"/>
                          <a:cs typeface="Arial" pitchFamily="34" charset="0"/>
                        </a:rPr>
                      </a:br>
                      <a:r>
                        <a:rPr lang="en-US" sz="1200" b="1" dirty="0" smtClean="0">
                          <a:solidFill>
                            <a:schemeClr val="bg1"/>
                          </a:solidFill>
                          <a:latin typeface="Arial" pitchFamily="34" charset="0"/>
                          <a:cs typeface="Arial" pitchFamily="34" charset="0"/>
                        </a:rPr>
                        <a:t>Subset</a:t>
                      </a:r>
                      <a:endParaRPr lang="en-US" sz="1200" b="1"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85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cs typeface="Arial" pitchFamily="34" charset="0"/>
                        </a:rPr>
                        <a:t>Any dose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1.4%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(28/1966)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 1.8%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(12/659)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8"/>
                    </a:solidFill>
                  </a:tcPr>
                </a:tc>
              </a:tr>
            </a:tbl>
          </a:graphicData>
        </a:graphic>
      </p:graphicFrame>
      <p:sp>
        <p:nvSpPr>
          <p:cNvPr id="15" name="Text Placeholder 35"/>
          <p:cNvSpPr txBox="1">
            <a:spLocks/>
          </p:cNvSpPr>
          <p:nvPr/>
        </p:nvSpPr>
        <p:spPr bwMode="auto">
          <a:xfrm>
            <a:off x="189139" y="6114684"/>
            <a:ext cx="6937374" cy="3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spcAft>
                <a:spcPts val="300"/>
              </a:spcAft>
            </a:pPr>
            <a:r>
              <a:rPr lang="en-US" sz="1600" b="1" kern="0" dirty="0" smtClean="0">
                <a:solidFill>
                  <a:srgbClr val="000000"/>
                </a:solidFill>
                <a:latin typeface="Arial"/>
                <a:ea typeface="+mn-ea"/>
                <a:cs typeface="+mn-cs"/>
              </a:rPr>
              <a:t>*Routine vaccines: PCV7 and DTaP-HBV-IPV/Hib.</a:t>
            </a:r>
          </a:p>
        </p:txBody>
      </p:sp>
      <p:sp>
        <p:nvSpPr>
          <p:cNvPr id="17" name="Text Placeholder 36"/>
          <p:cNvSpPr txBox="1">
            <a:spLocks/>
          </p:cNvSpPr>
          <p:nvPr/>
        </p:nvSpPr>
        <p:spPr bwMode="auto">
          <a:xfrm>
            <a:off x="189138" y="6453412"/>
            <a:ext cx="7126061" cy="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100" b="1" dirty="0" smtClean="0">
                <a:solidFill>
                  <a:srgbClr val="808080">
                    <a:lumMod val="50000"/>
                  </a:srgbClr>
                </a:solidFill>
                <a:latin typeface="Arial" charset="0"/>
                <a:ea typeface="+mn-ea"/>
                <a:cs typeface="+mn-cs"/>
              </a:rPr>
              <a:t>Vesikari </a:t>
            </a:r>
            <a:r>
              <a:rPr lang="en-US" sz="1100" b="1" dirty="0">
                <a:solidFill>
                  <a:srgbClr val="808080">
                    <a:lumMod val="50000"/>
                  </a:srgbClr>
                </a:solidFill>
                <a:latin typeface="Arial" charset="0"/>
                <a:ea typeface="+mn-ea"/>
                <a:cs typeface="+mn-cs"/>
              </a:rPr>
              <a:t>T, et al. </a:t>
            </a:r>
            <a:r>
              <a:rPr lang="en-US" sz="1100" b="1" i="1" dirty="0" smtClean="0">
                <a:solidFill>
                  <a:srgbClr val="808080">
                    <a:lumMod val="50000"/>
                  </a:srgbClr>
                </a:solidFill>
                <a:latin typeface="Arial" charset="0"/>
                <a:ea typeface="+mn-ea"/>
                <a:cs typeface="+mn-cs"/>
              </a:rPr>
              <a:t>Lancet</a:t>
            </a:r>
            <a:r>
              <a:rPr lang="en-US" sz="1100" b="1" dirty="0">
                <a:solidFill>
                  <a:srgbClr val="808080">
                    <a:lumMod val="50000"/>
                  </a:srgbClr>
                </a:solidFill>
                <a:latin typeface="Arial" charset="0"/>
                <a:ea typeface="+mn-ea"/>
                <a:cs typeface="+mn-cs"/>
              </a:rPr>
              <a:t>. </a:t>
            </a:r>
            <a:r>
              <a:rPr lang="en-US" sz="1100" b="1" dirty="0" smtClean="0">
                <a:solidFill>
                  <a:srgbClr val="808080">
                    <a:lumMod val="50000"/>
                  </a:srgbClr>
                </a:solidFill>
                <a:latin typeface="Arial" charset="0"/>
                <a:ea typeface="+mn-ea"/>
                <a:cs typeface="+mn-cs"/>
              </a:rPr>
              <a:t>2013;381:825-835</a:t>
            </a:r>
            <a:r>
              <a:rPr lang="en-US" sz="1100" b="1" kern="0" dirty="0" smtClean="0">
                <a:solidFill>
                  <a:srgbClr val="808080">
                    <a:lumMod val="50000"/>
                  </a:srgbClr>
                </a:solidFill>
                <a:latin typeface="Arial" charset="0"/>
                <a:ea typeface="+mn-ea"/>
                <a:cs typeface="+mn-cs"/>
              </a:rPr>
              <a:t>.</a:t>
            </a:r>
            <a:endParaRPr lang="en-US" sz="1100" b="1" kern="0" dirty="0" smtClean="0">
              <a:solidFill>
                <a:srgbClr val="808080">
                  <a:lumMod val="50000"/>
                </a:srgbClr>
              </a:solidFill>
              <a:latin typeface="Arial"/>
              <a:ea typeface="+mn-ea"/>
              <a:cs typeface="+mn-cs"/>
            </a:endParaRPr>
          </a:p>
        </p:txBody>
      </p:sp>
      <p:sp>
        <p:nvSpPr>
          <p:cNvPr id="3" name="TextBox 2"/>
          <p:cNvSpPr txBox="1"/>
          <p:nvPr/>
        </p:nvSpPr>
        <p:spPr>
          <a:xfrm>
            <a:off x="707300" y="5111167"/>
            <a:ext cx="7393092" cy="830997"/>
          </a:xfrm>
          <a:prstGeom prst="rect">
            <a:avLst/>
          </a:prstGeom>
          <a:solidFill>
            <a:srgbClr val="C00000"/>
          </a:solidFill>
        </p:spPr>
        <p:txBody>
          <a:bodyPr wrap="square" rtlCol="0">
            <a:spAutoFit/>
          </a:bodyPr>
          <a:lstStyle/>
          <a:p>
            <a:pPr algn="ctr"/>
            <a:r>
              <a:rPr lang="en-GB" b="1" dirty="0" smtClean="0">
                <a:solidFill>
                  <a:srgbClr val="00AE9E"/>
                </a:solidFill>
              </a:rPr>
              <a:t>Medical intervention less likely with knowledge </a:t>
            </a:r>
          </a:p>
          <a:p>
            <a:pPr algn="ctr"/>
            <a:r>
              <a:rPr lang="en-GB" b="1" dirty="0" smtClean="0">
                <a:solidFill>
                  <a:srgbClr val="00AE9E"/>
                </a:solidFill>
              </a:rPr>
              <a:t>of vaccine received</a:t>
            </a:r>
            <a:endParaRPr lang="en-GB" b="1" dirty="0">
              <a:solidFill>
                <a:srgbClr val="00AE9E"/>
              </a:solidFill>
            </a:endParaRPr>
          </a:p>
        </p:txBody>
      </p:sp>
    </p:spTree>
    <p:custDataLst>
      <p:tags r:id="rId1"/>
    </p:custDataLst>
    <p:extLst>
      <p:ext uri="{BB962C8B-B14F-4D97-AF65-F5344CB8AC3E}">
        <p14:creationId xmlns:p14="http://schemas.microsoft.com/office/powerpoint/2010/main" val="170388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5"/>
          <p:cNvSpPr txBox="1">
            <a:spLocks/>
          </p:cNvSpPr>
          <p:nvPr/>
        </p:nvSpPr>
        <p:spPr bwMode="auto">
          <a:xfrm>
            <a:off x="189137" y="5391798"/>
            <a:ext cx="7655451" cy="8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spcAft>
                <a:spcPts val="300"/>
              </a:spcAft>
            </a:pPr>
            <a:r>
              <a:rPr lang="en-US" sz="1200" kern="0" dirty="0" smtClean="0">
                <a:solidFill>
                  <a:srgbClr val="000000"/>
                </a:solidFill>
                <a:latin typeface="Arial"/>
                <a:ea typeface="+mn-ea"/>
                <a:cs typeface="+mn-cs"/>
              </a:rPr>
              <a:t>NPP: no prophylactic paracetamol (N=182); PP: with prophylactic paracetamol</a:t>
            </a:r>
            <a:r>
              <a:rPr lang="en-US" sz="1200" kern="0" dirty="0">
                <a:solidFill>
                  <a:srgbClr val="000000"/>
                </a:solidFill>
                <a:latin typeface="Arial"/>
                <a:ea typeface="+mn-ea"/>
                <a:cs typeface="+mn-cs"/>
              </a:rPr>
              <a:t> </a:t>
            </a:r>
            <a:r>
              <a:rPr lang="en-US" sz="1200" kern="0" dirty="0" smtClean="0">
                <a:solidFill>
                  <a:srgbClr val="000000"/>
                </a:solidFill>
                <a:latin typeface="Arial"/>
                <a:ea typeface="+mn-ea"/>
                <a:cs typeface="+mn-cs"/>
              </a:rPr>
              <a:t>(N=178-179). </a:t>
            </a:r>
            <a:br>
              <a:rPr lang="en-US" sz="1200" kern="0" dirty="0" smtClean="0">
                <a:solidFill>
                  <a:srgbClr val="000000"/>
                </a:solidFill>
                <a:latin typeface="Arial"/>
                <a:ea typeface="+mn-ea"/>
                <a:cs typeface="+mn-cs"/>
              </a:rPr>
            </a:br>
            <a:r>
              <a:rPr lang="en-US" sz="1200" kern="0" dirty="0" smtClean="0">
                <a:solidFill>
                  <a:srgbClr val="000000"/>
                </a:solidFill>
                <a:latin typeface="Arial"/>
                <a:ea typeface="+mn-ea"/>
                <a:cs typeface="+mn-cs"/>
              </a:rPr>
              <a:t>Routine vaccines: PCV7 and DTaP-HBV-IPV/Hib.</a:t>
            </a:r>
          </a:p>
        </p:txBody>
      </p:sp>
      <p:sp>
        <p:nvSpPr>
          <p:cNvPr id="7171" name="Rectangle 2"/>
          <p:cNvSpPr>
            <a:spLocks noGrp="1" noChangeArrowheads="1"/>
          </p:cNvSpPr>
          <p:nvPr>
            <p:ph type="title"/>
          </p:nvPr>
        </p:nvSpPr>
        <p:spPr>
          <a:xfrm>
            <a:off x="323528" y="146050"/>
            <a:ext cx="8820472" cy="981075"/>
          </a:xfrm>
        </p:spPr>
        <p:txBody>
          <a:bodyPr>
            <a:noAutofit/>
          </a:bodyPr>
          <a:lstStyle/>
          <a:p>
            <a:r>
              <a:rPr lang="en-US" sz="2400" b="1" dirty="0"/>
              <a:t>Prophylactic Paracetamol </a:t>
            </a:r>
            <a:r>
              <a:rPr lang="en-US" sz="2400" b="1" dirty="0">
                <a:solidFill>
                  <a:srgbClr val="000000"/>
                </a:solidFill>
              </a:rPr>
              <a:t>at the Time of and Closely After</a:t>
            </a:r>
            <a:r>
              <a:rPr lang="en-US" sz="2400" b="1" dirty="0"/>
              <a:t> Vaccination Reduced Fever</a:t>
            </a:r>
            <a:br>
              <a:rPr lang="en-US" sz="2400" b="1" dirty="0"/>
            </a:br>
            <a:r>
              <a:rPr lang="en-US" sz="2000" b="1" i="1" dirty="0" smtClean="0"/>
              <a:t>When </a:t>
            </a:r>
            <a:r>
              <a:rPr lang="en-GB" sz="2000" b="1" i="1" dirty="0" smtClean="0">
                <a:solidFill>
                  <a:srgbClr val="000000"/>
                </a:solidFill>
                <a:latin typeface="Arial" pitchFamily="34" charset="0"/>
                <a:cs typeface="Arial" pitchFamily="34" charset="0"/>
              </a:rPr>
              <a:t>BEXSERO</a:t>
            </a:r>
            <a:r>
              <a:rPr lang="en-GB" sz="2000" b="1" i="1" baseline="30000" dirty="0" smtClean="0">
                <a:solidFill>
                  <a:srgbClr val="000000"/>
                </a:solidFill>
                <a:latin typeface="Arial" pitchFamily="34" charset="0"/>
                <a:cs typeface="Arial" pitchFamily="34" charset="0"/>
              </a:rPr>
              <a:t>®</a:t>
            </a:r>
            <a:r>
              <a:rPr lang="en-GB" sz="2000" b="1" i="1" dirty="0" smtClean="0">
                <a:solidFill>
                  <a:srgbClr val="000000"/>
                </a:solidFill>
                <a:latin typeface="Arial" pitchFamily="34" charset="0"/>
                <a:cs typeface="Arial" pitchFamily="34" charset="0"/>
              </a:rPr>
              <a:t> </a:t>
            </a:r>
            <a:r>
              <a:rPr lang="en-US" sz="2000" b="1" i="1" dirty="0" smtClean="0"/>
              <a:t>is given concomitantly with routine infant vaccines</a:t>
            </a:r>
            <a:endParaRPr lang="en-US" sz="2000" b="1" i="1" dirty="0" smtClean="0">
              <a:solidFill>
                <a:schemeClr val="tx1"/>
              </a:solidFill>
            </a:endParaRPr>
          </a:p>
        </p:txBody>
      </p:sp>
      <p:grpSp>
        <p:nvGrpSpPr>
          <p:cNvPr id="2" name="Group 25"/>
          <p:cNvGrpSpPr/>
          <p:nvPr/>
        </p:nvGrpSpPr>
        <p:grpSpPr>
          <a:xfrm>
            <a:off x="6825466" y="2817159"/>
            <a:ext cx="1203688" cy="731582"/>
            <a:chOff x="6468279" y="2064508"/>
            <a:chExt cx="1203688" cy="731582"/>
          </a:xfrm>
        </p:grpSpPr>
        <p:grpSp>
          <p:nvGrpSpPr>
            <p:cNvPr id="3" name="Group 38"/>
            <p:cNvGrpSpPr/>
            <p:nvPr/>
          </p:nvGrpSpPr>
          <p:grpSpPr>
            <a:xfrm flipV="1">
              <a:off x="6468279" y="2083689"/>
              <a:ext cx="142705" cy="693220"/>
              <a:chOff x="6468279" y="2040949"/>
              <a:chExt cx="142705" cy="693220"/>
            </a:xfrm>
          </p:grpSpPr>
          <p:sp>
            <p:nvSpPr>
              <p:cNvPr id="30" name="Rectangle 58"/>
              <p:cNvSpPr>
                <a:spLocks noChangeArrowheads="1"/>
              </p:cNvSpPr>
              <p:nvPr/>
            </p:nvSpPr>
            <p:spPr bwMode="auto">
              <a:xfrm>
                <a:off x="6468281" y="2040949"/>
                <a:ext cx="142703" cy="146304"/>
              </a:xfrm>
              <a:prstGeom prst="rect">
                <a:avLst/>
              </a:prstGeom>
              <a:solidFill>
                <a:schemeClr val="accent2">
                  <a:lumMod val="20000"/>
                  <a:lumOff val="80000"/>
                </a:schemeClr>
              </a:solidFill>
              <a:ln w="11113">
                <a:solidFill>
                  <a:srgbClr val="FFFFFF"/>
                </a:solidFill>
                <a:miter lim="800000"/>
                <a:headEnd/>
                <a:tailEnd/>
              </a:ln>
            </p:spPr>
            <p:txBody>
              <a:bodyPr/>
              <a:lstStyle/>
              <a:p>
                <a:pPr>
                  <a:defRPr/>
                </a:pPr>
                <a:endParaRPr lang="en-US" sz="1400" kern="0" dirty="0" smtClean="0">
                  <a:solidFill>
                    <a:srgbClr val="000000"/>
                  </a:solidFill>
                  <a:latin typeface="Arial" charset="0"/>
                  <a:ea typeface="+mn-ea"/>
                  <a:cs typeface="+mn-cs"/>
                </a:endParaRPr>
              </a:p>
            </p:txBody>
          </p:sp>
          <p:sp>
            <p:nvSpPr>
              <p:cNvPr id="31" name="Rectangle 30"/>
              <p:cNvSpPr>
                <a:spLocks noChangeArrowheads="1"/>
              </p:cNvSpPr>
              <p:nvPr/>
            </p:nvSpPr>
            <p:spPr bwMode="auto">
              <a:xfrm>
                <a:off x="6468281" y="2314573"/>
                <a:ext cx="142703" cy="146304"/>
              </a:xfrm>
              <a:prstGeom prst="rect">
                <a:avLst/>
              </a:prstGeom>
              <a:solidFill>
                <a:schemeClr val="accent2"/>
              </a:solidFill>
              <a:ln w="11113">
                <a:solidFill>
                  <a:srgbClr val="FFFFFF"/>
                </a:solidFill>
                <a:miter lim="800000"/>
                <a:headEnd/>
                <a:tailEnd/>
              </a:ln>
            </p:spPr>
            <p:txBody>
              <a:bodyPr/>
              <a:lstStyle/>
              <a:p>
                <a:pPr>
                  <a:defRPr/>
                </a:pPr>
                <a:endParaRPr lang="en-US" sz="1400" kern="0" dirty="0" smtClean="0">
                  <a:solidFill>
                    <a:srgbClr val="000000"/>
                  </a:solidFill>
                  <a:latin typeface="Arial" charset="0"/>
                  <a:ea typeface="+mn-ea"/>
                  <a:cs typeface="+mn-cs"/>
                </a:endParaRPr>
              </a:p>
            </p:txBody>
          </p:sp>
          <p:sp>
            <p:nvSpPr>
              <p:cNvPr id="32" name="Rectangle 64"/>
              <p:cNvSpPr>
                <a:spLocks noChangeArrowheads="1"/>
              </p:cNvSpPr>
              <p:nvPr/>
            </p:nvSpPr>
            <p:spPr bwMode="auto">
              <a:xfrm>
                <a:off x="6468279" y="2587865"/>
                <a:ext cx="142703" cy="146304"/>
              </a:xfrm>
              <a:prstGeom prst="rect">
                <a:avLst/>
              </a:prstGeom>
              <a:solidFill>
                <a:schemeClr val="accent2">
                  <a:lumMod val="75000"/>
                </a:schemeClr>
              </a:solidFill>
              <a:ln w="11113">
                <a:solidFill>
                  <a:srgbClr val="FFFFFF"/>
                </a:solidFill>
                <a:miter lim="800000"/>
                <a:headEnd/>
                <a:tailEnd/>
              </a:ln>
            </p:spPr>
            <p:txBody>
              <a:bodyPr/>
              <a:lstStyle/>
              <a:p>
                <a:pPr>
                  <a:defRPr/>
                </a:pPr>
                <a:endParaRPr lang="en-US" sz="1400" kern="0" dirty="0" smtClean="0">
                  <a:solidFill>
                    <a:srgbClr val="000000"/>
                  </a:solidFill>
                  <a:latin typeface="Arial" charset="0"/>
                  <a:ea typeface="+mn-ea"/>
                  <a:cs typeface="+mn-cs"/>
                </a:endParaRPr>
              </a:p>
            </p:txBody>
          </p:sp>
        </p:grpSp>
        <p:sp>
          <p:nvSpPr>
            <p:cNvPr id="27" name="Rectangle 59"/>
            <p:cNvSpPr>
              <a:spLocks noChangeArrowheads="1"/>
            </p:cNvSpPr>
            <p:nvPr/>
          </p:nvSpPr>
          <p:spPr bwMode="auto">
            <a:xfrm>
              <a:off x="6686120" y="2064508"/>
              <a:ext cx="426399" cy="184666"/>
            </a:xfrm>
            <a:prstGeom prst="rect">
              <a:avLst/>
            </a:prstGeom>
            <a:noFill/>
            <a:ln w="9525">
              <a:noFill/>
              <a:miter lim="800000"/>
              <a:headEnd/>
              <a:tailEnd/>
            </a:ln>
          </p:spPr>
          <p:txBody>
            <a:bodyPr wrap="none" lIns="0" tIns="0" rIns="0" bIns="0">
              <a:spAutoFit/>
            </a:bodyPr>
            <a:lstStyle/>
            <a:p>
              <a:pPr>
                <a:defRPr/>
              </a:pPr>
              <a:r>
                <a:rPr lang="en-US" sz="1200" kern="0" dirty="0">
                  <a:solidFill>
                    <a:srgbClr val="000000"/>
                  </a:solidFill>
                  <a:latin typeface="Arial" charset="0"/>
                  <a:ea typeface="+mn-ea"/>
                  <a:cs typeface="+mn-cs"/>
                </a:rPr>
                <a:t>≥40°C</a:t>
              </a:r>
            </a:p>
          </p:txBody>
        </p:sp>
        <p:sp>
          <p:nvSpPr>
            <p:cNvPr id="28" name="Rectangle 61"/>
            <p:cNvSpPr>
              <a:spLocks noChangeArrowheads="1"/>
            </p:cNvSpPr>
            <p:nvPr/>
          </p:nvSpPr>
          <p:spPr bwMode="auto">
            <a:xfrm>
              <a:off x="6686120" y="2337800"/>
              <a:ext cx="985847" cy="184666"/>
            </a:xfrm>
            <a:prstGeom prst="rect">
              <a:avLst/>
            </a:prstGeom>
            <a:noFill/>
            <a:ln w="9525">
              <a:noFill/>
              <a:miter lim="800000"/>
              <a:headEnd/>
              <a:tailEnd/>
            </a:ln>
          </p:spPr>
          <p:txBody>
            <a:bodyPr wrap="none" lIns="0" tIns="0" rIns="0" bIns="0">
              <a:spAutoFit/>
            </a:bodyPr>
            <a:lstStyle/>
            <a:p>
              <a:pPr>
                <a:defRPr/>
              </a:pPr>
              <a:r>
                <a:rPr lang="en-US" sz="1200" kern="0" dirty="0" smtClean="0">
                  <a:solidFill>
                    <a:srgbClr val="000000"/>
                  </a:solidFill>
                  <a:latin typeface="Arial" charset="0"/>
                  <a:ea typeface="+mn-ea"/>
                  <a:cs typeface="+mn-cs"/>
                </a:rPr>
                <a:t>39°C–&lt;40.0°C</a:t>
              </a:r>
            </a:p>
          </p:txBody>
        </p:sp>
        <p:sp>
          <p:nvSpPr>
            <p:cNvPr id="29" name="Rectangle 65"/>
            <p:cNvSpPr>
              <a:spLocks noChangeArrowheads="1"/>
            </p:cNvSpPr>
            <p:nvPr/>
          </p:nvSpPr>
          <p:spPr bwMode="auto">
            <a:xfrm>
              <a:off x="6686120" y="2611424"/>
              <a:ext cx="985847" cy="184666"/>
            </a:xfrm>
            <a:prstGeom prst="rect">
              <a:avLst/>
            </a:prstGeom>
            <a:noFill/>
            <a:ln w="9525">
              <a:noFill/>
              <a:miter lim="800000"/>
              <a:headEnd/>
              <a:tailEnd/>
            </a:ln>
          </p:spPr>
          <p:txBody>
            <a:bodyPr wrap="none" lIns="0" tIns="0" rIns="0" bIns="0">
              <a:spAutoFit/>
            </a:bodyPr>
            <a:lstStyle/>
            <a:p>
              <a:pPr>
                <a:defRPr/>
              </a:pPr>
              <a:r>
                <a:rPr lang="en-US" sz="1200" kern="0" dirty="0">
                  <a:solidFill>
                    <a:srgbClr val="000000"/>
                  </a:solidFill>
                  <a:latin typeface="Arial" charset="0"/>
                  <a:ea typeface="+mn-ea"/>
                  <a:cs typeface="+mn-cs"/>
                </a:rPr>
                <a:t>38.5°C–&lt;39°C</a:t>
              </a:r>
            </a:p>
          </p:txBody>
        </p:sp>
      </p:grpSp>
      <p:sp>
        <p:nvSpPr>
          <p:cNvPr id="18" name="Text Placeholder 36"/>
          <p:cNvSpPr txBox="1">
            <a:spLocks/>
          </p:cNvSpPr>
          <p:nvPr/>
        </p:nvSpPr>
        <p:spPr bwMode="auto">
          <a:xfrm>
            <a:off x="189138" y="6453412"/>
            <a:ext cx="7535712" cy="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00" kern="0" dirty="0" smtClean="0">
                <a:solidFill>
                  <a:srgbClr val="808080">
                    <a:lumMod val="50000"/>
                  </a:srgbClr>
                </a:solidFill>
                <a:latin typeface="Arial"/>
                <a:ea typeface="+mn-ea"/>
                <a:cs typeface="+mn-cs"/>
              </a:rPr>
              <a:t>1. Prymula R, et al. Presented at: 29th Annual Meeting of the European Society for Paediatric Infectious Disease </a:t>
            </a:r>
            <a:br>
              <a:rPr lang="en-US" sz="1000" kern="0" dirty="0" smtClean="0">
                <a:solidFill>
                  <a:srgbClr val="808080">
                    <a:lumMod val="50000"/>
                  </a:srgbClr>
                </a:solidFill>
                <a:latin typeface="Arial"/>
                <a:ea typeface="+mn-ea"/>
                <a:cs typeface="+mn-cs"/>
              </a:rPr>
            </a:br>
            <a:r>
              <a:rPr lang="en-US" sz="1000" kern="0" dirty="0" smtClean="0">
                <a:solidFill>
                  <a:srgbClr val="808080">
                    <a:lumMod val="50000"/>
                  </a:srgbClr>
                </a:solidFill>
                <a:latin typeface="Arial"/>
                <a:ea typeface="+mn-ea"/>
                <a:cs typeface="+mn-cs"/>
              </a:rPr>
              <a:t>(ESPID); June 7-10, 2011; The Hague, The Netherlands. Poster #631; 2. Data on file, Novartis Vaccines and Diagnostics; </a:t>
            </a:r>
            <a:br>
              <a:rPr lang="en-US" sz="1000" kern="0" dirty="0" smtClean="0">
                <a:solidFill>
                  <a:srgbClr val="808080">
                    <a:lumMod val="50000"/>
                  </a:srgbClr>
                </a:solidFill>
                <a:latin typeface="Arial"/>
                <a:ea typeface="+mn-ea"/>
                <a:cs typeface="+mn-cs"/>
              </a:rPr>
            </a:br>
            <a:r>
              <a:rPr lang="en-US" sz="1000" kern="0" dirty="0" smtClean="0">
                <a:solidFill>
                  <a:srgbClr val="808080">
                    <a:lumMod val="50000"/>
                  </a:srgbClr>
                </a:solidFill>
                <a:latin typeface="Arial"/>
                <a:ea typeface="+mn-ea"/>
                <a:cs typeface="+mn-cs"/>
              </a:rPr>
              <a:t>3. BEXSERO [summary of product characteristics]. Siena, Italy: Novartis Vaccines and Diagnostics S.r.l.; January 14, 2013.</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359569"/>
            <a:ext cx="8480425"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8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606288" cy="648072"/>
          </a:xfrm>
        </p:spPr>
        <p:txBody>
          <a:bodyPr>
            <a:noAutofit/>
          </a:bodyPr>
          <a:lstStyle/>
          <a:p>
            <a:r>
              <a:rPr lang="en-GB" sz="2800" b="1" dirty="0" smtClean="0"/>
              <a:t>NICE guidance on management of feverish illness in children under 5 years (2007/2013)</a:t>
            </a:r>
            <a:endParaRPr lang="en-GB" sz="2800" b="1" dirty="0"/>
          </a:p>
        </p:txBody>
      </p:sp>
      <p:sp>
        <p:nvSpPr>
          <p:cNvPr id="3" name="Content Placeholder 2"/>
          <p:cNvSpPr>
            <a:spLocks noGrp="1"/>
          </p:cNvSpPr>
          <p:nvPr>
            <p:ph idx="1"/>
          </p:nvPr>
        </p:nvSpPr>
        <p:spPr>
          <a:xfrm>
            <a:off x="467544" y="1556793"/>
            <a:ext cx="8118456" cy="4608512"/>
          </a:xfrm>
        </p:spPr>
        <p:txBody>
          <a:bodyPr/>
          <a:lstStyle/>
          <a:p>
            <a:r>
              <a:rPr lang="en-GB" sz="3200" b="1" dirty="0" smtClean="0"/>
              <a:t>Use of antipyretic agents</a:t>
            </a:r>
          </a:p>
          <a:p>
            <a:pPr>
              <a:buFont typeface="Arial" panose="020B0604020202020204" pitchFamily="34" charset="0"/>
              <a:buChar char="•"/>
            </a:pPr>
            <a:r>
              <a:rPr lang="en-GB" dirty="0" smtClean="0"/>
              <a:t>Antipyretic </a:t>
            </a:r>
            <a:r>
              <a:rPr lang="en-GB" dirty="0"/>
              <a:t>agents do not prevent febrile convulsions and should not be used specifically for this purpose</a:t>
            </a:r>
            <a:r>
              <a:rPr lang="en-GB" dirty="0" smtClean="0"/>
              <a:t>.</a:t>
            </a:r>
            <a:endParaRPr lang="en-GB" dirty="0"/>
          </a:p>
          <a:p>
            <a:pPr>
              <a:buFont typeface="Arial" panose="020B0604020202020204" pitchFamily="34" charset="0"/>
              <a:buChar char="•"/>
            </a:pPr>
            <a:r>
              <a:rPr lang="en-GB" dirty="0" smtClean="0"/>
              <a:t>Do </a:t>
            </a:r>
            <a:r>
              <a:rPr lang="en-GB" dirty="0"/>
              <a:t>not use antipyretic agents with the sole aim of reducing body temperature in children with fever. </a:t>
            </a:r>
            <a:endParaRPr lang="en-GB" dirty="0" smtClean="0"/>
          </a:p>
          <a:p>
            <a:pPr>
              <a:buFont typeface="Arial" panose="020B0604020202020204" pitchFamily="34" charset="0"/>
              <a:buChar char="•"/>
            </a:pPr>
            <a:r>
              <a:rPr lang="en-GB" dirty="0" smtClean="0"/>
              <a:t>Consider </a:t>
            </a:r>
            <a:r>
              <a:rPr lang="en-GB" dirty="0"/>
              <a:t>using either </a:t>
            </a:r>
            <a:r>
              <a:rPr lang="en-GB" dirty="0" err="1"/>
              <a:t>paracetamol</a:t>
            </a:r>
            <a:r>
              <a:rPr lang="en-GB" dirty="0"/>
              <a:t> or ibuprofen in children with fever who appear distressed.</a:t>
            </a:r>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47</a:t>
            </a:fld>
            <a:endParaRPr lang="en-US" dirty="0"/>
          </a:p>
        </p:txBody>
      </p:sp>
      <p:sp>
        <p:nvSpPr>
          <p:cNvPr id="6" name="TextBox 5"/>
          <p:cNvSpPr txBox="1"/>
          <p:nvPr/>
        </p:nvSpPr>
        <p:spPr>
          <a:xfrm>
            <a:off x="622158" y="4437112"/>
            <a:ext cx="7982290" cy="1569660"/>
          </a:xfrm>
          <a:prstGeom prst="rect">
            <a:avLst/>
          </a:prstGeom>
          <a:solidFill>
            <a:schemeClr val="bg2"/>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en-GB" dirty="0">
                <a:ln w="12700">
                  <a:solidFill>
                    <a:schemeClr val="tx2">
                      <a:satMod val="155000"/>
                    </a:schemeClr>
                  </a:solidFill>
                  <a:prstDash val="solid"/>
                </a:ln>
                <a:solidFill>
                  <a:srgbClr val="00AE9E"/>
                </a:solidFill>
              </a:rPr>
              <a:t>JCVI recommended that </a:t>
            </a:r>
            <a:r>
              <a:rPr lang="en-GB" dirty="0" err="1">
                <a:ln w="12700">
                  <a:solidFill>
                    <a:schemeClr val="tx2">
                      <a:satMod val="155000"/>
                    </a:schemeClr>
                  </a:solidFill>
                  <a:prstDash val="solid"/>
                </a:ln>
                <a:solidFill>
                  <a:srgbClr val="00AE9E"/>
                </a:solidFill>
              </a:rPr>
              <a:t>paracetamol</a:t>
            </a:r>
            <a:r>
              <a:rPr lang="en-GB" dirty="0">
                <a:ln w="12700">
                  <a:solidFill>
                    <a:schemeClr val="tx2">
                      <a:satMod val="155000"/>
                    </a:schemeClr>
                  </a:solidFill>
                  <a:prstDash val="solid"/>
                </a:ln>
                <a:solidFill>
                  <a:srgbClr val="00AE9E"/>
                </a:solidFill>
              </a:rPr>
              <a:t> </a:t>
            </a:r>
            <a:r>
              <a:rPr lang="en-GB" dirty="0" smtClean="0">
                <a:ln w="12700">
                  <a:solidFill>
                    <a:schemeClr val="tx2">
                      <a:satMod val="155000"/>
                    </a:schemeClr>
                  </a:solidFill>
                  <a:prstDash val="solid"/>
                </a:ln>
                <a:solidFill>
                  <a:srgbClr val="00AE9E"/>
                </a:solidFill>
              </a:rPr>
              <a:t>should not be routinely offered prophylactically to infants at the time of their primary immunisations because it may interfere with </a:t>
            </a:r>
            <a:r>
              <a:rPr lang="en-GB" dirty="0">
                <a:ln w="12700">
                  <a:solidFill>
                    <a:schemeClr val="tx2">
                      <a:satMod val="155000"/>
                    </a:schemeClr>
                  </a:solidFill>
                  <a:prstDash val="solid"/>
                </a:ln>
                <a:solidFill>
                  <a:srgbClr val="00AE9E"/>
                </a:solidFill>
              </a:rPr>
              <a:t>v</a:t>
            </a:r>
            <a:r>
              <a:rPr lang="en-GB" dirty="0" smtClean="0">
                <a:ln w="12700">
                  <a:solidFill>
                    <a:schemeClr val="tx2">
                      <a:satMod val="155000"/>
                    </a:schemeClr>
                  </a:solidFill>
                  <a:prstDash val="solid"/>
                </a:ln>
                <a:solidFill>
                  <a:srgbClr val="00AE9E"/>
                </a:solidFill>
              </a:rPr>
              <a:t>accine responses</a:t>
            </a:r>
            <a:endParaRPr lang="en-GB" dirty="0">
              <a:ln w="12700">
                <a:solidFill>
                  <a:schemeClr val="tx2">
                    <a:satMod val="155000"/>
                  </a:schemeClr>
                </a:solidFill>
                <a:prstDash val="solid"/>
              </a:ln>
              <a:solidFill>
                <a:srgbClr val="00AE9E"/>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132856"/>
            <a:ext cx="840975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7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46050"/>
            <a:ext cx="7187744" cy="981075"/>
          </a:xfrm>
        </p:spPr>
        <p:txBody>
          <a:bodyPr>
            <a:noAutofit/>
          </a:bodyPr>
          <a:lstStyle/>
          <a:p>
            <a:r>
              <a:rPr lang="en-US" sz="2000" b="1" dirty="0"/>
              <a:t>Prophylactic Paracetamol at the Time of and Closely After Vaccination Did Not Impact </a:t>
            </a:r>
            <a:r>
              <a:rPr lang="en-US" sz="2000" b="1" dirty="0" smtClean="0"/>
              <a:t>Immunogenicity </a:t>
            </a:r>
            <a:r>
              <a:rPr lang="en-US" sz="2000" b="1" dirty="0"/>
              <a:t>of </a:t>
            </a:r>
            <a:r>
              <a:rPr lang="en-US" sz="2000" b="1" dirty="0" smtClean="0"/>
              <a:t>BEXSERO</a:t>
            </a:r>
            <a:r>
              <a:rPr lang="en-US" sz="2000" b="1" baseline="30000" dirty="0" smtClean="0">
                <a:cs typeface="Arial"/>
              </a:rPr>
              <a:t>®</a:t>
            </a:r>
            <a:r>
              <a:rPr lang="en-US" sz="2000" b="1" baseline="30000" dirty="0"/>
              <a:t/>
            </a:r>
            <a:br>
              <a:rPr lang="en-US" sz="2000" b="1" baseline="30000" dirty="0"/>
            </a:br>
            <a:r>
              <a:rPr lang="en-GB" sz="1800" b="1" i="1" dirty="0" smtClean="0">
                <a:cs typeface="Arial" pitchFamily="34" charset="0"/>
              </a:rPr>
              <a:t>BEXSERO </a:t>
            </a:r>
            <a:r>
              <a:rPr lang="en-US" sz="1800" b="1" i="1" dirty="0" smtClean="0"/>
              <a:t>given concomitantly with </a:t>
            </a:r>
            <a:r>
              <a:rPr lang="en-US" sz="1800" b="1" i="1" dirty="0"/>
              <a:t>routine infant </a:t>
            </a:r>
            <a:r>
              <a:rPr lang="en-US" sz="1800" b="1" i="1" dirty="0" smtClean="0"/>
              <a:t>vaccines</a:t>
            </a:r>
            <a:br>
              <a:rPr lang="en-US" sz="1800" b="1" i="1" dirty="0" smtClean="0"/>
            </a:br>
            <a:r>
              <a:rPr lang="en-US" sz="1800" b="1" i="1" dirty="0" smtClean="0"/>
              <a:t>2-3-4 month schedule</a:t>
            </a:r>
            <a:endParaRPr lang="en-US" sz="1600" b="1" i="1" dirty="0"/>
          </a:p>
        </p:txBody>
      </p:sp>
      <p:grpSp>
        <p:nvGrpSpPr>
          <p:cNvPr id="3" name="Group 3"/>
          <p:cNvGrpSpPr/>
          <p:nvPr/>
        </p:nvGrpSpPr>
        <p:grpSpPr>
          <a:xfrm>
            <a:off x="278272" y="1462469"/>
            <a:ext cx="8542474" cy="3980335"/>
            <a:chOff x="278272" y="1462469"/>
            <a:chExt cx="8542474" cy="3980335"/>
          </a:xfrm>
        </p:grpSpPr>
        <p:sp>
          <p:nvSpPr>
            <p:cNvPr id="10" name="Text Box 17"/>
            <p:cNvSpPr txBox="1">
              <a:spLocks noChangeArrowheads="1"/>
            </p:cNvSpPr>
            <p:nvPr/>
          </p:nvSpPr>
          <p:spPr bwMode="auto">
            <a:xfrm>
              <a:off x="920472" y="1462469"/>
              <a:ext cx="2389478" cy="276999"/>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ea typeface="+mn-ea"/>
                  <a:cs typeface="Tahoma" pitchFamily="34" charset="0"/>
                </a:rPr>
                <a:t>BEXSERO+routine at baseline</a:t>
              </a:r>
              <a:r>
                <a:rPr lang="en-US" sz="1200" dirty="0">
                  <a:solidFill>
                    <a:srgbClr val="000000"/>
                  </a:solidFill>
                  <a:latin typeface="Arial" charset="0"/>
                  <a:ea typeface="+mn-ea"/>
                  <a:cs typeface="Tahoma" pitchFamily="34" charset="0"/>
                </a:rPr>
                <a:t>*</a:t>
              </a:r>
              <a:endParaRPr lang="en-US" sz="900" baseline="30000" dirty="0">
                <a:solidFill>
                  <a:srgbClr val="000000"/>
                </a:solidFill>
                <a:latin typeface="Arial" charset="0"/>
                <a:ea typeface="+mn-ea"/>
                <a:cs typeface="Tahoma" pitchFamily="34" charset="0"/>
              </a:endParaRPr>
            </a:p>
          </p:txBody>
        </p:sp>
        <p:sp>
          <p:nvSpPr>
            <p:cNvPr id="11" name="Rectangle 14"/>
            <p:cNvSpPr>
              <a:spLocks noChangeArrowheads="1"/>
            </p:cNvSpPr>
            <p:nvPr/>
          </p:nvSpPr>
          <p:spPr bwMode="auto">
            <a:xfrm>
              <a:off x="824593" y="1544148"/>
              <a:ext cx="137160" cy="137160"/>
            </a:xfrm>
            <a:prstGeom prst="rect">
              <a:avLst/>
            </a:prstGeom>
            <a:solidFill>
              <a:schemeClr val="tx2">
                <a:lumMod val="60000"/>
                <a:lumOff val="40000"/>
              </a:schemeClr>
            </a:solidFill>
            <a:ln w="9525">
              <a:noFill/>
              <a:miter lim="800000"/>
              <a:headEnd/>
              <a:tailEnd/>
            </a:ln>
          </p:spPr>
          <p:txBody>
            <a:bodyPr wrap="none" anchor="ctr"/>
            <a:lstStyle/>
            <a:p>
              <a:pPr>
                <a:buFontTx/>
                <a:buChar char="•"/>
                <a:defRPr/>
              </a:pPr>
              <a:endParaRPr lang="en-US" sz="1600" b="1" dirty="0">
                <a:solidFill>
                  <a:srgbClr val="000000"/>
                </a:solidFill>
                <a:latin typeface="Arial" charset="0"/>
                <a:ea typeface="+mn-ea"/>
                <a:cs typeface="Tahoma" pitchFamily="34" charset="0"/>
              </a:endParaRPr>
            </a:p>
          </p:txBody>
        </p:sp>
        <p:sp>
          <p:nvSpPr>
            <p:cNvPr id="12" name="Text Box 18"/>
            <p:cNvSpPr txBox="1">
              <a:spLocks noChangeArrowheads="1"/>
            </p:cNvSpPr>
            <p:nvPr/>
          </p:nvSpPr>
          <p:spPr bwMode="auto">
            <a:xfrm rot="16200000">
              <a:off x="-820580" y="3655910"/>
              <a:ext cx="2628592" cy="430887"/>
            </a:xfrm>
            <a:prstGeom prst="rect">
              <a:avLst/>
            </a:prstGeom>
            <a:noFill/>
            <a:ln w="9525">
              <a:noFill/>
              <a:miter lim="800000"/>
              <a:headEnd/>
              <a:tailEnd/>
            </a:ln>
          </p:spPr>
          <p:txBody>
            <a:bodyPr wrap="square" lIns="0" tIns="0" rIns="0" bIns="0">
              <a:spAutoFit/>
            </a:bodyPr>
            <a:lstStyle/>
            <a:p>
              <a:pPr algn="ctr"/>
              <a:r>
                <a:rPr lang="en-US" sz="1400" dirty="0" smtClean="0">
                  <a:solidFill>
                    <a:srgbClr val="000000"/>
                  </a:solidFill>
                  <a:latin typeface="Arial" charset="0"/>
                  <a:ea typeface="+mn-ea"/>
                  <a:cs typeface="Tahoma" pitchFamily="34" charset="0"/>
                </a:rPr>
                <a:t>Infants</a:t>
              </a:r>
              <a:r>
                <a:rPr lang="en-US" sz="1400" dirty="0">
                  <a:solidFill>
                    <a:srgbClr val="000000"/>
                  </a:solidFill>
                  <a:latin typeface="Arial" charset="0"/>
                  <a:ea typeface="+mn-ea"/>
                  <a:cs typeface="Tahoma" pitchFamily="34" charset="0"/>
                </a:rPr>
                <a:t> </a:t>
              </a:r>
              <a:r>
                <a:rPr lang="en-US" sz="1400" dirty="0" smtClean="0">
                  <a:solidFill>
                    <a:srgbClr val="000000"/>
                  </a:solidFill>
                  <a:latin typeface="Arial" charset="0"/>
                  <a:ea typeface="+mn-ea"/>
                  <a:cs typeface="Tahoma" pitchFamily="34" charset="0"/>
                </a:rPr>
                <a:t>with</a:t>
              </a:r>
              <a:r>
                <a:rPr lang="en-US" sz="1400" dirty="0">
                  <a:solidFill>
                    <a:srgbClr val="000000"/>
                  </a:solidFill>
                  <a:latin typeface="Arial" charset="0"/>
                  <a:ea typeface="+mn-ea"/>
                  <a:cs typeface="Tahoma" pitchFamily="34" charset="0"/>
                </a:rPr>
                <a:t/>
              </a:r>
              <a:br>
                <a:rPr lang="en-US" sz="1400" dirty="0">
                  <a:solidFill>
                    <a:srgbClr val="000000"/>
                  </a:solidFill>
                  <a:latin typeface="Arial" charset="0"/>
                  <a:ea typeface="+mn-ea"/>
                  <a:cs typeface="Tahoma" pitchFamily="34" charset="0"/>
                </a:rPr>
              </a:br>
              <a:r>
                <a:rPr lang="en-US" sz="1400" dirty="0">
                  <a:solidFill>
                    <a:srgbClr val="000000"/>
                  </a:solidFill>
                  <a:latin typeface="Arial" charset="0"/>
                  <a:ea typeface="+mn-ea"/>
                  <a:cs typeface="Tahoma" pitchFamily="34" charset="0"/>
                </a:rPr>
                <a:t>hSBA ≥</a:t>
              </a:r>
              <a:r>
                <a:rPr lang="en-US" sz="1400" dirty="0" smtClean="0">
                  <a:solidFill>
                    <a:srgbClr val="000000"/>
                  </a:solidFill>
                  <a:latin typeface="Arial" charset="0"/>
                  <a:ea typeface="+mn-ea"/>
                  <a:cs typeface="Tahoma" pitchFamily="34" charset="0"/>
                </a:rPr>
                <a:t>1:5</a:t>
              </a:r>
              <a:r>
                <a:rPr lang="en-US" sz="1400" dirty="0">
                  <a:solidFill>
                    <a:srgbClr val="000000"/>
                  </a:solidFill>
                  <a:latin typeface="Arial" charset="0"/>
                  <a:ea typeface="+mn-ea"/>
                  <a:cs typeface="Tahoma" pitchFamily="34" charset="0"/>
                </a:rPr>
                <a:t> </a:t>
              </a:r>
              <a:r>
                <a:rPr lang="en-US" sz="1400" dirty="0" smtClean="0">
                  <a:solidFill>
                    <a:srgbClr val="000000"/>
                  </a:solidFill>
                  <a:latin typeface="Arial" charset="0"/>
                  <a:ea typeface="+mn-ea"/>
                  <a:cs typeface="Tahoma" pitchFamily="34" charset="0"/>
                </a:rPr>
                <a:t>(%)</a:t>
              </a:r>
              <a:endParaRPr lang="en-US" sz="1400" dirty="0">
                <a:solidFill>
                  <a:srgbClr val="000000"/>
                </a:solidFill>
                <a:latin typeface="Arial" charset="0"/>
                <a:ea typeface="+mn-ea"/>
                <a:cs typeface="Tahoma" pitchFamily="34" charset="0"/>
              </a:endParaRPr>
            </a:p>
          </p:txBody>
        </p:sp>
        <p:sp>
          <p:nvSpPr>
            <p:cNvPr id="14" name="Rectangle 14"/>
            <p:cNvSpPr>
              <a:spLocks noChangeArrowheads="1"/>
            </p:cNvSpPr>
            <p:nvPr/>
          </p:nvSpPr>
          <p:spPr bwMode="auto">
            <a:xfrm>
              <a:off x="4272643" y="1544148"/>
              <a:ext cx="137160" cy="137160"/>
            </a:xfrm>
            <a:prstGeom prst="rect">
              <a:avLst/>
            </a:prstGeom>
            <a:solidFill>
              <a:schemeClr val="tx2"/>
            </a:solidFill>
            <a:ln w="9525">
              <a:noFill/>
              <a:miter lim="800000"/>
              <a:headEnd/>
              <a:tailEnd/>
            </a:ln>
          </p:spPr>
          <p:txBody>
            <a:bodyPr wrap="none" tIns="0" bIns="0" anchor="ctr"/>
            <a:lstStyle/>
            <a:p>
              <a:pPr>
                <a:buFontTx/>
                <a:buChar char="•"/>
                <a:defRPr/>
              </a:pPr>
              <a:endParaRPr lang="en-US" sz="1600" b="1" dirty="0">
                <a:solidFill>
                  <a:srgbClr val="000000"/>
                </a:solidFill>
                <a:latin typeface="Arial" charset="0"/>
                <a:ea typeface="+mn-ea"/>
                <a:cs typeface="Tahoma" pitchFamily="34" charset="0"/>
              </a:endParaRPr>
            </a:p>
          </p:txBody>
        </p:sp>
        <p:sp>
          <p:nvSpPr>
            <p:cNvPr id="15" name="Text Box 17"/>
            <p:cNvSpPr txBox="1">
              <a:spLocks noChangeArrowheads="1"/>
            </p:cNvSpPr>
            <p:nvPr/>
          </p:nvSpPr>
          <p:spPr bwMode="auto">
            <a:xfrm>
              <a:off x="4412728" y="1513268"/>
              <a:ext cx="4170596" cy="184666"/>
            </a:xfrm>
            <a:prstGeom prst="rect">
              <a:avLst/>
            </a:prstGeom>
            <a:noFill/>
            <a:ln w="9525">
              <a:noFill/>
              <a:miter lim="800000"/>
              <a:headEnd/>
              <a:tailEnd/>
            </a:ln>
          </p:spPr>
          <p:txBody>
            <a:bodyPr wrap="square" tIns="0" bIns="0" anchor="ctr">
              <a:spAutoFit/>
            </a:bodyPr>
            <a:lstStyle/>
            <a:p>
              <a:r>
                <a:rPr lang="en-US" sz="1200" dirty="0" smtClean="0">
                  <a:solidFill>
                    <a:srgbClr val="000000"/>
                  </a:solidFill>
                  <a:latin typeface="Arial" charset="0"/>
                  <a:ea typeface="+mn-ea"/>
                  <a:cs typeface="Tahoma" pitchFamily="34" charset="0"/>
                </a:rPr>
                <a:t>BEXSERO+routine+paracetamol at baseline</a:t>
              </a:r>
              <a:r>
                <a:rPr lang="en-US" sz="1200" baseline="30000" dirty="0" smtClean="0">
                  <a:solidFill>
                    <a:srgbClr val="000000"/>
                  </a:solidFill>
                  <a:latin typeface="Arial" charset="0"/>
                  <a:ea typeface="+mn-ea"/>
                  <a:cs typeface="Tahoma" pitchFamily="34" charset="0"/>
                </a:rPr>
                <a:t>†</a:t>
              </a:r>
              <a:endParaRPr lang="en-US" sz="900" baseline="30000" dirty="0">
                <a:solidFill>
                  <a:srgbClr val="000000"/>
                </a:solidFill>
                <a:latin typeface="Arial" charset="0"/>
                <a:ea typeface="+mn-ea"/>
                <a:cs typeface="Tahoma" pitchFamily="34" charset="0"/>
              </a:endParaRPr>
            </a:p>
          </p:txBody>
        </p:sp>
        <p:sp>
          <p:nvSpPr>
            <p:cNvPr id="18" name="Text Box 17"/>
            <p:cNvSpPr txBox="1">
              <a:spLocks noChangeArrowheads="1"/>
            </p:cNvSpPr>
            <p:nvPr/>
          </p:nvSpPr>
          <p:spPr bwMode="auto">
            <a:xfrm>
              <a:off x="920472" y="1751191"/>
              <a:ext cx="3465512" cy="276999"/>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ea typeface="+mn-ea"/>
                  <a:cs typeface="Tahoma" pitchFamily="34" charset="0"/>
                </a:rPr>
                <a:t>BEXSERO+routine at 1 month post‒final dose*</a:t>
              </a:r>
              <a:endParaRPr lang="en-US" sz="900" baseline="30000" dirty="0">
                <a:solidFill>
                  <a:srgbClr val="000000"/>
                </a:solidFill>
                <a:latin typeface="Arial" charset="0"/>
                <a:ea typeface="+mn-ea"/>
                <a:cs typeface="Tahoma" pitchFamily="34" charset="0"/>
              </a:endParaRPr>
            </a:p>
          </p:txBody>
        </p:sp>
        <p:sp>
          <p:nvSpPr>
            <p:cNvPr id="19" name="Rectangle 14"/>
            <p:cNvSpPr>
              <a:spLocks noChangeArrowheads="1"/>
            </p:cNvSpPr>
            <p:nvPr/>
          </p:nvSpPr>
          <p:spPr bwMode="auto">
            <a:xfrm>
              <a:off x="829214" y="1830451"/>
              <a:ext cx="137160" cy="137160"/>
            </a:xfrm>
            <a:prstGeom prst="rect">
              <a:avLst/>
            </a:prstGeom>
            <a:solidFill>
              <a:schemeClr val="accent1"/>
            </a:solidFill>
            <a:ln w="9525">
              <a:noFill/>
              <a:miter lim="800000"/>
              <a:headEnd/>
              <a:tailEnd/>
            </a:ln>
          </p:spPr>
          <p:txBody>
            <a:bodyPr wrap="none" anchor="ctr"/>
            <a:lstStyle/>
            <a:p>
              <a:pPr>
                <a:buFontTx/>
                <a:buChar char="•"/>
                <a:defRPr/>
              </a:pPr>
              <a:endParaRPr lang="en-US" sz="1600" b="1" dirty="0">
                <a:solidFill>
                  <a:srgbClr val="000000"/>
                </a:solidFill>
                <a:latin typeface="Arial" charset="0"/>
                <a:ea typeface="+mn-ea"/>
                <a:cs typeface="Tahoma" pitchFamily="34" charset="0"/>
              </a:endParaRPr>
            </a:p>
          </p:txBody>
        </p:sp>
        <p:sp>
          <p:nvSpPr>
            <p:cNvPr id="21" name="Rectangle 14"/>
            <p:cNvSpPr>
              <a:spLocks noChangeArrowheads="1"/>
            </p:cNvSpPr>
            <p:nvPr/>
          </p:nvSpPr>
          <p:spPr bwMode="auto">
            <a:xfrm>
              <a:off x="4277264" y="1830451"/>
              <a:ext cx="137160" cy="137160"/>
            </a:xfrm>
            <a:prstGeom prst="rect">
              <a:avLst/>
            </a:prstGeom>
            <a:solidFill>
              <a:schemeClr val="accent2"/>
            </a:solidFill>
            <a:ln w="9525">
              <a:noFill/>
              <a:miter lim="800000"/>
              <a:headEnd/>
              <a:tailEnd/>
            </a:ln>
          </p:spPr>
          <p:txBody>
            <a:bodyPr wrap="none" tIns="0" bIns="0" anchor="ctr"/>
            <a:lstStyle/>
            <a:p>
              <a:pPr>
                <a:buFontTx/>
                <a:buChar char="•"/>
                <a:defRPr/>
              </a:pPr>
              <a:endParaRPr lang="en-US" sz="1600" b="1" dirty="0">
                <a:solidFill>
                  <a:srgbClr val="000000"/>
                </a:solidFill>
                <a:latin typeface="Arial" charset="0"/>
                <a:ea typeface="+mn-ea"/>
                <a:cs typeface="Tahoma" pitchFamily="34" charset="0"/>
              </a:endParaRPr>
            </a:p>
          </p:txBody>
        </p:sp>
        <p:sp>
          <p:nvSpPr>
            <p:cNvPr id="22" name="Text Box 17"/>
            <p:cNvSpPr txBox="1">
              <a:spLocks noChangeArrowheads="1"/>
            </p:cNvSpPr>
            <p:nvPr/>
          </p:nvSpPr>
          <p:spPr bwMode="auto">
            <a:xfrm>
              <a:off x="4412727" y="1801990"/>
              <a:ext cx="4408019" cy="184666"/>
            </a:xfrm>
            <a:prstGeom prst="rect">
              <a:avLst/>
            </a:prstGeom>
            <a:noFill/>
            <a:ln w="9525">
              <a:noFill/>
              <a:miter lim="800000"/>
              <a:headEnd/>
              <a:tailEnd/>
            </a:ln>
          </p:spPr>
          <p:txBody>
            <a:bodyPr wrap="square" tIns="0" bIns="0" anchor="ctr">
              <a:spAutoFit/>
            </a:bodyPr>
            <a:lstStyle/>
            <a:p>
              <a:r>
                <a:rPr lang="en-US" sz="1200" dirty="0" smtClean="0">
                  <a:solidFill>
                    <a:srgbClr val="000000"/>
                  </a:solidFill>
                  <a:latin typeface="Arial" charset="0"/>
                  <a:ea typeface="+mn-ea"/>
                  <a:cs typeface="Tahoma" pitchFamily="34" charset="0"/>
                </a:rPr>
                <a:t>BEXSERO+routine+paracetamol at 1 month </a:t>
              </a:r>
              <a:r>
                <a:rPr lang="en-US" sz="1200" dirty="0">
                  <a:solidFill>
                    <a:srgbClr val="000000"/>
                  </a:solidFill>
                  <a:latin typeface="Arial" charset="0"/>
                  <a:ea typeface="+mn-ea"/>
                  <a:cs typeface="Tahoma" pitchFamily="34" charset="0"/>
                </a:rPr>
                <a:t>post‒final </a:t>
              </a:r>
              <a:r>
                <a:rPr lang="en-US" sz="1200" dirty="0" smtClean="0">
                  <a:solidFill>
                    <a:srgbClr val="000000"/>
                  </a:solidFill>
                  <a:latin typeface="Arial" charset="0"/>
                  <a:ea typeface="+mn-ea"/>
                  <a:cs typeface="Tahoma" pitchFamily="34" charset="0"/>
                </a:rPr>
                <a:t>dose</a:t>
              </a:r>
              <a:r>
                <a:rPr lang="en-US" sz="1200" baseline="30000" dirty="0" smtClean="0">
                  <a:solidFill>
                    <a:srgbClr val="000000"/>
                  </a:solidFill>
                  <a:latin typeface="Arial" charset="0"/>
                  <a:ea typeface="+mn-ea"/>
                  <a:cs typeface="Tahoma" pitchFamily="34" charset="0"/>
                </a:rPr>
                <a:t>†</a:t>
              </a:r>
              <a:endParaRPr lang="en-US" sz="900" baseline="30000" dirty="0">
                <a:solidFill>
                  <a:srgbClr val="000000"/>
                </a:solidFill>
                <a:latin typeface="Arial" charset="0"/>
                <a:ea typeface="+mn-ea"/>
                <a:cs typeface="Tahoma" pitchFamily="34" charset="0"/>
              </a:endParaRPr>
            </a:p>
          </p:txBody>
        </p:sp>
        <p:sp>
          <p:nvSpPr>
            <p:cNvPr id="27" name="Text Box 14"/>
            <p:cNvSpPr txBox="1">
              <a:spLocks noChangeArrowheads="1"/>
            </p:cNvSpPr>
            <p:nvPr/>
          </p:nvSpPr>
          <p:spPr bwMode="auto">
            <a:xfrm>
              <a:off x="1555324" y="5135027"/>
              <a:ext cx="1158875" cy="307777"/>
            </a:xfrm>
            <a:prstGeom prst="rect">
              <a:avLst/>
            </a:prstGeom>
            <a:noFill/>
            <a:ln w="9525">
              <a:noFill/>
              <a:miter lim="800000"/>
              <a:headEnd/>
              <a:tailEnd/>
            </a:ln>
            <a:effectLst/>
          </p:spPr>
          <p:txBody>
            <a:bodyPr>
              <a:spAutoFit/>
            </a:bodyPr>
            <a:lstStyle/>
            <a:p>
              <a:pPr algn="ctr">
                <a:spcBef>
                  <a:spcPct val="50000"/>
                </a:spcBef>
                <a:defRPr/>
              </a:pPr>
              <a:r>
                <a:rPr lang="en-US" sz="1400" b="1" dirty="0" smtClean="0">
                  <a:solidFill>
                    <a:srgbClr val="000000"/>
                  </a:solidFill>
                  <a:latin typeface="Arial" charset="0"/>
                  <a:ea typeface="+mn-ea"/>
                  <a:cs typeface="+mn-cs"/>
                </a:rPr>
                <a:t>fHbp</a:t>
              </a:r>
              <a:endParaRPr lang="en-US" sz="1400" b="1" dirty="0">
                <a:solidFill>
                  <a:srgbClr val="000000"/>
                </a:solidFill>
                <a:latin typeface="Arial" charset="0"/>
                <a:ea typeface="+mn-ea"/>
                <a:cs typeface="+mn-cs"/>
              </a:endParaRPr>
            </a:p>
          </p:txBody>
        </p:sp>
        <p:sp>
          <p:nvSpPr>
            <p:cNvPr id="28" name="Text Box 15"/>
            <p:cNvSpPr txBox="1">
              <a:spLocks noChangeArrowheads="1"/>
            </p:cNvSpPr>
            <p:nvPr/>
          </p:nvSpPr>
          <p:spPr bwMode="auto">
            <a:xfrm>
              <a:off x="3417964" y="5135027"/>
              <a:ext cx="1158875" cy="307777"/>
            </a:xfrm>
            <a:prstGeom prst="rect">
              <a:avLst/>
            </a:prstGeom>
            <a:noFill/>
            <a:ln w="9525">
              <a:noFill/>
              <a:miter lim="800000"/>
              <a:headEnd/>
              <a:tailEnd/>
            </a:ln>
            <a:effectLst/>
          </p:spPr>
          <p:txBody>
            <a:bodyPr>
              <a:spAutoFit/>
            </a:bodyPr>
            <a:lstStyle/>
            <a:p>
              <a:pPr algn="ctr">
                <a:spcBef>
                  <a:spcPct val="50000"/>
                </a:spcBef>
                <a:defRPr/>
              </a:pPr>
              <a:r>
                <a:rPr lang="en-US" sz="1400" b="1" dirty="0" smtClean="0">
                  <a:solidFill>
                    <a:srgbClr val="000000"/>
                  </a:solidFill>
                  <a:latin typeface="Arial" charset="0"/>
                  <a:ea typeface="+mn-ea"/>
                  <a:cs typeface="+mn-cs"/>
                </a:rPr>
                <a:t>NadA</a:t>
              </a:r>
              <a:endParaRPr lang="en-US" sz="1400" b="1" dirty="0">
                <a:solidFill>
                  <a:srgbClr val="000000"/>
                </a:solidFill>
                <a:latin typeface="Arial" charset="0"/>
                <a:ea typeface="+mn-ea"/>
                <a:cs typeface="+mn-cs"/>
              </a:endParaRPr>
            </a:p>
          </p:txBody>
        </p:sp>
        <p:sp>
          <p:nvSpPr>
            <p:cNvPr id="29" name="Text Box 16"/>
            <p:cNvSpPr txBox="1">
              <a:spLocks noChangeArrowheads="1"/>
            </p:cNvSpPr>
            <p:nvPr/>
          </p:nvSpPr>
          <p:spPr bwMode="auto">
            <a:xfrm>
              <a:off x="5107847" y="5135027"/>
              <a:ext cx="1479550" cy="307777"/>
            </a:xfrm>
            <a:prstGeom prst="rect">
              <a:avLst/>
            </a:prstGeom>
            <a:noFill/>
            <a:ln w="9525">
              <a:noFill/>
              <a:miter lim="800000"/>
              <a:headEnd/>
              <a:tailEnd/>
            </a:ln>
            <a:effectLst/>
          </p:spPr>
          <p:txBody>
            <a:bodyPr>
              <a:spAutoFit/>
            </a:bodyPr>
            <a:lstStyle/>
            <a:p>
              <a:pPr algn="ctr">
                <a:spcBef>
                  <a:spcPts val="0"/>
                </a:spcBef>
                <a:defRPr/>
              </a:pPr>
              <a:r>
                <a:rPr lang="en-US" sz="1400" b="1" dirty="0" smtClean="0">
                  <a:solidFill>
                    <a:srgbClr val="000000"/>
                  </a:solidFill>
                  <a:latin typeface="Arial" charset="0"/>
                  <a:ea typeface="+mn-ea"/>
                  <a:cs typeface="+mn-cs"/>
                </a:rPr>
                <a:t>PorA P1.4</a:t>
              </a:r>
              <a:endParaRPr lang="en-US" sz="1400" b="1" dirty="0">
                <a:solidFill>
                  <a:srgbClr val="000000"/>
                </a:solidFill>
                <a:latin typeface="Arial" charset="0"/>
                <a:ea typeface="+mn-ea"/>
                <a:cs typeface="+mn-cs"/>
              </a:endParaRPr>
            </a:p>
          </p:txBody>
        </p:sp>
      </p:grpSp>
      <p:sp>
        <p:nvSpPr>
          <p:cNvPr id="25" name="Text Placeholder 35"/>
          <p:cNvSpPr txBox="1">
            <a:spLocks/>
          </p:cNvSpPr>
          <p:nvPr/>
        </p:nvSpPr>
        <p:spPr bwMode="auto">
          <a:xfrm>
            <a:off x="189139" y="5905324"/>
            <a:ext cx="6513962" cy="3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spcAft>
                <a:spcPts val="300"/>
              </a:spcAft>
            </a:pPr>
            <a:r>
              <a:rPr lang="en-US" sz="1200" kern="0" dirty="0" smtClean="0">
                <a:solidFill>
                  <a:srgbClr val="000000"/>
                </a:solidFill>
                <a:latin typeface="Arial"/>
                <a:ea typeface="+mn-ea"/>
                <a:cs typeface="+mn-cs"/>
              </a:rPr>
              <a:t>*N=165–171; </a:t>
            </a:r>
            <a:r>
              <a:rPr lang="en-US" sz="1200" kern="0" baseline="30000" dirty="0" smtClean="0">
                <a:solidFill>
                  <a:srgbClr val="000000"/>
                </a:solidFill>
                <a:latin typeface="Arial"/>
                <a:ea typeface="+mn-ea"/>
                <a:cs typeface="+mn-cs"/>
              </a:rPr>
              <a:t>†</a:t>
            </a:r>
            <a:r>
              <a:rPr lang="en-US" sz="1200" kern="0" dirty="0" smtClean="0">
                <a:solidFill>
                  <a:srgbClr val="000000"/>
                </a:solidFill>
                <a:latin typeface="Arial"/>
                <a:ea typeface="+mn-ea"/>
                <a:cs typeface="+mn-cs"/>
              </a:rPr>
              <a:t>N=160–169.</a:t>
            </a:r>
            <a:br>
              <a:rPr lang="en-US" sz="1200" kern="0" dirty="0" smtClean="0">
                <a:solidFill>
                  <a:srgbClr val="000000"/>
                </a:solidFill>
                <a:latin typeface="Arial"/>
                <a:ea typeface="+mn-ea"/>
                <a:cs typeface="+mn-cs"/>
              </a:rPr>
            </a:br>
            <a:r>
              <a:rPr lang="en-US" sz="1200" kern="0" dirty="0" smtClean="0">
                <a:solidFill>
                  <a:srgbClr val="000000"/>
                </a:solidFill>
                <a:latin typeface="Arial"/>
                <a:ea typeface="+mn-ea"/>
                <a:cs typeface="+mn-cs"/>
              </a:rPr>
              <a:t>Routine vaccines: PCV7 and DTaP-HBV-IPV/Hib.</a:t>
            </a:r>
          </a:p>
          <a:p>
            <a:pPr>
              <a:spcBef>
                <a:spcPts val="0"/>
              </a:spcBef>
              <a:spcAft>
                <a:spcPts val="300"/>
              </a:spcAft>
            </a:pPr>
            <a:r>
              <a:rPr lang="en-US" sz="1200" kern="0" dirty="0" smtClean="0">
                <a:solidFill>
                  <a:srgbClr val="000000"/>
                </a:solidFill>
                <a:latin typeface="Arial"/>
                <a:ea typeface="+mn-ea"/>
                <a:cs typeface="+mn-cs"/>
              </a:rPr>
              <a:t>NT=not tested.</a:t>
            </a:r>
          </a:p>
        </p:txBody>
      </p:sp>
      <p:sp>
        <p:nvSpPr>
          <p:cNvPr id="26" name="Text Placeholder 36"/>
          <p:cNvSpPr txBox="1">
            <a:spLocks/>
          </p:cNvSpPr>
          <p:nvPr/>
        </p:nvSpPr>
        <p:spPr bwMode="auto">
          <a:xfrm>
            <a:off x="189138" y="6453412"/>
            <a:ext cx="7291162" cy="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00" kern="0" dirty="0" smtClean="0">
                <a:solidFill>
                  <a:srgbClr val="808080">
                    <a:lumMod val="50000"/>
                  </a:srgbClr>
                </a:solidFill>
                <a:latin typeface="Arial"/>
                <a:ea typeface="+mn-ea"/>
                <a:cs typeface="+mn-cs"/>
              </a:rPr>
              <a:t>1. Prymula R, et al. Presented at: 29th Annual Meeting of the European Society for Paediatric Infectious Disease </a:t>
            </a:r>
            <a:br>
              <a:rPr lang="en-US" sz="1000" kern="0" dirty="0" smtClean="0">
                <a:solidFill>
                  <a:srgbClr val="808080">
                    <a:lumMod val="50000"/>
                  </a:srgbClr>
                </a:solidFill>
                <a:latin typeface="Arial"/>
                <a:ea typeface="+mn-ea"/>
                <a:cs typeface="+mn-cs"/>
              </a:rPr>
            </a:br>
            <a:r>
              <a:rPr lang="en-US" sz="1000" kern="0" dirty="0" smtClean="0">
                <a:solidFill>
                  <a:srgbClr val="808080">
                    <a:lumMod val="50000"/>
                  </a:srgbClr>
                </a:solidFill>
                <a:latin typeface="Arial"/>
                <a:ea typeface="+mn-ea"/>
                <a:cs typeface="+mn-cs"/>
              </a:rPr>
              <a:t>(ESPID); 7-10</a:t>
            </a:r>
            <a:r>
              <a:rPr lang="en-US" sz="1000" kern="0" dirty="0">
                <a:solidFill>
                  <a:srgbClr val="808080">
                    <a:lumMod val="50000"/>
                  </a:srgbClr>
                </a:solidFill>
                <a:latin typeface="Arial" charset="0"/>
                <a:ea typeface="+mn-ea"/>
                <a:cs typeface="+mn-cs"/>
              </a:rPr>
              <a:t> </a:t>
            </a:r>
            <a:r>
              <a:rPr lang="en-US" sz="1000" kern="0" dirty="0" smtClean="0">
                <a:solidFill>
                  <a:srgbClr val="808080">
                    <a:lumMod val="50000"/>
                  </a:srgbClr>
                </a:solidFill>
                <a:latin typeface="Arial" charset="0"/>
                <a:ea typeface="+mn-ea"/>
                <a:cs typeface="+mn-cs"/>
              </a:rPr>
              <a:t>June</a:t>
            </a:r>
            <a:r>
              <a:rPr lang="en-US" sz="1000" kern="0" dirty="0" smtClean="0">
                <a:solidFill>
                  <a:srgbClr val="808080">
                    <a:lumMod val="50000"/>
                  </a:srgbClr>
                </a:solidFill>
                <a:latin typeface="Arial"/>
                <a:ea typeface="+mn-ea"/>
                <a:cs typeface="+mn-cs"/>
              </a:rPr>
              <a:t> 2011; The Hague, The Netherlands; Poster #631; 2. BEXSERO [summary of product characteristics]. Siena, Italy: Novartis Vaccines and Diagnostics S.r.l.; January </a:t>
            </a:r>
            <a:r>
              <a:rPr lang="en-US" sz="1000" kern="0" dirty="0">
                <a:solidFill>
                  <a:srgbClr val="808080">
                    <a:lumMod val="50000"/>
                  </a:srgbClr>
                </a:solidFill>
                <a:latin typeface="Arial"/>
                <a:ea typeface="+mn-ea"/>
                <a:cs typeface="+mn-cs"/>
              </a:rPr>
              <a:t>14, </a:t>
            </a:r>
            <a:r>
              <a:rPr lang="en-US" sz="1000" kern="0" dirty="0" smtClean="0">
                <a:solidFill>
                  <a:srgbClr val="808080">
                    <a:lumMod val="50000"/>
                  </a:srgbClr>
                </a:solidFill>
                <a:latin typeface="Arial"/>
                <a:ea typeface="+mn-ea"/>
                <a:cs typeface="+mn-cs"/>
              </a:rPr>
              <a:t>2013</a:t>
            </a:r>
            <a:r>
              <a:rPr lang="en-US" sz="1000" kern="0" dirty="0">
                <a:solidFill>
                  <a:srgbClr val="808080">
                    <a:lumMod val="50000"/>
                  </a:srgbClr>
                </a:solidFill>
                <a:latin typeface="Arial"/>
                <a:ea typeface="+mn-ea"/>
                <a:cs typeface="+mn-cs"/>
              </a:rPr>
              <a:t>. </a:t>
            </a:r>
            <a:endParaRPr lang="en-US" sz="1000" kern="0" dirty="0" smtClean="0">
              <a:solidFill>
                <a:srgbClr val="808080">
                  <a:lumMod val="50000"/>
                </a:srgbClr>
              </a:solidFill>
              <a:latin typeface="Arial"/>
              <a:ea typeface="+mn-ea"/>
              <a:cs typeface="+mn-cs"/>
            </a:endParaRPr>
          </a:p>
        </p:txBody>
      </p:sp>
      <p:sp>
        <p:nvSpPr>
          <p:cNvPr id="5" name="Rectangle 4"/>
          <p:cNvSpPr/>
          <p:nvPr/>
        </p:nvSpPr>
        <p:spPr bwMode="auto">
          <a:xfrm>
            <a:off x="8339769" y="5135027"/>
            <a:ext cx="8042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endParaRPr lang="en-US" sz="1200" dirty="0" smtClean="0">
              <a:solidFill>
                <a:srgbClr val="A5BF02"/>
              </a:solidFill>
              <a:latin typeface="Arial" charset="0"/>
              <a:ea typeface="+mn-ea"/>
              <a:cs typeface="+mn-cs"/>
            </a:endParaRPr>
          </a:p>
        </p:txBody>
      </p:sp>
      <p:sp>
        <p:nvSpPr>
          <p:cNvPr id="7" name="Rectangle 6"/>
          <p:cNvSpPr/>
          <p:nvPr/>
        </p:nvSpPr>
        <p:spPr bwMode="auto">
          <a:xfrm>
            <a:off x="7548785" y="4699486"/>
            <a:ext cx="389850" cy="276999"/>
          </a:xfrm>
          <a:prstGeom prst="rect">
            <a:avLst/>
          </a:prstGeom>
          <a:noFill/>
          <a:ln>
            <a:noFill/>
          </a:ln>
          <a:effectLst/>
          <a:extLst/>
        </p:spPr>
        <p:txBody>
          <a:bodyPr vert="horz" wrap="none" lIns="91440" tIns="45720" rIns="91440" bIns="45720" numCol="1" rtlCol="0" anchor="t" anchorCtr="0" compatLnSpc="1">
            <a:prstTxWarp prst="textNoShape">
              <a:avLst/>
            </a:prstTxWarp>
            <a:spAutoFit/>
          </a:bodyPr>
          <a:lstStyle/>
          <a:p>
            <a:r>
              <a:rPr lang="fr-FR" sz="1200" dirty="0" smtClean="0">
                <a:solidFill>
                  <a:srgbClr val="000000"/>
                </a:solidFill>
                <a:latin typeface="Arial" charset="0"/>
                <a:ea typeface="+mn-ea"/>
                <a:cs typeface="+mn-cs"/>
              </a:rPr>
              <a:t>NT</a:t>
            </a:r>
            <a:endParaRPr lang="en-US" sz="1200" dirty="0" smtClean="0">
              <a:solidFill>
                <a:srgbClr val="000000"/>
              </a:solidFill>
              <a:latin typeface="Arial" charset="0"/>
              <a:ea typeface="+mn-ea"/>
              <a:cs typeface="+mn-cs"/>
            </a:endParaRPr>
          </a:p>
        </p:txBody>
      </p:sp>
      <p:sp>
        <p:nvSpPr>
          <p:cNvPr id="8" name="Rectangle 7"/>
          <p:cNvSpPr/>
          <p:nvPr/>
        </p:nvSpPr>
        <p:spPr bwMode="auto">
          <a:xfrm>
            <a:off x="8638249" y="467272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endParaRPr lang="en-US" sz="1200" dirty="0" smtClean="0">
              <a:solidFill>
                <a:srgbClr val="A5BF02"/>
              </a:solidFill>
              <a:latin typeface="Arial" charset="0"/>
              <a:ea typeface="+mn-ea"/>
              <a:cs typeface="+mn-cs"/>
            </a:endParaRPr>
          </a:p>
        </p:txBody>
      </p:sp>
      <p:sp>
        <p:nvSpPr>
          <p:cNvPr id="30" name="Text Box 16"/>
          <p:cNvSpPr txBox="1">
            <a:spLocks noChangeArrowheads="1"/>
          </p:cNvSpPr>
          <p:nvPr/>
        </p:nvSpPr>
        <p:spPr bwMode="auto">
          <a:xfrm>
            <a:off x="7011950" y="5133189"/>
            <a:ext cx="1479550" cy="307777"/>
          </a:xfrm>
          <a:prstGeom prst="rect">
            <a:avLst/>
          </a:prstGeom>
          <a:noFill/>
          <a:ln w="9525">
            <a:noFill/>
            <a:miter lim="800000"/>
            <a:headEnd/>
            <a:tailEnd/>
          </a:ln>
          <a:effectLst/>
        </p:spPr>
        <p:txBody>
          <a:bodyPr>
            <a:spAutoFit/>
          </a:bodyPr>
          <a:lstStyle/>
          <a:p>
            <a:pPr algn="ctr">
              <a:spcBef>
                <a:spcPts val="0"/>
              </a:spcBef>
              <a:defRPr/>
            </a:pPr>
            <a:r>
              <a:rPr lang="en-US" sz="1400" b="1" dirty="0" smtClean="0">
                <a:solidFill>
                  <a:srgbClr val="000000"/>
                </a:solidFill>
                <a:latin typeface="Arial" charset="0"/>
                <a:ea typeface="+mn-ea"/>
                <a:cs typeface="+mn-cs"/>
              </a:rPr>
              <a:t>NHBA</a:t>
            </a:r>
            <a:endParaRPr lang="en-US" sz="1400" b="1" dirty="0">
              <a:solidFill>
                <a:srgbClr val="000000"/>
              </a:solidFill>
              <a:latin typeface="Arial" charset="0"/>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132856"/>
            <a:ext cx="796131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93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15677"/>
            <a:ext cx="6465507" cy="981075"/>
          </a:xfrm>
        </p:spPr>
        <p:txBody>
          <a:bodyPr>
            <a:noAutofit/>
          </a:bodyPr>
          <a:lstStyle/>
          <a:p>
            <a:r>
              <a:rPr lang="en-US" sz="2000" b="1" dirty="0"/>
              <a:t>Prophylactic Paracetamol </a:t>
            </a:r>
            <a:r>
              <a:rPr lang="en-US" sz="2000" b="1" dirty="0" smtClean="0"/>
              <a:t>Did </a:t>
            </a:r>
            <a:r>
              <a:rPr lang="en-US" sz="2000" b="1" dirty="0"/>
              <a:t>Not Impact Immunogenicity of Routine Vaccines</a:t>
            </a:r>
            <a:r>
              <a:rPr lang="en-US" sz="1800" b="1" dirty="0"/>
              <a:t/>
            </a:r>
            <a:br>
              <a:rPr lang="en-US" sz="1800" b="1" dirty="0"/>
            </a:br>
            <a:r>
              <a:rPr lang="en-GB" sz="1800" b="1" i="1" dirty="0">
                <a:cs typeface="Arial" pitchFamily="34" charset="0"/>
              </a:rPr>
              <a:t>BEXSERO</a:t>
            </a:r>
            <a:r>
              <a:rPr lang="en-US" sz="1800" b="1" i="1" baseline="30000" dirty="0"/>
              <a:t>®</a:t>
            </a:r>
            <a:r>
              <a:rPr lang="en-GB" sz="1800" b="1" i="1" dirty="0">
                <a:cs typeface="Arial" pitchFamily="34" charset="0"/>
              </a:rPr>
              <a:t> </a:t>
            </a:r>
            <a:r>
              <a:rPr lang="en-US" sz="1800" b="1" i="1" dirty="0" smtClean="0"/>
              <a:t>given concomitantly with </a:t>
            </a:r>
            <a:r>
              <a:rPr lang="en-US" sz="1800" b="1" i="1" dirty="0"/>
              <a:t>routine infant </a:t>
            </a:r>
            <a:r>
              <a:rPr lang="en-US" sz="1800" b="1" i="1" dirty="0" smtClean="0"/>
              <a:t>vaccines</a:t>
            </a:r>
            <a:br>
              <a:rPr lang="en-US" sz="1800" b="1" i="1" dirty="0" smtClean="0"/>
            </a:br>
            <a:r>
              <a:rPr lang="en-US" sz="1800" b="1" i="1" dirty="0" smtClean="0"/>
              <a:t>2-3-4 </a:t>
            </a:r>
            <a:r>
              <a:rPr lang="en-US" sz="1800" b="1" i="1" dirty="0"/>
              <a:t>month </a:t>
            </a:r>
            <a:r>
              <a:rPr lang="en-US" sz="1800" b="1" i="1" dirty="0" smtClean="0"/>
              <a:t>schedule</a:t>
            </a:r>
            <a:endParaRPr lang="en-US" sz="1800" b="1" i="1" dirty="0"/>
          </a:p>
        </p:txBody>
      </p:sp>
      <p:sp>
        <p:nvSpPr>
          <p:cNvPr id="94" name="Text Placeholder 35"/>
          <p:cNvSpPr txBox="1">
            <a:spLocks/>
          </p:cNvSpPr>
          <p:nvPr/>
        </p:nvSpPr>
        <p:spPr bwMode="auto">
          <a:xfrm>
            <a:off x="189139" y="5983452"/>
            <a:ext cx="6513962" cy="3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spcAft>
                <a:spcPts val="300"/>
              </a:spcAft>
            </a:pPr>
            <a:r>
              <a:rPr lang="en-US" sz="1200" kern="0" dirty="0" smtClean="0">
                <a:solidFill>
                  <a:srgbClr val="000000"/>
                </a:solidFill>
                <a:latin typeface="Arial"/>
                <a:ea typeface="+mn-ea"/>
                <a:cs typeface="+mn-cs"/>
              </a:rPr>
              <a:t>Blood draw at 5 months.</a:t>
            </a:r>
            <a:br>
              <a:rPr lang="en-US" sz="1200" kern="0" dirty="0" smtClean="0">
                <a:solidFill>
                  <a:srgbClr val="000000"/>
                </a:solidFill>
                <a:latin typeface="Arial"/>
                <a:ea typeface="+mn-ea"/>
                <a:cs typeface="+mn-cs"/>
              </a:rPr>
            </a:br>
            <a:r>
              <a:rPr lang="en-US" sz="1200" kern="0" dirty="0" smtClean="0">
                <a:solidFill>
                  <a:srgbClr val="000000"/>
                </a:solidFill>
                <a:latin typeface="Arial"/>
                <a:ea typeface="+mn-ea"/>
                <a:cs typeface="+mn-cs"/>
              </a:rPr>
              <a:t>Routine vaccines: PCV7 and DTaP-HBV-IPV/Hib.</a:t>
            </a:r>
          </a:p>
        </p:txBody>
      </p:sp>
      <p:sp>
        <p:nvSpPr>
          <p:cNvPr id="96" name="Text Placeholder 36"/>
          <p:cNvSpPr txBox="1">
            <a:spLocks/>
          </p:cNvSpPr>
          <p:nvPr/>
        </p:nvSpPr>
        <p:spPr bwMode="auto">
          <a:xfrm>
            <a:off x="189137" y="6453412"/>
            <a:ext cx="7383757" cy="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00" kern="0" dirty="0" smtClean="0">
                <a:solidFill>
                  <a:srgbClr val="808080">
                    <a:lumMod val="50000"/>
                  </a:srgbClr>
                </a:solidFill>
                <a:latin typeface="Arial"/>
                <a:ea typeface="+mn-ea"/>
                <a:cs typeface="+mn-cs"/>
              </a:rPr>
              <a:t>1. Prymula R, et al. Presented at: 29th Annual Meeting of the European Society for Paediatric Infectious Disease (ESPID); 7-10 June 2011; The Hague, The Netherlands; Poster #631; 2. </a:t>
            </a:r>
            <a:r>
              <a:rPr lang="en-US" sz="1000" kern="0" dirty="0">
                <a:solidFill>
                  <a:srgbClr val="808080">
                    <a:lumMod val="50000"/>
                  </a:srgbClr>
                </a:solidFill>
                <a:latin typeface="Arial" charset="0"/>
                <a:ea typeface="+mn-ea"/>
                <a:cs typeface="+mn-cs"/>
              </a:rPr>
              <a:t>BEXSERO [summary of product characteristics]. Siena, </a:t>
            </a:r>
            <a:r>
              <a:rPr lang="en-US" sz="1000" kern="0" dirty="0" smtClean="0">
                <a:solidFill>
                  <a:srgbClr val="808080">
                    <a:lumMod val="50000"/>
                  </a:srgbClr>
                </a:solidFill>
                <a:latin typeface="Arial" charset="0"/>
                <a:ea typeface="+mn-ea"/>
                <a:cs typeface="+mn-cs"/>
              </a:rPr>
              <a:t>Italy: Novartis </a:t>
            </a:r>
            <a:r>
              <a:rPr lang="en-US" sz="1000" kern="0" dirty="0">
                <a:solidFill>
                  <a:srgbClr val="808080">
                    <a:lumMod val="50000"/>
                  </a:srgbClr>
                </a:solidFill>
                <a:latin typeface="Arial" charset="0"/>
                <a:ea typeface="+mn-ea"/>
                <a:cs typeface="+mn-cs"/>
              </a:rPr>
              <a:t>Vaccines and Diagnostics S.r.l</a:t>
            </a:r>
            <a:r>
              <a:rPr lang="en-US" sz="1000" kern="0" dirty="0" smtClean="0">
                <a:solidFill>
                  <a:srgbClr val="808080">
                    <a:lumMod val="50000"/>
                  </a:srgbClr>
                </a:solidFill>
                <a:latin typeface="Arial" charset="0"/>
                <a:ea typeface="+mn-ea"/>
                <a:cs typeface="+mn-cs"/>
              </a:rPr>
              <a:t>.; January </a:t>
            </a:r>
            <a:r>
              <a:rPr lang="en-US" sz="1000" kern="0" dirty="0">
                <a:solidFill>
                  <a:srgbClr val="808080">
                    <a:lumMod val="50000"/>
                  </a:srgbClr>
                </a:solidFill>
                <a:latin typeface="Arial" charset="0"/>
                <a:ea typeface="+mn-ea"/>
                <a:cs typeface="+mn-cs"/>
              </a:rPr>
              <a:t>14, </a:t>
            </a:r>
            <a:r>
              <a:rPr lang="en-US" sz="1000" kern="0" dirty="0" smtClean="0">
                <a:solidFill>
                  <a:srgbClr val="808080">
                    <a:lumMod val="50000"/>
                  </a:srgbClr>
                </a:solidFill>
                <a:latin typeface="Arial" charset="0"/>
                <a:ea typeface="+mn-ea"/>
                <a:cs typeface="+mn-cs"/>
              </a:rPr>
              <a:t>2013</a:t>
            </a:r>
            <a:r>
              <a:rPr lang="en-US" sz="1000" kern="0" dirty="0">
                <a:solidFill>
                  <a:srgbClr val="808080">
                    <a:lumMod val="50000"/>
                  </a:srgbClr>
                </a:solidFill>
                <a:latin typeface="Arial" charset="0"/>
                <a:ea typeface="+mn-ea"/>
                <a:cs typeface="+mn-cs"/>
              </a:rPr>
              <a:t>. </a:t>
            </a:r>
          </a:p>
        </p:txBody>
      </p:sp>
      <p:grpSp>
        <p:nvGrpSpPr>
          <p:cNvPr id="3" name="Group 3"/>
          <p:cNvGrpSpPr/>
          <p:nvPr/>
        </p:nvGrpSpPr>
        <p:grpSpPr>
          <a:xfrm>
            <a:off x="496674" y="1484321"/>
            <a:ext cx="8179782" cy="4464959"/>
            <a:chOff x="377735" y="1341562"/>
            <a:chExt cx="8179782" cy="4464959"/>
          </a:xfrm>
        </p:grpSpPr>
        <p:sp>
          <p:nvSpPr>
            <p:cNvPr id="9" name="Rectangle 11"/>
            <p:cNvSpPr>
              <a:spLocks noChangeArrowheads="1"/>
            </p:cNvSpPr>
            <p:nvPr/>
          </p:nvSpPr>
          <p:spPr bwMode="auto">
            <a:xfrm rot="-5400000">
              <a:off x="-857796" y="3177653"/>
              <a:ext cx="2901950" cy="430887"/>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ea typeface="+mn-ea"/>
                  <a:cs typeface="Arial" charset="0"/>
                </a:rPr>
                <a:t>% Seroresponders </a:t>
              </a:r>
              <a:br>
                <a:rPr lang="en-US" sz="1400" dirty="0">
                  <a:solidFill>
                    <a:srgbClr val="000000"/>
                  </a:solidFill>
                  <a:latin typeface="Arial" charset="0"/>
                  <a:ea typeface="+mn-ea"/>
                  <a:cs typeface="Arial" charset="0"/>
                </a:rPr>
              </a:br>
              <a:endParaRPr lang="en-US" sz="1400" dirty="0">
                <a:solidFill>
                  <a:srgbClr val="000000"/>
                </a:solidFill>
                <a:latin typeface="Arial" charset="0"/>
                <a:ea typeface="+mn-ea"/>
                <a:cs typeface="Arial" charset="0"/>
              </a:endParaRPr>
            </a:p>
          </p:txBody>
        </p:sp>
        <p:sp>
          <p:nvSpPr>
            <p:cNvPr id="10" name="Rectangle 12"/>
            <p:cNvSpPr>
              <a:spLocks noChangeArrowheads="1"/>
            </p:cNvSpPr>
            <p:nvPr/>
          </p:nvSpPr>
          <p:spPr bwMode="auto">
            <a:xfrm>
              <a:off x="4059094" y="5591077"/>
              <a:ext cx="697307" cy="21544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charset="0"/>
                  <a:ea typeface="+mn-ea"/>
                  <a:cs typeface="Arial" charset="0"/>
                </a:rPr>
                <a:t>Antigens</a:t>
              </a:r>
            </a:p>
          </p:txBody>
        </p:sp>
        <p:sp>
          <p:nvSpPr>
            <p:cNvPr id="11" name="Text Box 107"/>
            <p:cNvSpPr txBox="1">
              <a:spLocks noChangeArrowheads="1"/>
            </p:cNvSpPr>
            <p:nvPr/>
          </p:nvSpPr>
          <p:spPr bwMode="auto">
            <a:xfrm>
              <a:off x="4489414" y="5009929"/>
              <a:ext cx="1228725" cy="369332"/>
            </a:xfrm>
            <a:prstGeom prst="rect">
              <a:avLst/>
            </a:prstGeom>
            <a:noFill/>
            <a:ln w="9525">
              <a:noFill/>
              <a:miter lim="800000"/>
              <a:headEnd/>
              <a:tailEnd/>
            </a:ln>
          </p:spPr>
          <p:txBody>
            <a:bodyPr>
              <a:spAutoFit/>
            </a:bodyPr>
            <a:lstStyle/>
            <a:p>
              <a:pPr algn="ctr">
                <a:spcBef>
                  <a:spcPct val="50000"/>
                </a:spcBef>
              </a:pPr>
              <a:r>
                <a:rPr lang="en-US" sz="900" dirty="0">
                  <a:solidFill>
                    <a:srgbClr val="000000"/>
                  </a:solidFill>
                  <a:latin typeface="Arial" charset="0"/>
                  <a:ea typeface="+mn-ea"/>
                  <a:cs typeface="Arial" charset="0"/>
                </a:rPr>
                <a:t>% ≥0.15 </a:t>
              </a:r>
              <a:br>
                <a:rPr lang="en-US" sz="900" dirty="0">
                  <a:solidFill>
                    <a:srgbClr val="000000"/>
                  </a:solidFill>
                  <a:latin typeface="Arial" charset="0"/>
                  <a:ea typeface="+mn-ea"/>
                  <a:cs typeface="Arial" charset="0"/>
                </a:rPr>
              </a:br>
              <a:r>
                <a:rPr lang="en-US" sz="900" dirty="0">
                  <a:solidFill>
                    <a:srgbClr val="000000"/>
                  </a:solidFill>
                  <a:latin typeface="Arial" charset="0"/>
                  <a:ea typeface="+mn-ea"/>
                  <a:cs typeface="Arial" charset="0"/>
                </a:rPr>
                <a:t>mcg/mL</a:t>
              </a:r>
            </a:p>
          </p:txBody>
        </p:sp>
        <p:sp>
          <p:nvSpPr>
            <p:cNvPr id="12" name="Text Box 109"/>
            <p:cNvSpPr txBox="1">
              <a:spLocks noChangeArrowheads="1"/>
            </p:cNvSpPr>
            <p:nvPr/>
          </p:nvSpPr>
          <p:spPr bwMode="auto">
            <a:xfrm>
              <a:off x="5197776" y="5009929"/>
              <a:ext cx="1228725" cy="369332"/>
            </a:xfrm>
            <a:prstGeom prst="rect">
              <a:avLst/>
            </a:prstGeom>
            <a:noFill/>
            <a:ln w="9525">
              <a:noFill/>
              <a:miter lim="800000"/>
              <a:headEnd/>
              <a:tailEnd/>
            </a:ln>
          </p:spPr>
          <p:txBody>
            <a:bodyPr>
              <a:spAutoFit/>
            </a:bodyPr>
            <a:lstStyle/>
            <a:p>
              <a:pPr algn="ctr">
                <a:spcBef>
                  <a:spcPct val="50000"/>
                </a:spcBef>
              </a:pPr>
              <a:r>
                <a:rPr lang="en-US" sz="900" dirty="0">
                  <a:solidFill>
                    <a:srgbClr val="000000"/>
                  </a:solidFill>
                  <a:latin typeface="Arial" charset="0"/>
                  <a:ea typeface="+mn-ea"/>
                  <a:cs typeface="Arial" charset="0"/>
                </a:rPr>
                <a:t>% ≥10 </a:t>
              </a:r>
              <a:br>
                <a:rPr lang="en-US" sz="900" dirty="0">
                  <a:solidFill>
                    <a:srgbClr val="000000"/>
                  </a:solidFill>
                  <a:latin typeface="Arial" charset="0"/>
                  <a:ea typeface="+mn-ea"/>
                  <a:cs typeface="Arial" charset="0"/>
                </a:rPr>
              </a:br>
              <a:r>
                <a:rPr lang="en-US" sz="900" dirty="0">
                  <a:solidFill>
                    <a:srgbClr val="000000"/>
                  </a:solidFill>
                  <a:latin typeface="Arial" charset="0"/>
                  <a:ea typeface="+mn-ea"/>
                  <a:cs typeface="Arial" charset="0"/>
                </a:rPr>
                <a:t>mIU/mL</a:t>
              </a:r>
            </a:p>
          </p:txBody>
        </p:sp>
        <p:sp>
          <p:nvSpPr>
            <p:cNvPr id="13" name="Text Box 110"/>
            <p:cNvSpPr txBox="1">
              <a:spLocks noChangeArrowheads="1"/>
            </p:cNvSpPr>
            <p:nvPr/>
          </p:nvSpPr>
          <p:spPr bwMode="auto">
            <a:xfrm>
              <a:off x="6630567" y="5009929"/>
              <a:ext cx="1228725" cy="228600"/>
            </a:xfrm>
            <a:prstGeom prst="rect">
              <a:avLst/>
            </a:prstGeom>
            <a:noFill/>
            <a:ln w="9525">
              <a:noFill/>
              <a:miter lim="800000"/>
              <a:headEnd/>
              <a:tailEnd/>
            </a:ln>
          </p:spPr>
          <p:txBody>
            <a:bodyPr>
              <a:spAutoFit/>
            </a:bodyPr>
            <a:lstStyle/>
            <a:p>
              <a:pPr algn="ctr">
                <a:spcBef>
                  <a:spcPct val="50000"/>
                </a:spcBef>
              </a:pPr>
              <a:r>
                <a:rPr lang="en-US" sz="900" dirty="0">
                  <a:solidFill>
                    <a:srgbClr val="000000"/>
                  </a:solidFill>
                  <a:latin typeface="Arial" charset="0"/>
                  <a:ea typeface="+mn-ea"/>
                  <a:cs typeface="Arial" charset="0"/>
                </a:rPr>
                <a:t>% ≥1:8</a:t>
              </a:r>
            </a:p>
          </p:txBody>
        </p:sp>
        <p:sp>
          <p:nvSpPr>
            <p:cNvPr id="14" name="Text Box 111"/>
            <p:cNvSpPr txBox="1">
              <a:spLocks noChangeArrowheads="1"/>
            </p:cNvSpPr>
            <p:nvPr/>
          </p:nvSpPr>
          <p:spPr bwMode="auto">
            <a:xfrm>
              <a:off x="821549" y="5022791"/>
              <a:ext cx="1228725" cy="577081"/>
            </a:xfrm>
            <a:prstGeom prst="rect">
              <a:avLst/>
            </a:prstGeom>
            <a:noFill/>
            <a:ln w="9525">
              <a:noFill/>
              <a:miter lim="800000"/>
              <a:headEnd/>
              <a:tailEnd/>
            </a:ln>
          </p:spPr>
          <p:txBody>
            <a:bodyPr>
              <a:spAutoFit/>
            </a:bodyPr>
            <a:lstStyle/>
            <a:p>
              <a:pPr algn="ctr">
                <a:spcBef>
                  <a:spcPct val="50000"/>
                </a:spcBef>
              </a:pPr>
              <a:r>
                <a:rPr lang="en-US" sz="900" dirty="0">
                  <a:solidFill>
                    <a:srgbClr val="000000"/>
                  </a:solidFill>
                  <a:latin typeface="Arial" charset="0"/>
                  <a:ea typeface="+mn-ea"/>
                  <a:cs typeface="Arial" charset="0"/>
                </a:rPr>
                <a:t>% ≥0.1 </a:t>
              </a:r>
              <a:br>
                <a:rPr lang="en-US" sz="900" dirty="0">
                  <a:solidFill>
                    <a:srgbClr val="000000"/>
                  </a:solidFill>
                  <a:latin typeface="Arial" charset="0"/>
                  <a:ea typeface="+mn-ea"/>
                  <a:cs typeface="Arial" charset="0"/>
                </a:rPr>
              </a:br>
              <a:r>
                <a:rPr lang="en-US" sz="900" dirty="0" smtClean="0">
                  <a:solidFill>
                    <a:srgbClr val="000000"/>
                  </a:solidFill>
                  <a:latin typeface="Arial" charset="0"/>
                  <a:ea typeface="+mn-ea"/>
                  <a:cs typeface="Arial" charset="0"/>
                </a:rPr>
                <a:t>IU/mL</a:t>
              </a:r>
            </a:p>
            <a:p>
              <a:pPr algn="ctr">
                <a:spcBef>
                  <a:spcPct val="50000"/>
                </a:spcBef>
              </a:pPr>
              <a:r>
                <a:rPr lang="de-CH" sz="900" dirty="0" smtClean="0">
                  <a:solidFill>
                    <a:srgbClr val="000000"/>
                  </a:solidFill>
                  <a:latin typeface="Arial" charset="0"/>
                  <a:ea typeface="+mn-ea"/>
                  <a:cs typeface="Arial" charset="0"/>
                </a:rPr>
                <a:t>N=135–140</a:t>
              </a:r>
              <a:endParaRPr lang="en-US" sz="900" dirty="0">
                <a:solidFill>
                  <a:srgbClr val="000000"/>
                </a:solidFill>
                <a:latin typeface="Arial" charset="0"/>
                <a:ea typeface="+mn-ea"/>
                <a:cs typeface="Arial" charset="0"/>
              </a:endParaRPr>
            </a:p>
          </p:txBody>
        </p:sp>
        <p:sp>
          <p:nvSpPr>
            <p:cNvPr id="15" name="Text Box 112"/>
            <p:cNvSpPr txBox="1">
              <a:spLocks noChangeArrowheads="1"/>
            </p:cNvSpPr>
            <p:nvPr/>
          </p:nvSpPr>
          <p:spPr bwMode="auto">
            <a:xfrm>
              <a:off x="1608949" y="5022791"/>
              <a:ext cx="1228725" cy="577081"/>
            </a:xfrm>
            <a:prstGeom prst="rect">
              <a:avLst/>
            </a:prstGeom>
            <a:noFill/>
            <a:ln w="9525">
              <a:noFill/>
              <a:miter lim="800000"/>
              <a:headEnd/>
              <a:tailEnd/>
            </a:ln>
          </p:spPr>
          <p:txBody>
            <a:bodyPr>
              <a:spAutoFit/>
            </a:bodyPr>
            <a:lstStyle/>
            <a:p>
              <a:pPr algn="ctr">
                <a:spcBef>
                  <a:spcPct val="50000"/>
                </a:spcBef>
              </a:pPr>
              <a:r>
                <a:rPr lang="en-US" sz="900" dirty="0">
                  <a:solidFill>
                    <a:srgbClr val="000000"/>
                  </a:solidFill>
                  <a:latin typeface="Arial" charset="0"/>
                  <a:ea typeface="+mn-ea"/>
                  <a:cs typeface="Arial" charset="0"/>
                </a:rPr>
                <a:t>% ≥0.1 </a:t>
              </a:r>
              <a:br>
                <a:rPr lang="en-US" sz="900" dirty="0">
                  <a:solidFill>
                    <a:srgbClr val="000000"/>
                  </a:solidFill>
                  <a:latin typeface="Arial" charset="0"/>
                  <a:ea typeface="+mn-ea"/>
                  <a:cs typeface="Arial" charset="0"/>
                </a:rPr>
              </a:br>
              <a:r>
                <a:rPr lang="en-US" sz="900" dirty="0" smtClean="0">
                  <a:solidFill>
                    <a:srgbClr val="000000"/>
                  </a:solidFill>
                  <a:latin typeface="Arial" charset="0"/>
                  <a:ea typeface="+mn-ea"/>
                  <a:cs typeface="Arial" charset="0"/>
                </a:rPr>
                <a:t>IU/mL</a:t>
              </a:r>
            </a:p>
            <a:p>
              <a:pPr algn="ctr">
                <a:spcBef>
                  <a:spcPct val="50000"/>
                </a:spcBef>
              </a:pPr>
              <a:r>
                <a:rPr lang="de-CH" sz="900" dirty="0" smtClean="0">
                  <a:solidFill>
                    <a:srgbClr val="000000"/>
                  </a:solidFill>
                  <a:latin typeface="Arial" charset="0"/>
                  <a:ea typeface="+mn-ea"/>
                  <a:cs typeface="Arial" charset="0"/>
                </a:rPr>
                <a:t>N=135–140</a:t>
              </a:r>
              <a:endParaRPr lang="en-US" sz="900" dirty="0">
                <a:solidFill>
                  <a:srgbClr val="000000"/>
                </a:solidFill>
                <a:latin typeface="Arial" charset="0"/>
                <a:ea typeface="+mn-ea"/>
                <a:cs typeface="Arial" charset="0"/>
              </a:endParaRPr>
            </a:p>
          </p:txBody>
        </p:sp>
        <p:grpSp>
          <p:nvGrpSpPr>
            <p:cNvPr id="4" name="Group 2"/>
            <p:cNvGrpSpPr/>
            <p:nvPr/>
          </p:nvGrpSpPr>
          <p:grpSpPr>
            <a:xfrm>
              <a:off x="1527634" y="1341562"/>
              <a:ext cx="6627327" cy="280497"/>
              <a:chOff x="1527634" y="1585403"/>
              <a:chExt cx="6627327" cy="280497"/>
            </a:xfrm>
          </p:grpSpPr>
          <p:sp>
            <p:nvSpPr>
              <p:cNvPr id="17" name="Rectangle 15"/>
              <p:cNvSpPr>
                <a:spLocks noChangeArrowheads="1"/>
              </p:cNvSpPr>
              <p:nvPr/>
            </p:nvSpPr>
            <p:spPr bwMode="auto">
              <a:xfrm>
                <a:off x="1527634" y="1640966"/>
                <a:ext cx="141287" cy="147638"/>
              </a:xfrm>
              <a:prstGeom prst="rect">
                <a:avLst/>
              </a:prstGeom>
              <a:solidFill>
                <a:schemeClr val="accent1"/>
              </a:solidFill>
              <a:ln w="9525">
                <a:noFill/>
                <a:miter lim="800000"/>
                <a:headEnd/>
                <a:tailEnd/>
              </a:ln>
            </p:spPr>
            <p:txBody>
              <a:bodyPr wrap="none" anchor="ctr"/>
              <a:lstStyle/>
              <a:p>
                <a:pPr>
                  <a:buFontTx/>
                  <a:buChar char="•"/>
                </a:pPr>
                <a:endParaRPr lang="en-US" sz="1200" dirty="0">
                  <a:solidFill>
                    <a:srgbClr val="000000"/>
                  </a:solidFill>
                  <a:latin typeface="Arial" charset="0"/>
                  <a:ea typeface="+mn-ea"/>
                  <a:cs typeface="Arial" charset="0"/>
                </a:endParaRPr>
              </a:p>
            </p:txBody>
          </p:sp>
          <p:sp>
            <p:nvSpPr>
              <p:cNvPr id="18" name="Text Box 17"/>
              <p:cNvSpPr txBox="1">
                <a:spLocks noChangeArrowheads="1"/>
              </p:cNvSpPr>
              <p:nvPr/>
            </p:nvSpPr>
            <p:spPr bwMode="auto">
              <a:xfrm>
                <a:off x="1676859" y="1588901"/>
                <a:ext cx="2546350" cy="276999"/>
              </a:xfrm>
              <a:prstGeom prst="rect">
                <a:avLst/>
              </a:prstGeom>
              <a:noFill/>
              <a:ln w="9525">
                <a:noFill/>
                <a:miter lim="800000"/>
                <a:headEnd/>
                <a:tailEnd/>
              </a:ln>
            </p:spPr>
            <p:txBody>
              <a:bodyPr>
                <a:spAutoFit/>
              </a:bodyPr>
              <a:lstStyle/>
              <a:p>
                <a:pPr marL="119063" indent="-119063">
                  <a:spcBef>
                    <a:spcPct val="50000"/>
                  </a:spcBef>
                </a:pPr>
                <a:r>
                  <a:rPr lang="en-US" sz="1200" dirty="0" smtClean="0">
                    <a:solidFill>
                      <a:srgbClr val="000000"/>
                    </a:solidFill>
                    <a:latin typeface="Arial" charset="0"/>
                    <a:ea typeface="+mn-ea"/>
                    <a:cs typeface="Arial" charset="0"/>
                  </a:rPr>
                  <a:t>BEXSERO </a:t>
                </a:r>
                <a:r>
                  <a:rPr lang="en-US" sz="1200" dirty="0">
                    <a:solidFill>
                      <a:srgbClr val="000000"/>
                    </a:solidFill>
                    <a:latin typeface="Arial" charset="0"/>
                    <a:ea typeface="+mn-ea"/>
                    <a:cs typeface="Arial" charset="0"/>
                  </a:rPr>
                  <a:t>plus routine </a:t>
                </a:r>
                <a:r>
                  <a:rPr lang="en-US" sz="1200" dirty="0" smtClean="0">
                    <a:solidFill>
                      <a:srgbClr val="000000"/>
                    </a:solidFill>
                    <a:latin typeface="Arial" charset="0"/>
                    <a:ea typeface="+mn-ea"/>
                    <a:cs typeface="Arial" charset="0"/>
                  </a:rPr>
                  <a:t>vaccines</a:t>
                </a:r>
                <a:endParaRPr lang="en-US" sz="1400" dirty="0">
                  <a:solidFill>
                    <a:srgbClr val="000000"/>
                  </a:solidFill>
                  <a:latin typeface="Arial" charset="0"/>
                  <a:ea typeface="+mn-ea"/>
                  <a:cs typeface="Arial" charset="0"/>
                </a:endParaRPr>
              </a:p>
            </p:txBody>
          </p:sp>
          <p:sp>
            <p:nvSpPr>
              <p:cNvPr id="20" name="Rectangle 16"/>
              <p:cNvSpPr>
                <a:spLocks noChangeArrowheads="1"/>
              </p:cNvSpPr>
              <p:nvPr/>
            </p:nvSpPr>
            <p:spPr bwMode="auto">
              <a:xfrm>
                <a:off x="4250586" y="1640966"/>
                <a:ext cx="141287" cy="147638"/>
              </a:xfrm>
              <a:prstGeom prst="rect">
                <a:avLst/>
              </a:prstGeom>
              <a:solidFill>
                <a:schemeClr val="accent2"/>
              </a:solidFill>
              <a:ln w="9525">
                <a:noFill/>
                <a:miter lim="800000"/>
                <a:headEnd/>
                <a:tailEnd/>
              </a:ln>
            </p:spPr>
            <p:txBody>
              <a:bodyPr wrap="none" anchor="ctr"/>
              <a:lstStyle/>
              <a:p>
                <a:pPr>
                  <a:buFontTx/>
                  <a:buChar char="•"/>
                </a:pPr>
                <a:endParaRPr lang="en-US" sz="1200" dirty="0">
                  <a:solidFill>
                    <a:srgbClr val="000000"/>
                  </a:solidFill>
                  <a:latin typeface="Arial" charset="0"/>
                  <a:ea typeface="+mn-ea"/>
                  <a:cs typeface="Arial" charset="0"/>
                </a:endParaRPr>
              </a:p>
            </p:txBody>
          </p:sp>
          <p:sp>
            <p:nvSpPr>
              <p:cNvPr id="21" name="Text Box 18"/>
              <p:cNvSpPr txBox="1">
                <a:spLocks noChangeArrowheads="1"/>
              </p:cNvSpPr>
              <p:nvPr/>
            </p:nvSpPr>
            <p:spPr bwMode="auto">
              <a:xfrm>
                <a:off x="4407748" y="1585403"/>
                <a:ext cx="3747213" cy="276999"/>
              </a:xfrm>
              <a:prstGeom prst="rect">
                <a:avLst/>
              </a:prstGeom>
              <a:noFill/>
              <a:ln w="9525">
                <a:noFill/>
                <a:miter lim="800000"/>
                <a:headEnd/>
                <a:tailEnd/>
              </a:ln>
            </p:spPr>
            <p:txBody>
              <a:bodyPr wrap="square">
                <a:spAutoFit/>
              </a:bodyPr>
              <a:lstStyle/>
              <a:p>
                <a:pPr>
                  <a:spcBef>
                    <a:spcPct val="50000"/>
                  </a:spcBef>
                </a:pPr>
                <a:r>
                  <a:rPr lang="en-US" sz="1200" dirty="0" smtClean="0">
                    <a:solidFill>
                      <a:srgbClr val="000000"/>
                    </a:solidFill>
                    <a:latin typeface="Arial" charset="0"/>
                    <a:ea typeface="+mn-ea"/>
                    <a:cs typeface="Arial" pitchFamily="34" charset="0"/>
                  </a:rPr>
                  <a:t>BEXSERO plus routine vaccines and paracetamol</a:t>
                </a:r>
                <a:endParaRPr lang="en-US" sz="1400" baseline="30000" dirty="0">
                  <a:solidFill>
                    <a:srgbClr val="000000"/>
                  </a:solidFill>
                  <a:latin typeface="Arial" charset="0"/>
                  <a:ea typeface="+mn-ea"/>
                  <a:cs typeface="Arial" pitchFamily="34" charset="0"/>
                </a:endParaRPr>
              </a:p>
            </p:txBody>
          </p:sp>
        </p:grpSp>
        <p:sp>
          <p:nvSpPr>
            <p:cNvPr id="23" name="Text Box 112"/>
            <p:cNvSpPr txBox="1">
              <a:spLocks noChangeArrowheads="1"/>
            </p:cNvSpPr>
            <p:nvPr/>
          </p:nvSpPr>
          <p:spPr bwMode="auto">
            <a:xfrm>
              <a:off x="2323324"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N=119–124</a:t>
              </a:r>
              <a:endParaRPr lang="en-US" sz="900" dirty="0">
                <a:solidFill>
                  <a:srgbClr val="000000"/>
                </a:solidFill>
                <a:latin typeface="Arial" charset="0"/>
                <a:ea typeface="+mn-ea"/>
                <a:cs typeface="Arial" charset="0"/>
              </a:endParaRPr>
            </a:p>
          </p:txBody>
        </p:sp>
        <p:sp>
          <p:nvSpPr>
            <p:cNvPr id="24" name="Text Box 112"/>
            <p:cNvSpPr txBox="1">
              <a:spLocks noChangeArrowheads="1"/>
            </p:cNvSpPr>
            <p:nvPr/>
          </p:nvSpPr>
          <p:spPr bwMode="auto">
            <a:xfrm>
              <a:off x="3042594"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N=119–125</a:t>
              </a:r>
              <a:endParaRPr lang="en-US" sz="900" dirty="0">
                <a:solidFill>
                  <a:srgbClr val="000000"/>
                </a:solidFill>
                <a:latin typeface="Arial" charset="0"/>
                <a:ea typeface="+mn-ea"/>
                <a:cs typeface="Arial" charset="0"/>
              </a:endParaRPr>
            </a:p>
          </p:txBody>
        </p:sp>
        <p:sp>
          <p:nvSpPr>
            <p:cNvPr id="25" name="Text Box 112"/>
            <p:cNvSpPr txBox="1">
              <a:spLocks noChangeArrowheads="1"/>
            </p:cNvSpPr>
            <p:nvPr/>
          </p:nvSpPr>
          <p:spPr bwMode="auto">
            <a:xfrm>
              <a:off x="3761599"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N=119–125</a:t>
              </a:r>
              <a:endParaRPr lang="en-US" sz="900" dirty="0">
                <a:solidFill>
                  <a:srgbClr val="000000"/>
                </a:solidFill>
                <a:latin typeface="Arial" charset="0"/>
                <a:ea typeface="+mn-ea"/>
                <a:cs typeface="Arial" charset="0"/>
              </a:endParaRPr>
            </a:p>
          </p:txBody>
        </p:sp>
        <p:sp>
          <p:nvSpPr>
            <p:cNvPr id="26" name="Text Box 112"/>
            <p:cNvSpPr txBox="1">
              <a:spLocks noChangeArrowheads="1"/>
            </p:cNvSpPr>
            <p:nvPr/>
          </p:nvSpPr>
          <p:spPr bwMode="auto">
            <a:xfrm>
              <a:off x="4489415"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N=135–140</a:t>
              </a:r>
              <a:endParaRPr lang="en-US" sz="900" dirty="0">
                <a:solidFill>
                  <a:srgbClr val="000000"/>
                </a:solidFill>
                <a:latin typeface="Arial" charset="0"/>
                <a:ea typeface="+mn-ea"/>
                <a:cs typeface="Arial" charset="0"/>
              </a:endParaRPr>
            </a:p>
          </p:txBody>
        </p:sp>
        <p:sp>
          <p:nvSpPr>
            <p:cNvPr id="27" name="Text Box 112"/>
            <p:cNvSpPr txBox="1">
              <a:spLocks noChangeArrowheads="1"/>
            </p:cNvSpPr>
            <p:nvPr/>
          </p:nvSpPr>
          <p:spPr bwMode="auto">
            <a:xfrm>
              <a:off x="5200139"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N=65–66</a:t>
              </a:r>
              <a:endParaRPr lang="en-US" sz="900" dirty="0">
                <a:solidFill>
                  <a:srgbClr val="000000"/>
                </a:solidFill>
                <a:latin typeface="Arial" charset="0"/>
                <a:ea typeface="+mn-ea"/>
                <a:cs typeface="Arial" charset="0"/>
              </a:endParaRPr>
            </a:p>
          </p:txBody>
        </p:sp>
        <p:sp>
          <p:nvSpPr>
            <p:cNvPr id="28" name="Text Box 112"/>
            <p:cNvSpPr txBox="1">
              <a:spLocks noChangeArrowheads="1"/>
            </p:cNvSpPr>
            <p:nvPr/>
          </p:nvSpPr>
          <p:spPr bwMode="auto">
            <a:xfrm>
              <a:off x="5898234"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N=120–123</a:t>
              </a:r>
              <a:endParaRPr lang="en-US" sz="900" dirty="0">
                <a:solidFill>
                  <a:srgbClr val="000000"/>
                </a:solidFill>
                <a:latin typeface="Arial" charset="0"/>
                <a:ea typeface="+mn-ea"/>
                <a:cs typeface="Arial" charset="0"/>
              </a:endParaRPr>
            </a:p>
          </p:txBody>
        </p:sp>
        <p:sp>
          <p:nvSpPr>
            <p:cNvPr id="29" name="Text Box 112"/>
            <p:cNvSpPr txBox="1">
              <a:spLocks noChangeArrowheads="1"/>
            </p:cNvSpPr>
            <p:nvPr/>
          </p:nvSpPr>
          <p:spPr bwMode="auto">
            <a:xfrm>
              <a:off x="6627116"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N=120–123</a:t>
              </a:r>
              <a:endParaRPr lang="en-US" sz="900" dirty="0">
                <a:solidFill>
                  <a:srgbClr val="000000"/>
                </a:solidFill>
                <a:latin typeface="Arial" charset="0"/>
                <a:ea typeface="+mn-ea"/>
                <a:cs typeface="Arial" charset="0"/>
              </a:endParaRPr>
            </a:p>
          </p:txBody>
        </p:sp>
        <p:sp>
          <p:nvSpPr>
            <p:cNvPr id="30" name="Text Box 112"/>
            <p:cNvSpPr txBox="1">
              <a:spLocks noChangeArrowheads="1"/>
            </p:cNvSpPr>
            <p:nvPr/>
          </p:nvSpPr>
          <p:spPr bwMode="auto">
            <a:xfrm>
              <a:off x="7328792" y="5369040"/>
              <a:ext cx="1228725" cy="230832"/>
            </a:xfrm>
            <a:prstGeom prst="rect">
              <a:avLst/>
            </a:prstGeom>
            <a:noFill/>
            <a:ln w="9525">
              <a:noFill/>
              <a:miter lim="800000"/>
              <a:headEnd/>
              <a:tailEnd/>
            </a:ln>
          </p:spPr>
          <p:txBody>
            <a:bodyPr>
              <a:spAutoFit/>
            </a:bodyPr>
            <a:lstStyle/>
            <a:p>
              <a:pPr algn="ctr">
                <a:spcBef>
                  <a:spcPct val="50000"/>
                </a:spcBef>
              </a:pPr>
              <a:r>
                <a:rPr lang="de-CH" sz="900" dirty="0" smtClean="0">
                  <a:solidFill>
                    <a:srgbClr val="000000"/>
                  </a:solidFill>
                  <a:latin typeface="Arial" charset="0"/>
                  <a:ea typeface="+mn-ea"/>
                  <a:cs typeface="Arial" charset="0"/>
                </a:rPr>
                <a:t>N=120–123</a:t>
              </a:r>
              <a:endParaRPr lang="en-US" sz="900" dirty="0">
                <a:solidFill>
                  <a:srgbClr val="000000"/>
                </a:solidFill>
                <a:latin typeface="Arial" charset="0"/>
                <a:ea typeface="+mn-ea"/>
                <a:cs typeface="Arial" charset="0"/>
              </a:endParaRPr>
            </a:p>
          </p:txBody>
        </p:sp>
        <p:sp>
          <p:nvSpPr>
            <p:cNvPr id="32" name="TextBox 36"/>
            <p:cNvSpPr txBox="1">
              <a:spLocks noChangeArrowheads="1"/>
            </p:cNvSpPr>
            <p:nvPr/>
          </p:nvSpPr>
          <p:spPr bwMode="auto">
            <a:xfrm>
              <a:off x="4831914" y="1652912"/>
              <a:ext cx="553358" cy="400110"/>
            </a:xfrm>
            <a:prstGeom prst="rect">
              <a:avLst/>
            </a:prstGeom>
            <a:noFill/>
            <a:ln w="9525">
              <a:noFill/>
              <a:miter lim="800000"/>
              <a:headEnd/>
              <a:tailEnd/>
            </a:ln>
          </p:spPr>
          <p:txBody>
            <a:bodyPr wrap="none">
              <a:spAutoFit/>
            </a:bodyPr>
            <a:lstStyle/>
            <a:p>
              <a:pPr algn="ctr"/>
              <a:r>
                <a:rPr lang="de-CH" sz="1000" b="1" dirty="0">
                  <a:solidFill>
                    <a:srgbClr val="000000"/>
                  </a:solidFill>
                  <a:latin typeface="Arial"/>
                  <a:ea typeface="+mn-ea"/>
                  <a:cs typeface="Arial" charset="0"/>
                </a:rPr>
                <a:t>1</a:t>
              </a:r>
              <a:r>
                <a:rPr lang="de-CH" sz="1000" b="1" dirty="0" smtClean="0">
                  <a:solidFill>
                    <a:srgbClr val="000000"/>
                  </a:solidFill>
                  <a:latin typeface="Arial"/>
                  <a:ea typeface="+mn-ea"/>
                  <a:cs typeface="Arial" charset="0"/>
                </a:rPr>
                <a:t>%</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a:t>
              </a:r>
              <a:r>
                <a:rPr lang="de-CH" sz="1000" b="1" dirty="0" smtClean="0">
                  <a:solidFill>
                    <a:srgbClr val="000000"/>
                  </a:solidFill>
                  <a:latin typeface="Arial"/>
                  <a:ea typeface="+mn-ea"/>
                  <a:cs typeface="Arial" charset="0"/>
                </a:rPr>
                <a:t>–</a:t>
              </a:r>
              <a:r>
                <a:rPr lang="en-US" sz="1000" dirty="0">
                  <a:solidFill>
                    <a:srgbClr val="000000"/>
                  </a:solidFill>
                  <a:latin typeface="Arial"/>
                  <a:ea typeface="+mn-ea"/>
                  <a:cs typeface="Arial" charset="0"/>
                </a:rPr>
                <a:t>2</a:t>
              </a:r>
              <a:r>
                <a:rPr lang="en-US" sz="1000" dirty="0" smtClean="0">
                  <a:solidFill>
                    <a:srgbClr val="000000"/>
                  </a:solidFill>
                  <a:latin typeface="Arial"/>
                  <a:ea typeface="+mn-ea"/>
                  <a:cs typeface="Arial" charset="0"/>
                </a:rPr>
                <a:t>, 5)</a:t>
              </a:r>
              <a:endParaRPr lang="en-US" sz="3200" dirty="0">
                <a:solidFill>
                  <a:srgbClr val="000000"/>
                </a:solidFill>
                <a:latin typeface="Arial"/>
                <a:ea typeface="+mn-ea"/>
                <a:cs typeface="Arial" charset="0"/>
              </a:endParaRPr>
            </a:p>
          </p:txBody>
        </p:sp>
        <p:sp>
          <p:nvSpPr>
            <p:cNvPr id="38" name="TextBox 36"/>
            <p:cNvSpPr txBox="1">
              <a:spLocks noChangeArrowheads="1"/>
            </p:cNvSpPr>
            <p:nvPr/>
          </p:nvSpPr>
          <p:spPr bwMode="auto">
            <a:xfrm>
              <a:off x="5536766"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0%</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(–8, 8)</a:t>
              </a:r>
              <a:endParaRPr lang="en-US" sz="3200" dirty="0">
                <a:solidFill>
                  <a:srgbClr val="000000"/>
                </a:solidFill>
                <a:latin typeface="Arial"/>
                <a:ea typeface="+mn-ea"/>
                <a:cs typeface="Arial" charset="0"/>
              </a:endParaRPr>
            </a:p>
          </p:txBody>
        </p:sp>
        <p:sp>
          <p:nvSpPr>
            <p:cNvPr id="44" name="TextBox 36"/>
            <p:cNvSpPr txBox="1">
              <a:spLocks noChangeArrowheads="1"/>
            </p:cNvSpPr>
            <p:nvPr/>
          </p:nvSpPr>
          <p:spPr bwMode="auto">
            <a:xfrm>
              <a:off x="6271777"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–3%</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(–8, 1)</a:t>
              </a:r>
              <a:endParaRPr lang="en-US" sz="3200" dirty="0">
                <a:solidFill>
                  <a:srgbClr val="000000"/>
                </a:solidFill>
                <a:latin typeface="Arial"/>
                <a:ea typeface="+mn-ea"/>
                <a:cs typeface="Arial" charset="0"/>
              </a:endParaRPr>
            </a:p>
          </p:txBody>
        </p:sp>
        <p:sp>
          <p:nvSpPr>
            <p:cNvPr id="50" name="TextBox 36"/>
            <p:cNvSpPr txBox="1">
              <a:spLocks noChangeArrowheads="1"/>
            </p:cNvSpPr>
            <p:nvPr/>
          </p:nvSpPr>
          <p:spPr bwMode="auto">
            <a:xfrm>
              <a:off x="2664769"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–2%</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a:t>
              </a:r>
              <a:r>
                <a:rPr lang="de-CH" sz="1000" b="1" dirty="0" smtClean="0">
                  <a:solidFill>
                    <a:srgbClr val="000000"/>
                  </a:solidFill>
                  <a:latin typeface="Arial"/>
                  <a:ea typeface="+mn-ea"/>
                  <a:cs typeface="Arial" charset="0"/>
                </a:rPr>
                <a:t>–</a:t>
              </a:r>
              <a:r>
                <a:rPr lang="en-US" sz="1000" dirty="0">
                  <a:solidFill>
                    <a:srgbClr val="000000"/>
                  </a:solidFill>
                  <a:latin typeface="Arial"/>
                  <a:ea typeface="+mn-ea"/>
                  <a:cs typeface="Arial" charset="0"/>
                </a:rPr>
                <a:t>7</a:t>
              </a:r>
              <a:r>
                <a:rPr lang="en-US" sz="1000" dirty="0" smtClean="0">
                  <a:solidFill>
                    <a:srgbClr val="000000"/>
                  </a:solidFill>
                  <a:latin typeface="Arial"/>
                  <a:ea typeface="+mn-ea"/>
                  <a:cs typeface="Arial" charset="0"/>
                </a:rPr>
                <a:t>, 3)</a:t>
              </a:r>
              <a:endParaRPr lang="en-US" sz="3200" dirty="0">
                <a:solidFill>
                  <a:srgbClr val="000000"/>
                </a:solidFill>
                <a:latin typeface="Arial"/>
                <a:ea typeface="+mn-ea"/>
                <a:cs typeface="Arial" charset="0"/>
              </a:endParaRPr>
            </a:p>
          </p:txBody>
        </p:sp>
        <p:sp>
          <p:nvSpPr>
            <p:cNvPr id="56" name="TextBox 36"/>
            <p:cNvSpPr txBox="1">
              <a:spLocks noChangeArrowheads="1"/>
            </p:cNvSpPr>
            <p:nvPr/>
          </p:nvSpPr>
          <p:spPr bwMode="auto">
            <a:xfrm>
              <a:off x="3361890"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1%</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a:t>
              </a:r>
              <a:r>
                <a:rPr lang="de-CH" sz="1000" b="1" dirty="0" smtClean="0">
                  <a:solidFill>
                    <a:srgbClr val="000000"/>
                  </a:solidFill>
                  <a:latin typeface="Arial"/>
                  <a:ea typeface="+mn-ea"/>
                  <a:cs typeface="Arial" charset="0"/>
                </a:rPr>
                <a:t>–</a:t>
              </a:r>
              <a:r>
                <a:rPr lang="en-US" sz="1000" dirty="0">
                  <a:solidFill>
                    <a:srgbClr val="000000"/>
                  </a:solidFill>
                  <a:latin typeface="Arial"/>
                  <a:ea typeface="+mn-ea"/>
                  <a:cs typeface="Arial" charset="0"/>
                </a:rPr>
                <a:t>4</a:t>
              </a:r>
              <a:r>
                <a:rPr lang="en-US" sz="1000" dirty="0" smtClean="0">
                  <a:solidFill>
                    <a:srgbClr val="000000"/>
                  </a:solidFill>
                  <a:latin typeface="Arial"/>
                  <a:ea typeface="+mn-ea"/>
                  <a:cs typeface="Arial" charset="0"/>
                </a:rPr>
                <a:t>, </a:t>
              </a:r>
              <a:r>
                <a:rPr lang="en-US" sz="1000" dirty="0">
                  <a:solidFill>
                    <a:srgbClr val="000000"/>
                  </a:solidFill>
                  <a:latin typeface="Arial"/>
                  <a:ea typeface="+mn-ea"/>
                  <a:cs typeface="Arial" charset="0"/>
                </a:rPr>
                <a:t>6</a:t>
              </a:r>
              <a:r>
                <a:rPr lang="en-US" sz="1000" dirty="0" smtClean="0">
                  <a:solidFill>
                    <a:srgbClr val="000000"/>
                  </a:solidFill>
                  <a:latin typeface="Arial"/>
                  <a:ea typeface="+mn-ea"/>
                  <a:cs typeface="Arial" charset="0"/>
                </a:rPr>
                <a:t>)</a:t>
              </a:r>
              <a:endParaRPr lang="en-US" sz="3200" dirty="0">
                <a:solidFill>
                  <a:srgbClr val="000000"/>
                </a:solidFill>
                <a:latin typeface="Arial"/>
                <a:ea typeface="+mn-ea"/>
                <a:cs typeface="Arial" charset="0"/>
              </a:endParaRPr>
            </a:p>
          </p:txBody>
        </p:sp>
        <p:sp>
          <p:nvSpPr>
            <p:cNvPr id="62" name="TextBox 36"/>
            <p:cNvSpPr txBox="1">
              <a:spLocks noChangeArrowheads="1"/>
            </p:cNvSpPr>
            <p:nvPr/>
          </p:nvSpPr>
          <p:spPr bwMode="auto">
            <a:xfrm>
              <a:off x="4048952" y="1652912"/>
              <a:ext cx="623889"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–6%</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a:t>
              </a:r>
              <a:r>
                <a:rPr lang="de-CH" sz="1000" b="1" dirty="0" smtClean="0">
                  <a:solidFill>
                    <a:srgbClr val="000000"/>
                  </a:solidFill>
                  <a:latin typeface="Arial"/>
                  <a:ea typeface="+mn-ea"/>
                  <a:cs typeface="Arial" charset="0"/>
                </a:rPr>
                <a:t>–13</a:t>
              </a:r>
              <a:r>
                <a:rPr lang="en-US" sz="1000" dirty="0" smtClean="0">
                  <a:solidFill>
                    <a:srgbClr val="000000"/>
                  </a:solidFill>
                  <a:latin typeface="Arial"/>
                  <a:ea typeface="+mn-ea"/>
                  <a:cs typeface="Arial" charset="0"/>
                </a:rPr>
                <a:t>, 0)</a:t>
              </a:r>
              <a:endParaRPr lang="en-US" sz="3200" dirty="0">
                <a:solidFill>
                  <a:srgbClr val="000000"/>
                </a:solidFill>
                <a:latin typeface="Arial"/>
                <a:ea typeface="+mn-ea"/>
                <a:cs typeface="Arial" charset="0"/>
              </a:endParaRPr>
            </a:p>
          </p:txBody>
        </p:sp>
        <p:sp>
          <p:nvSpPr>
            <p:cNvPr id="68" name="TextBox 36"/>
            <p:cNvSpPr txBox="1">
              <a:spLocks noChangeArrowheads="1"/>
            </p:cNvSpPr>
            <p:nvPr/>
          </p:nvSpPr>
          <p:spPr bwMode="auto">
            <a:xfrm>
              <a:off x="1194176"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0%</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(–3, 3)</a:t>
              </a:r>
              <a:endParaRPr lang="en-US" sz="3200" dirty="0">
                <a:solidFill>
                  <a:srgbClr val="000000"/>
                </a:solidFill>
                <a:latin typeface="Arial"/>
                <a:ea typeface="+mn-ea"/>
                <a:cs typeface="Arial" charset="0"/>
              </a:endParaRPr>
            </a:p>
          </p:txBody>
        </p:sp>
        <p:sp>
          <p:nvSpPr>
            <p:cNvPr id="74" name="TextBox 36"/>
            <p:cNvSpPr txBox="1">
              <a:spLocks noChangeArrowheads="1"/>
            </p:cNvSpPr>
            <p:nvPr/>
          </p:nvSpPr>
          <p:spPr bwMode="auto">
            <a:xfrm>
              <a:off x="1926789"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0%</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(–3, 3)</a:t>
              </a:r>
              <a:endParaRPr lang="en-US" sz="3200" dirty="0">
                <a:solidFill>
                  <a:srgbClr val="000000"/>
                </a:solidFill>
                <a:latin typeface="Arial"/>
                <a:ea typeface="+mn-ea"/>
                <a:cs typeface="Arial" charset="0"/>
              </a:endParaRPr>
            </a:p>
          </p:txBody>
        </p:sp>
        <p:sp>
          <p:nvSpPr>
            <p:cNvPr id="80" name="TextBox 36"/>
            <p:cNvSpPr txBox="1">
              <a:spLocks noChangeArrowheads="1"/>
            </p:cNvSpPr>
            <p:nvPr/>
          </p:nvSpPr>
          <p:spPr bwMode="auto">
            <a:xfrm>
              <a:off x="6979803" y="1652912"/>
              <a:ext cx="553358" cy="400110"/>
            </a:xfrm>
            <a:prstGeom prst="rect">
              <a:avLst/>
            </a:prstGeom>
            <a:noFill/>
            <a:ln w="9525">
              <a:noFill/>
              <a:miter lim="800000"/>
              <a:headEnd/>
              <a:tailEnd/>
            </a:ln>
          </p:spPr>
          <p:txBody>
            <a:bodyPr wrap="none">
              <a:spAutoFit/>
            </a:bodyPr>
            <a:lstStyle/>
            <a:p>
              <a:pPr algn="ctr"/>
              <a:r>
                <a:rPr lang="de-CH" sz="1000" b="1" dirty="0" smtClean="0">
                  <a:solidFill>
                    <a:srgbClr val="000000"/>
                  </a:solidFill>
                  <a:latin typeface="Arial"/>
                  <a:ea typeface="+mn-ea"/>
                  <a:cs typeface="Arial" charset="0"/>
                </a:rPr>
                <a:t>0%</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(–6, 6)</a:t>
              </a:r>
              <a:endParaRPr lang="en-US" sz="3200" dirty="0">
                <a:solidFill>
                  <a:srgbClr val="000000"/>
                </a:solidFill>
                <a:latin typeface="Arial"/>
                <a:ea typeface="+mn-ea"/>
                <a:cs typeface="Arial" charset="0"/>
              </a:endParaRPr>
            </a:p>
          </p:txBody>
        </p:sp>
        <p:sp>
          <p:nvSpPr>
            <p:cNvPr id="86" name="TextBox 36"/>
            <p:cNvSpPr txBox="1">
              <a:spLocks noChangeArrowheads="1"/>
            </p:cNvSpPr>
            <p:nvPr/>
          </p:nvSpPr>
          <p:spPr bwMode="auto">
            <a:xfrm>
              <a:off x="7700914" y="1652912"/>
              <a:ext cx="553358" cy="400110"/>
            </a:xfrm>
            <a:prstGeom prst="rect">
              <a:avLst/>
            </a:prstGeom>
            <a:noFill/>
            <a:ln w="9525">
              <a:noFill/>
              <a:miter lim="800000"/>
              <a:headEnd/>
              <a:tailEnd/>
            </a:ln>
          </p:spPr>
          <p:txBody>
            <a:bodyPr wrap="none">
              <a:spAutoFit/>
            </a:bodyPr>
            <a:lstStyle/>
            <a:p>
              <a:pPr algn="ctr"/>
              <a:r>
                <a:rPr lang="de-CH" sz="1000" b="1" dirty="0">
                  <a:solidFill>
                    <a:srgbClr val="000000"/>
                  </a:solidFill>
                  <a:latin typeface="Arial"/>
                  <a:ea typeface="+mn-ea"/>
                  <a:cs typeface="Arial" charset="0"/>
                </a:rPr>
                <a:t>0</a:t>
              </a:r>
              <a:r>
                <a:rPr lang="de-CH" sz="1000" b="1" dirty="0" smtClean="0">
                  <a:solidFill>
                    <a:srgbClr val="000000"/>
                  </a:solidFill>
                  <a:latin typeface="Arial"/>
                  <a:ea typeface="+mn-ea"/>
                  <a:cs typeface="Arial" charset="0"/>
                </a:rPr>
                <a:t>%</a:t>
              </a:r>
              <a:endParaRPr lang="en-US" sz="1000" b="1" dirty="0" smtClean="0">
                <a:solidFill>
                  <a:srgbClr val="000000"/>
                </a:solidFill>
                <a:latin typeface="Arial"/>
                <a:ea typeface="+mn-ea"/>
                <a:cs typeface="Arial" charset="0"/>
              </a:endParaRPr>
            </a:p>
            <a:p>
              <a:pPr algn="ctr"/>
              <a:r>
                <a:rPr lang="en-US" sz="1000" dirty="0" smtClean="0">
                  <a:solidFill>
                    <a:srgbClr val="000000"/>
                  </a:solidFill>
                  <a:latin typeface="Arial"/>
                  <a:ea typeface="+mn-ea"/>
                  <a:cs typeface="Arial" charset="0"/>
                </a:rPr>
                <a:t>(</a:t>
              </a:r>
              <a:r>
                <a:rPr lang="de-CH" sz="1000" b="1" dirty="0" smtClean="0">
                  <a:solidFill>
                    <a:srgbClr val="000000"/>
                  </a:solidFill>
                  <a:latin typeface="Arial"/>
                  <a:ea typeface="+mn-ea"/>
                  <a:cs typeface="Arial" charset="0"/>
                </a:rPr>
                <a:t>–</a:t>
              </a:r>
              <a:r>
                <a:rPr lang="en-US" sz="1000" dirty="0">
                  <a:solidFill>
                    <a:srgbClr val="000000"/>
                  </a:solidFill>
                  <a:latin typeface="Arial"/>
                  <a:ea typeface="+mn-ea"/>
                  <a:cs typeface="Arial" charset="0"/>
                </a:rPr>
                <a:t>3</a:t>
              </a:r>
              <a:r>
                <a:rPr lang="en-US" sz="1000" dirty="0" smtClean="0">
                  <a:solidFill>
                    <a:srgbClr val="000000"/>
                  </a:solidFill>
                  <a:latin typeface="Arial"/>
                  <a:ea typeface="+mn-ea"/>
                  <a:cs typeface="Arial" charset="0"/>
                </a:rPr>
                <a:t>, 3)</a:t>
              </a:r>
              <a:endParaRPr lang="en-US" sz="3200" dirty="0">
                <a:solidFill>
                  <a:srgbClr val="000000"/>
                </a:solidFill>
                <a:latin typeface="Arial"/>
                <a:ea typeface="+mn-ea"/>
                <a:cs typeface="Arial" charset="0"/>
              </a:endParaRPr>
            </a:p>
          </p:txBody>
        </p:sp>
        <p:sp>
          <p:nvSpPr>
            <p:cNvPr id="92" name="TextBox 91"/>
            <p:cNvSpPr txBox="1"/>
            <p:nvPr/>
          </p:nvSpPr>
          <p:spPr>
            <a:xfrm>
              <a:off x="2467083" y="4912255"/>
              <a:ext cx="928048" cy="276999"/>
            </a:xfrm>
            <a:prstGeom prst="rect">
              <a:avLst/>
            </a:prstGeom>
            <a:noFill/>
          </p:spPr>
          <p:txBody>
            <a:bodyPr wrap="square" rtlCol="0">
              <a:spAutoFit/>
            </a:bodyPr>
            <a:lstStyle/>
            <a:p>
              <a:pPr algn="ctr"/>
              <a:r>
                <a:rPr lang="en-US" sz="1200" b="1" dirty="0" smtClean="0">
                  <a:solidFill>
                    <a:srgbClr val="000000"/>
                  </a:solidFill>
                  <a:latin typeface="Arial" charset="0"/>
                  <a:ea typeface="+mn-ea"/>
                  <a:cs typeface="+mn-cs"/>
                </a:rPr>
                <a:t>toxin</a:t>
              </a:r>
              <a:endParaRPr lang="en-US" sz="1200" b="1" dirty="0">
                <a:solidFill>
                  <a:srgbClr val="000000"/>
                </a:solidFill>
                <a:latin typeface="Arial" charset="0"/>
                <a:ea typeface="+mn-ea"/>
                <a:cs typeface="+mn-cs"/>
              </a:endParaRPr>
            </a:p>
          </p:txBody>
        </p:sp>
        <p:grpSp>
          <p:nvGrpSpPr>
            <p:cNvPr id="5" name="Group 24"/>
            <p:cNvGrpSpPr>
              <a:grpSpLocks/>
            </p:cNvGrpSpPr>
            <p:nvPr/>
          </p:nvGrpSpPr>
          <p:grpSpPr bwMode="auto">
            <a:xfrm>
              <a:off x="1364103" y="2109571"/>
              <a:ext cx="248797" cy="53239"/>
              <a:chOff x="2433" y="1811"/>
              <a:chExt cx="204" cy="57"/>
            </a:xfrm>
          </p:grpSpPr>
          <p:cxnSp>
            <p:nvCxnSpPr>
              <p:cNvPr id="99"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00"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01"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6" name="Group 24"/>
            <p:cNvGrpSpPr>
              <a:grpSpLocks/>
            </p:cNvGrpSpPr>
            <p:nvPr/>
          </p:nvGrpSpPr>
          <p:grpSpPr bwMode="auto">
            <a:xfrm>
              <a:off x="2081653" y="2109571"/>
              <a:ext cx="248797" cy="53239"/>
              <a:chOff x="2433" y="1811"/>
              <a:chExt cx="204" cy="57"/>
            </a:xfrm>
          </p:grpSpPr>
          <p:cxnSp>
            <p:nvCxnSpPr>
              <p:cNvPr id="103"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04"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05"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7" name="Group 24"/>
            <p:cNvGrpSpPr>
              <a:grpSpLocks/>
            </p:cNvGrpSpPr>
            <p:nvPr/>
          </p:nvGrpSpPr>
          <p:grpSpPr bwMode="auto">
            <a:xfrm>
              <a:off x="2792853" y="2109571"/>
              <a:ext cx="248797" cy="53239"/>
              <a:chOff x="2433" y="1811"/>
              <a:chExt cx="204" cy="57"/>
            </a:xfrm>
          </p:grpSpPr>
          <p:cxnSp>
            <p:nvCxnSpPr>
              <p:cNvPr id="107"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08"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09"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8" name="Group 24"/>
            <p:cNvGrpSpPr>
              <a:grpSpLocks/>
            </p:cNvGrpSpPr>
            <p:nvPr/>
          </p:nvGrpSpPr>
          <p:grpSpPr bwMode="auto">
            <a:xfrm>
              <a:off x="3516753" y="2109571"/>
              <a:ext cx="248797" cy="53239"/>
              <a:chOff x="2433" y="1811"/>
              <a:chExt cx="204" cy="57"/>
            </a:xfrm>
          </p:grpSpPr>
          <p:cxnSp>
            <p:nvCxnSpPr>
              <p:cNvPr id="111"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12"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13"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16" name="Group 24"/>
            <p:cNvGrpSpPr>
              <a:grpSpLocks/>
            </p:cNvGrpSpPr>
            <p:nvPr/>
          </p:nvGrpSpPr>
          <p:grpSpPr bwMode="auto">
            <a:xfrm>
              <a:off x="4234303" y="2109571"/>
              <a:ext cx="248797" cy="53239"/>
              <a:chOff x="2433" y="1811"/>
              <a:chExt cx="204" cy="57"/>
            </a:xfrm>
          </p:grpSpPr>
          <p:cxnSp>
            <p:nvCxnSpPr>
              <p:cNvPr id="115"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16"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17"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19" name="Group 24"/>
            <p:cNvGrpSpPr>
              <a:grpSpLocks/>
            </p:cNvGrpSpPr>
            <p:nvPr/>
          </p:nvGrpSpPr>
          <p:grpSpPr bwMode="auto">
            <a:xfrm>
              <a:off x="4951853" y="2109571"/>
              <a:ext cx="248797" cy="53239"/>
              <a:chOff x="2433" y="1811"/>
              <a:chExt cx="204" cy="57"/>
            </a:xfrm>
          </p:grpSpPr>
          <p:cxnSp>
            <p:nvCxnSpPr>
              <p:cNvPr id="119"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20"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21"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22" name="Group 24"/>
            <p:cNvGrpSpPr>
              <a:grpSpLocks/>
            </p:cNvGrpSpPr>
            <p:nvPr/>
          </p:nvGrpSpPr>
          <p:grpSpPr bwMode="auto">
            <a:xfrm>
              <a:off x="5669403" y="2109571"/>
              <a:ext cx="248797" cy="53239"/>
              <a:chOff x="2433" y="1811"/>
              <a:chExt cx="204" cy="57"/>
            </a:xfrm>
          </p:grpSpPr>
          <p:cxnSp>
            <p:nvCxnSpPr>
              <p:cNvPr id="123"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24"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25"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31" name="Group 24"/>
            <p:cNvGrpSpPr>
              <a:grpSpLocks/>
            </p:cNvGrpSpPr>
            <p:nvPr/>
          </p:nvGrpSpPr>
          <p:grpSpPr bwMode="auto">
            <a:xfrm>
              <a:off x="6386953" y="2109571"/>
              <a:ext cx="248797" cy="53239"/>
              <a:chOff x="2433" y="1811"/>
              <a:chExt cx="204" cy="57"/>
            </a:xfrm>
          </p:grpSpPr>
          <p:cxnSp>
            <p:nvCxnSpPr>
              <p:cNvPr id="127"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28"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29"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33" name="Group 24"/>
            <p:cNvGrpSpPr>
              <a:grpSpLocks/>
            </p:cNvGrpSpPr>
            <p:nvPr/>
          </p:nvGrpSpPr>
          <p:grpSpPr bwMode="auto">
            <a:xfrm>
              <a:off x="7104503" y="2109571"/>
              <a:ext cx="248797" cy="53239"/>
              <a:chOff x="2433" y="1811"/>
              <a:chExt cx="204" cy="57"/>
            </a:xfrm>
          </p:grpSpPr>
          <p:cxnSp>
            <p:nvCxnSpPr>
              <p:cNvPr id="131"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32"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33"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nvGrpSpPr>
            <p:cNvPr id="34" name="Group 24"/>
            <p:cNvGrpSpPr>
              <a:grpSpLocks/>
            </p:cNvGrpSpPr>
            <p:nvPr/>
          </p:nvGrpSpPr>
          <p:grpSpPr bwMode="auto">
            <a:xfrm>
              <a:off x="7822053" y="2109571"/>
              <a:ext cx="248797" cy="53239"/>
              <a:chOff x="2433" y="1811"/>
              <a:chExt cx="204" cy="57"/>
            </a:xfrm>
          </p:grpSpPr>
          <p:cxnSp>
            <p:nvCxnSpPr>
              <p:cNvPr id="135" name="Straight Connector 19"/>
              <p:cNvCxnSpPr>
                <a:cxnSpLocks noChangeShapeType="1"/>
              </p:cNvCxnSpPr>
              <p:nvPr/>
            </p:nvCxnSpPr>
            <p:spPr bwMode="auto">
              <a:xfrm>
                <a:off x="2435" y="1811"/>
                <a:ext cx="201" cy="0"/>
              </a:xfrm>
              <a:prstGeom prst="line">
                <a:avLst/>
              </a:prstGeom>
              <a:noFill/>
              <a:ln w="9525" algn="ctr">
                <a:solidFill>
                  <a:srgbClr val="000000"/>
                </a:solidFill>
                <a:round/>
                <a:headEnd/>
                <a:tailEnd/>
              </a:ln>
            </p:spPr>
          </p:cxnSp>
          <p:cxnSp>
            <p:nvCxnSpPr>
              <p:cNvPr id="136" name="Straight Connector 21"/>
              <p:cNvCxnSpPr>
                <a:cxnSpLocks noChangeShapeType="1"/>
              </p:cNvCxnSpPr>
              <p:nvPr/>
            </p:nvCxnSpPr>
            <p:spPr bwMode="auto">
              <a:xfrm rot="5400000">
                <a:off x="2405" y="1839"/>
                <a:ext cx="57" cy="1"/>
              </a:xfrm>
              <a:prstGeom prst="line">
                <a:avLst/>
              </a:prstGeom>
              <a:noFill/>
              <a:ln w="9525" algn="ctr">
                <a:solidFill>
                  <a:srgbClr val="000000"/>
                </a:solidFill>
                <a:round/>
                <a:headEnd/>
                <a:tailEnd/>
              </a:ln>
            </p:spPr>
          </p:cxnSp>
          <p:cxnSp>
            <p:nvCxnSpPr>
              <p:cNvPr id="137" name="Straight Connector 22"/>
              <p:cNvCxnSpPr>
                <a:cxnSpLocks noChangeShapeType="1"/>
              </p:cNvCxnSpPr>
              <p:nvPr/>
            </p:nvCxnSpPr>
            <p:spPr bwMode="auto">
              <a:xfrm rot="5400000">
                <a:off x="2608" y="1839"/>
                <a:ext cx="57" cy="1"/>
              </a:xfrm>
              <a:prstGeom prst="line">
                <a:avLst/>
              </a:prstGeom>
              <a:noFill/>
              <a:ln w="9525" algn="ctr">
                <a:solidFill>
                  <a:srgbClr val="000000"/>
                </a:solidFill>
                <a:round/>
                <a:headEnd/>
                <a:tailEnd/>
              </a:ln>
            </p:spPr>
          </p:cxnSp>
        </p:grpSp>
      </p:grpSp>
      <p:sp>
        <p:nvSpPr>
          <p:cNvPr id="78" name="Slide Number Placeholder 77"/>
          <p:cNvSpPr>
            <a:spLocks noGrp="1"/>
          </p:cNvSpPr>
          <p:nvPr>
            <p:ph type="sldNum" sz="quarter" idx="10"/>
          </p:nvPr>
        </p:nvSpPr>
        <p:spPr/>
        <p:txBody>
          <a:bodyPr/>
          <a:lstStyle/>
          <a:p>
            <a:pPr>
              <a:defRPr/>
            </a:pPr>
            <a:r>
              <a:rPr lang="en-US" smtClean="0"/>
              <a:t>  </a:t>
            </a:r>
            <a:fld id="{2565FA6D-D4C8-4C4C-AC4B-3269734D34D8}" type="slidenum">
              <a:rPr lang="en-US" smtClean="0"/>
              <a:pPr>
                <a:defRPr/>
              </a:pPr>
              <a:t>49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56792"/>
            <a:ext cx="777240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77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912768" cy="648072"/>
          </a:xfrm>
        </p:spPr>
        <p:txBody>
          <a:bodyPr>
            <a:normAutofit/>
          </a:bodyPr>
          <a:lstStyle/>
          <a:p>
            <a:r>
              <a:rPr lang="en-GB" sz="3200" b="1" dirty="0" smtClean="0"/>
              <a:t>Meningococcal Capsular Groups</a:t>
            </a:r>
            <a:endParaRPr lang="en-GB" sz="3200" b="1" dirty="0"/>
          </a:p>
        </p:txBody>
      </p:sp>
      <p:sp>
        <p:nvSpPr>
          <p:cNvPr id="3" name="Content Placeholder 2"/>
          <p:cNvSpPr>
            <a:spLocks noGrp="1"/>
          </p:cNvSpPr>
          <p:nvPr>
            <p:ph idx="1"/>
          </p:nvPr>
        </p:nvSpPr>
        <p:spPr>
          <a:xfrm>
            <a:off x="379076" y="1472725"/>
            <a:ext cx="8028000" cy="4320480"/>
          </a:xfrm>
        </p:spPr>
        <p:txBody>
          <a:bodyPr/>
          <a:lstStyle/>
          <a:p>
            <a:pPr marL="285750" indent="-285750">
              <a:buFont typeface="Arial" pitchFamily="34" charset="0"/>
              <a:buChar char="•"/>
            </a:pPr>
            <a:r>
              <a:rPr lang="en-GB" sz="2000" dirty="0" smtClean="0"/>
              <a:t>There are 12 known meningococcal groups, each possessing a distinct outer polysaccharide (sugar) capsule. </a:t>
            </a:r>
          </a:p>
          <a:p>
            <a:pPr marL="285750" indent="-285750">
              <a:buFont typeface="Arial" pitchFamily="34" charset="0"/>
              <a:buChar char="•"/>
            </a:pPr>
            <a:r>
              <a:rPr lang="en-GB" sz="2000" dirty="0" smtClean="0"/>
              <a:t>The organism is associated with both asymptomatic carriage and invasive disease</a:t>
            </a:r>
          </a:p>
          <a:p>
            <a:pPr marL="285750" indent="-285750">
              <a:buFont typeface="Arial" pitchFamily="34" charset="0"/>
              <a:buChar char="•"/>
            </a:pPr>
            <a:r>
              <a:rPr lang="en-US" sz="2000" b="1" dirty="0"/>
              <a:t>&gt;95% of cases are sporadic </a:t>
            </a:r>
            <a:r>
              <a:rPr lang="en-US" sz="2000" dirty="0"/>
              <a:t>but </a:t>
            </a:r>
            <a:r>
              <a:rPr lang="en-US" sz="2000" dirty="0" smtClean="0"/>
              <a:t>occasional outbreaks occur, </a:t>
            </a:r>
            <a:r>
              <a:rPr lang="en-US" sz="2000" dirty="0"/>
              <a:t>e.g. in families, schools, </a:t>
            </a:r>
            <a:r>
              <a:rPr lang="en-US" sz="2000" dirty="0" smtClean="0"/>
              <a:t>universities</a:t>
            </a:r>
            <a:endParaRPr lang="en-US"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a:t>
            </a:fld>
            <a:endParaRPr lang="en-US" dirty="0"/>
          </a:p>
        </p:txBody>
      </p:sp>
      <p:grpSp>
        <p:nvGrpSpPr>
          <p:cNvPr id="48" name="Group 87"/>
          <p:cNvGrpSpPr>
            <a:grpSpLocks/>
          </p:cNvGrpSpPr>
          <p:nvPr/>
        </p:nvGrpSpPr>
        <p:grpSpPr bwMode="auto">
          <a:xfrm>
            <a:off x="6757442" y="4184154"/>
            <a:ext cx="1829594" cy="2152650"/>
            <a:chOff x="3042" y="1602"/>
            <a:chExt cx="2257" cy="2376"/>
          </a:xfrm>
        </p:grpSpPr>
        <p:sp>
          <p:nvSpPr>
            <p:cNvPr id="49" name="Oval 88"/>
            <p:cNvSpPr>
              <a:spLocks noChangeArrowheads="1"/>
            </p:cNvSpPr>
            <p:nvPr/>
          </p:nvSpPr>
          <p:spPr bwMode="auto">
            <a:xfrm>
              <a:off x="3042" y="1602"/>
              <a:ext cx="2257" cy="2376"/>
            </a:xfrm>
            <a:prstGeom prst="ellipse">
              <a:avLst/>
            </a:prstGeom>
            <a:solidFill>
              <a:srgbClr val="3399FF"/>
            </a:solidFill>
            <a:ln w="123825">
              <a:solidFill>
                <a:srgbClr val="EAEC5E"/>
              </a:solidFill>
              <a:round/>
              <a:headEnd/>
              <a:tailEnd/>
            </a:ln>
          </p:spPr>
          <p:txBody>
            <a:bodyPr/>
            <a:lstStyle/>
            <a:p>
              <a:pPr eaLnBrk="0" hangingPunct="0"/>
              <a:endParaRPr lang="en-US"/>
            </a:p>
          </p:txBody>
        </p:sp>
        <p:grpSp>
          <p:nvGrpSpPr>
            <p:cNvPr id="50" name="Group 89"/>
            <p:cNvGrpSpPr>
              <a:grpSpLocks/>
            </p:cNvGrpSpPr>
            <p:nvPr/>
          </p:nvGrpSpPr>
          <p:grpSpPr bwMode="auto">
            <a:xfrm>
              <a:off x="3276" y="1890"/>
              <a:ext cx="1801" cy="1842"/>
              <a:chOff x="3276" y="1890"/>
              <a:chExt cx="1801" cy="1842"/>
            </a:xfrm>
          </p:grpSpPr>
          <p:sp>
            <p:nvSpPr>
              <p:cNvPr id="52" name="Oval 90"/>
              <p:cNvSpPr>
                <a:spLocks noChangeArrowheads="1"/>
              </p:cNvSpPr>
              <p:nvPr/>
            </p:nvSpPr>
            <p:spPr bwMode="auto">
              <a:xfrm>
                <a:off x="3288" y="1902"/>
                <a:ext cx="1771" cy="1812"/>
              </a:xfrm>
              <a:prstGeom prst="ellipse">
                <a:avLst/>
              </a:prstGeom>
              <a:solidFill>
                <a:srgbClr val="99FFCC"/>
              </a:solidFill>
              <a:ln w="9525">
                <a:noFill/>
                <a:round/>
                <a:headEnd/>
                <a:tailEnd/>
              </a:ln>
            </p:spPr>
            <p:txBody>
              <a:bodyPr/>
              <a:lstStyle/>
              <a:p>
                <a:pPr eaLnBrk="0" hangingPunct="0"/>
                <a:endParaRPr lang="en-US"/>
              </a:p>
            </p:txBody>
          </p:sp>
          <p:sp>
            <p:nvSpPr>
              <p:cNvPr id="53" name="Freeform 91"/>
              <p:cNvSpPr>
                <a:spLocks/>
              </p:cNvSpPr>
              <p:nvPr/>
            </p:nvSpPr>
            <p:spPr bwMode="auto">
              <a:xfrm>
                <a:off x="4056" y="1890"/>
                <a:ext cx="120" cy="36"/>
              </a:xfrm>
              <a:custGeom>
                <a:avLst/>
                <a:gdLst>
                  <a:gd name="T0" fmla="*/ 120 w 120"/>
                  <a:gd name="T1" fmla="*/ 30 h 36"/>
                  <a:gd name="T2" fmla="*/ 120 w 120"/>
                  <a:gd name="T3" fmla="*/ 0 h 36"/>
                  <a:gd name="T4" fmla="*/ 24 w 120"/>
                  <a:gd name="T5" fmla="*/ 0 h 36"/>
                  <a:gd name="T6" fmla="*/ 0 w 120"/>
                  <a:gd name="T7" fmla="*/ 6 h 36"/>
                  <a:gd name="T8" fmla="*/ 6 w 120"/>
                  <a:gd name="T9" fmla="*/ 36 h 36"/>
                  <a:gd name="T10" fmla="*/ 30 w 120"/>
                  <a:gd name="T11" fmla="*/ 30 h 36"/>
                  <a:gd name="T12" fmla="*/ 120 w 120"/>
                  <a:gd name="T13" fmla="*/ 30 h 36"/>
                  <a:gd name="T14" fmla="*/ 0 60000 65536"/>
                  <a:gd name="T15" fmla="*/ 0 60000 65536"/>
                  <a:gd name="T16" fmla="*/ 0 60000 65536"/>
                  <a:gd name="T17" fmla="*/ 0 60000 65536"/>
                  <a:gd name="T18" fmla="*/ 0 60000 65536"/>
                  <a:gd name="T19" fmla="*/ 0 60000 65536"/>
                  <a:gd name="T20" fmla="*/ 0 60000 65536"/>
                  <a:gd name="T21" fmla="*/ 0 w 120"/>
                  <a:gd name="T22" fmla="*/ 0 h 36"/>
                  <a:gd name="T23" fmla="*/ 120 w 1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36">
                    <a:moveTo>
                      <a:pt x="120" y="30"/>
                    </a:moveTo>
                    <a:lnTo>
                      <a:pt x="120" y="0"/>
                    </a:lnTo>
                    <a:lnTo>
                      <a:pt x="24" y="0"/>
                    </a:lnTo>
                    <a:lnTo>
                      <a:pt x="0" y="6"/>
                    </a:lnTo>
                    <a:lnTo>
                      <a:pt x="6" y="36"/>
                    </a:lnTo>
                    <a:lnTo>
                      <a:pt x="30" y="30"/>
                    </a:lnTo>
                    <a:lnTo>
                      <a:pt x="120" y="30"/>
                    </a:lnTo>
                    <a:close/>
                  </a:path>
                </a:pathLst>
              </a:custGeom>
              <a:solidFill>
                <a:srgbClr val="000000"/>
              </a:solidFill>
              <a:ln w="9525">
                <a:noFill/>
                <a:round/>
                <a:headEnd/>
                <a:tailEnd/>
              </a:ln>
            </p:spPr>
            <p:txBody>
              <a:bodyPr/>
              <a:lstStyle/>
              <a:p>
                <a:endParaRPr lang="en-GB"/>
              </a:p>
            </p:txBody>
          </p:sp>
          <p:sp>
            <p:nvSpPr>
              <p:cNvPr id="54" name="Freeform 92"/>
              <p:cNvSpPr>
                <a:spLocks/>
              </p:cNvSpPr>
              <p:nvPr/>
            </p:nvSpPr>
            <p:spPr bwMode="auto">
              <a:xfrm>
                <a:off x="3852" y="1914"/>
                <a:ext cx="120" cy="66"/>
              </a:xfrm>
              <a:custGeom>
                <a:avLst/>
                <a:gdLst>
                  <a:gd name="T0" fmla="*/ 120 w 120"/>
                  <a:gd name="T1" fmla="*/ 30 h 66"/>
                  <a:gd name="T2" fmla="*/ 114 w 120"/>
                  <a:gd name="T3" fmla="*/ 0 h 66"/>
                  <a:gd name="T4" fmla="*/ 54 w 120"/>
                  <a:gd name="T5" fmla="*/ 12 h 66"/>
                  <a:gd name="T6" fmla="*/ 0 w 120"/>
                  <a:gd name="T7" fmla="*/ 36 h 66"/>
                  <a:gd name="T8" fmla="*/ 6 w 120"/>
                  <a:gd name="T9" fmla="*/ 66 h 66"/>
                  <a:gd name="T10" fmla="*/ 60 w 120"/>
                  <a:gd name="T11" fmla="*/ 42 h 66"/>
                  <a:gd name="T12" fmla="*/ 120 w 120"/>
                  <a:gd name="T13" fmla="*/ 30 h 66"/>
                  <a:gd name="T14" fmla="*/ 0 60000 65536"/>
                  <a:gd name="T15" fmla="*/ 0 60000 65536"/>
                  <a:gd name="T16" fmla="*/ 0 60000 65536"/>
                  <a:gd name="T17" fmla="*/ 0 60000 65536"/>
                  <a:gd name="T18" fmla="*/ 0 60000 65536"/>
                  <a:gd name="T19" fmla="*/ 0 60000 65536"/>
                  <a:gd name="T20" fmla="*/ 0 60000 65536"/>
                  <a:gd name="T21" fmla="*/ 0 w 120"/>
                  <a:gd name="T22" fmla="*/ 0 h 66"/>
                  <a:gd name="T23" fmla="*/ 120 w 12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6">
                    <a:moveTo>
                      <a:pt x="120" y="30"/>
                    </a:moveTo>
                    <a:lnTo>
                      <a:pt x="114" y="0"/>
                    </a:lnTo>
                    <a:lnTo>
                      <a:pt x="54" y="12"/>
                    </a:lnTo>
                    <a:lnTo>
                      <a:pt x="0" y="36"/>
                    </a:lnTo>
                    <a:lnTo>
                      <a:pt x="6" y="66"/>
                    </a:lnTo>
                    <a:lnTo>
                      <a:pt x="60" y="42"/>
                    </a:lnTo>
                    <a:lnTo>
                      <a:pt x="120" y="30"/>
                    </a:lnTo>
                    <a:close/>
                  </a:path>
                </a:pathLst>
              </a:custGeom>
              <a:solidFill>
                <a:srgbClr val="000000"/>
              </a:solidFill>
              <a:ln w="9525">
                <a:noFill/>
                <a:round/>
                <a:headEnd/>
                <a:tailEnd/>
              </a:ln>
            </p:spPr>
            <p:txBody>
              <a:bodyPr/>
              <a:lstStyle/>
              <a:p>
                <a:endParaRPr lang="en-GB"/>
              </a:p>
            </p:txBody>
          </p:sp>
          <p:sp>
            <p:nvSpPr>
              <p:cNvPr id="55" name="Freeform 93"/>
              <p:cNvSpPr>
                <a:spLocks/>
              </p:cNvSpPr>
              <p:nvPr/>
            </p:nvSpPr>
            <p:spPr bwMode="auto">
              <a:xfrm>
                <a:off x="3660" y="1986"/>
                <a:ext cx="120" cy="90"/>
              </a:xfrm>
              <a:custGeom>
                <a:avLst/>
                <a:gdLst>
                  <a:gd name="T0" fmla="*/ 120 w 120"/>
                  <a:gd name="T1" fmla="*/ 30 h 90"/>
                  <a:gd name="T2" fmla="*/ 108 w 120"/>
                  <a:gd name="T3" fmla="*/ 0 h 90"/>
                  <a:gd name="T4" fmla="*/ 90 w 120"/>
                  <a:gd name="T5" fmla="*/ 12 h 90"/>
                  <a:gd name="T6" fmla="*/ 84 w 120"/>
                  <a:gd name="T7" fmla="*/ 12 h 90"/>
                  <a:gd name="T8" fmla="*/ 12 w 120"/>
                  <a:gd name="T9" fmla="*/ 60 h 90"/>
                  <a:gd name="T10" fmla="*/ 0 w 120"/>
                  <a:gd name="T11" fmla="*/ 66 h 90"/>
                  <a:gd name="T12" fmla="*/ 18 w 120"/>
                  <a:gd name="T13" fmla="*/ 90 h 90"/>
                  <a:gd name="T14" fmla="*/ 30 w 120"/>
                  <a:gd name="T15" fmla="*/ 84 h 90"/>
                  <a:gd name="T16" fmla="*/ 102 w 120"/>
                  <a:gd name="T17" fmla="*/ 36 h 90"/>
                  <a:gd name="T18" fmla="*/ 90 w 120"/>
                  <a:gd name="T19" fmla="*/ 24 h 90"/>
                  <a:gd name="T20" fmla="*/ 96 w 120"/>
                  <a:gd name="T21" fmla="*/ 42 h 90"/>
                  <a:gd name="T22" fmla="*/ 120 w 120"/>
                  <a:gd name="T23" fmla="*/ 3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90"/>
                  <a:gd name="T38" fmla="*/ 120 w 120"/>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90">
                    <a:moveTo>
                      <a:pt x="120" y="30"/>
                    </a:moveTo>
                    <a:lnTo>
                      <a:pt x="108" y="0"/>
                    </a:lnTo>
                    <a:lnTo>
                      <a:pt x="90" y="12"/>
                    </a:lnTo>
                    <a:lnTo>
                      <a:pt x="84" y="12"/>
                    </a:lnTo>
                    <a:lnTo>
                      <a:pt x="12" y="60"/>
                    </a:lnTo>
                    <a:lnTo>
                      <a:pt x="0" y="66"/>
                    </a:lnTo>
                    <a:lnTo>
                      <a:pt x="18" y="90"/>
                    </a:lnTo>
                    <a:lnTo>
                      <a:pt x="30" y="84"/>
                    </a:lnTo>
                    <a:lnTo>
                      <a:pt x="102" y="36"/>
                    </a:lnTo>
                    <a:lnTo>
                      <a:pt x="90" y="24"/>
                    </a:lnTo>
                    <a:lnTo>
                      <a:pt x="96" y="42"/>
                    </a:lnTo>
                    <a:lnTo>
                      <a:pt x="120" y="30"/>
                    </a:lnTo>
                    <a:close/>
                  </a:path>
                </a:pathLst>
              </a:custGeom>
              <a:solidFill>
                <a:srgbClr val="000000"/>
              </a:solidFill>
              <a:ln w="9525">
                <a:noFill/>
                <a:round/>
                <a:headEnd/>
                <a:tailEnd/>
              </a:ln>
            </p:spPr>
            <p:txBody>
              <a:bodyPr/>
              <a:lstStyle/>
              <a:p>
                <a:endParaRPr lang="en-GB"/>
              </a:p>
            </p:txBody>
          </p:sp>
          <p:sp>
            <p:nvSpPr>
              <p:cNvPr id="56" name="Freeform 94"/>
              <p:cNvSpPr>
                <a:spLocks/>
              </p:cNvSpPr>
              <p:nvPr/>
            </p:nvSpPr>
            <p:spPr bwMode="auto">
              <a:xfrm>
                <a:off x="3504" y="2106"/>
                <a:ext cx="102" cy="108"/>
              </a:xfrm>
              <a:custGeom>
                <a:avLst/>
                <a:gdLst>
                  <a:gd name="T0" fmla="*/ 102 w 102"/>
                  <a:gd name="T1" fmla="*/ 24 h 108"/>
                  <a:gd name="T2" fmla="*/ 84 w 102"/>
                  <a:gd name="T3" fmla="*/ 0 h 108"/>
                  <a:gd name="T4" fmla="*/ 36 w 102"/>
                  <a:gd name="T5" fmla="*/ 48 h 108"/>
                  <a:gd name="T6" fmla="*/ 30 w 102"/>
                  <a:gd name="T7" fmla="*/ 54 h 108"/>
                  <a:gd name="T8" fmla="*/ 0 w 102"/>
                  <a:gd name="T9" fmla="*/ 90 h 108"/>
                  <a:gd name="T10" fmla="*/ 24 w 102"/>
                  <a:gd name="T11" fmla="*/ 108 h 108"/>
                  <a:gd name="T12" fmla="*/ 54 w 102"/>
                  <a:gd name="T13" fmla="*/ 72 h 108"/>
                  <a:gd name="T14" fmla="*/ 42 w 102"/>
                  <a:gd name="T15" fmla="*/ 60 h 108"/>
                  <a:gd name="T16" fmla="*/ 54 w 102"/>
                  <a:gd name="T17" fmla="*/ 72 h 108"/>
                  <a:gd name="T18" fmla="*/ 102 w 102"/>
                  <a:gd name="T19" fmla="*/ 2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8"/>
                  <a:gd name="T32" fmla="*/ 102 w 10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8">
                    <a:moveTo>
                      <a:pt x="102" y="24"/>
                    </a:moveTo>
                    <a:lnTo>
                      <a:pt x="84" y="0"/>
                    </a:lnTo>
                    <a:lnTo>
                      <a:pt x="36" y="48"/>
                    </a:lnTo>
                    <a:lnTo>
                      <a:pt x="30" y="54"/>
                    </a:lnTo>
                    <a:lnTo>
                      <a:pt x="0" y="90"/>
                    </a:lnTo>
                    <a:lnTo>
                      <a:pt x="24" y="108"/>
                    </a:lnTo>
                    <a:lnTo>
                      <a:pt x="54" y="72"/>
                    </a:lnTo>
                    <a:lnTo>
                      <a:pt x="42" y="60"/>
                    </a:lnTo>
                    <a:lnTo>
                      <a:pt x="54" y="72"/>
                    </a:lnTo>
                    <a:lnTo>
                      <a:pt x="102" y="24"/>
                    </a:lnTo>
                    <a:close/>
                  </a:path>
                </a:pathLst>
              </a:custGeom>
              <a:solidFill>
                <a:srgbClr val="000000"/>
              </a:solidFill>
              <a:ln w="9525">
                <a:noFill/>
                <a:round/>
                <a:headEnd/>
                <a:tailEnd/>
              </a:ln>
            </p:spPr>
            <p:txBody>
              <a:bodyPr/>
              <a:lstStyle/>
              <a:p>
                <a:endParaRPr lang="en-GB"/>
              </a:p>
            </p:txBody>
          </p:sp>
          <p:sp>
            <p:nvSpPr>
              <p:cNvPr id="57" name="Freeform 95"/>
              <p:cNvSpPr>
                <a:spLocks/>
              </p:cNvSpPr>
              <p:nvPr/>
            </p:nvSpPr>
            <p:spPr bwMode="auto">
              <a:xfrm>
                <a:off x="3378" y="2262"/>
                <a:ext cx="90" cy="120"/>
              </a:xfrm>
              <a:custGeom>
                <a:avLst/>
                <a:gdLst>
                  <a:gd name="T0" fmla="*/ 90 w 90"/>
                  <a:gd name="T1" fmla="*/ 18 h 120"/>
                  <a:gd name="T2" fmla="*/ 66 w 90"/>
                  <a:gd name="T3" fmla="*/ 0 h 120"/>
                  <a:gd name="T4" fmla="*/ 48 w 90"/>
                  <a:gd name="T5" fmla="*/ 30 h 120"/>
                  <a:gd name="T6" fmla="*/ 6 w 90"/>
                  <a:gd name="T7" fmla="*/ 102 h 120"/>
                  <a:gd name="T8" fmla="*/ 0 w 90"/>
                  <a:gd name="T9" fmla="*/ 108 h 120"/>
                  <a:gd name="T10" fmla="*/ 0 w 90"/>
                  <a:gd name="T11" fmla="*/ 108 h 120"/>
                  <a:gd name="T12" fmla="*/ 30 w 90"/>
                  <a:gd name="T13" fmla="*/ 120 h 120"/>
                  <a:gd name="T14" fmla="*/ 30 w 90"/>
                  <a:gd name="T15" fmla="*/ 114 h 120"/>
                  <a:gd name="T16" fmla="*/ 18 w 90"/>
                  <a:gd name="T17" fmla="*/ 114 h 120"/>
                  <a:gd name="T18" fmla="*/ 30 w 90"/>
                  <a:gd name="T19" fmla="*/ 120 h 120"/>
                  <a:gd name="T20" fmla="*/ 72 w 90"/>
                  <a:gd name="T21" fmla="*/ 48 h 120"/>
                  <a:gd name="T22" fmla="*/ 90 w 90"/>
                  <a:gd name="T23" fmla="*/ 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20"/>
                  <a:gd name="T38" fmla="*/ 90 w 90"/>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20">
                    <a:moveTo>
                      <a:pt x="90" y="18"/>
                    </a:moveTo>
                    <a:lnTo>
                      <a:pt x="66" y="0"/>
                    </a:lnTo>
                    <a:lnTo>
                      <a:pt x="48" y="30"/>
                    </a:lnTo>
                    <a:lnTo>
                      <a:pt x="6" y="102"/>
                    </a:lnTo>
                    <a:lnTo>
                      <a:pt x="0" y="108"/>
                    </a:lnTo>
                    <a:lnTo>
                      <a:pt x="30" y="120"/>
                    </a:lnTo>
                    <a:lnTo>
                      <a:pt x="30" y="114"/>
                    </a:lnTo>
                    <a:lnTo>
                      <a:pt x="18" y="114"/>
                    </a:lnTo>
                    <a:lnTo>
                      <a:pt x="30" y="120"/>
                    </a:lnTo>
                    <a:lnTo>
                      <a:pt x="72" y="48"/>
                    </a:lnTo>
                    <a:lnTo>
                      <a:pt x="90" y="18"/>
                    </a:lnTo>
                    <a:close/>
                  </a:path>
                </a:pathLst>
              </a:custGeom>
              <a:solidFill>
                <a:srgbClr val="000000"/>
              </a:solidFill>
              <a:ln w="9525">
                <a:noFill/>
                <a:round/>
                <a:headEnd/>
                <a:tailEnd/>
              </a:ln>
            </p:spPr>
            <p:txBody>
              <a:bodyPr/>
              <a:lstStyle/>
              <a:p>
                <a:endParaRPr lang="en-GB"/>
              </a:p>
            </p:txBody>
          </p:sp>
          <p:sp>
            <p:nvSpPr>
              <p:cNvPr id="58" name="Freeform 96"/>
              <p:cNvSpPr>
                <a:spLocks/>
              </p:cNvSpPr>
              <p:nvPr/>
            </p:nvSpPr>
            <p:spPr bwMode="auto">
              <a:xfrm>
                <a:off x="3306" y="2454"/>
                <a:ext cx="66" cy="120"/>
              </a:xfrm>
              <a:custGeom>
                <a:avLst/>
                <a:gdLst>
                  <a:gd name="T0" fmla="*/ 66 w 66"/>
                  <a:gd name="T1" fmla="*/ 12 h 120"/>
                  <a:gd name="T2" fmla="*/ 36 w 66"/>
                  <a:gd name="T3" fmla="*/ 0 h 120"/>
                  <a:gd name="T4" fmla="*/ 6 w 66"/>
                  <a:gd name="T5" fmla="*/ 78 h 120"/>
                  <a:gd name="T6" fmla="*/ 0 w 66"/>
                  <a:gd name="T7" fmla="*/ 114 h 120"/>
                  <a:gd name="T8" fmla="*/ 30 w 66"/>
                  <a:gd name="T9" fmla="*/ 120 h 120"/>
                  <a:gd name="T10" fmla="*/ 36 w 66"/>
                  <a:gd name="T11" fmla="*/ 84 h 120"/>
                  <a:gd name="T12" fmla="*/ 66 w 66"/>
                  <a:gd name="T13" fmla="*/ 12 h 120"/>
                  <a:gd name="T14" fmla="*/ 0 60000 65536"/>
                  <a:gd name="T15" fmla="*/ 0 60000 65536"/>
                  <a:gd name="T16" fmla="*/ 0 60000 65536"/>
                  <a:gd name="T17" fmla="*/ 0 60000 65536"/>
                  <a:gd name="T18" fmla="*/ 0 60000 65536"/>
                  <a:gd name="T19" fmla="*/ 0 60000 65536"/>
                  <a:gd name="T20" fmla="*/ 0 60000 65536"/>
                  <a:gd name="T21" fmla="*/ 0 w 66"/>
                  <a:gd name="T22" fmla="*/ 0 h 120"/>
                  <a:gd name="T23" fmla="*/ 66 w 6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20">
                    <a:moveTo>
                      <a:pt x="66" y="12"/>
                    </a:moveTo>
                    <a:lnTo>
                      <a:pt x="36" y="0"/>
                    </a:lnTo>
                    <a:lnTo>
                      <a:pt x="6" y="78"/>
                    </a:lnTo>
                    <a:lnTo>
                      <a:pt x="0" y="114"/>
                    </a:lnTo>
                    <a:lnTo>
                      <a:pt x="30" y="120"/>
                    </a:lnTo>
                    <a:lnTo>
                      <a:pt x="36" y="84"/>
                    </a:lnTo>
                    <a:lnTo>
                      <a:pt x="66" y="12"/>
                    </a:lnTo>
                    <a:close/>
                  </a:path>
                </a:pathLst>
              </a:custGeom>
              <a:solidFill>
                <a:srgbClr val="000000"/>
              </a:solidFill>
              <a:ln w="9525">
                <a:noFill/>
                <a:round/>
                <a:headEnd/>
                <a:tailEnd/>
              </a:ln>
            </p:spPr>
            <p:txBody>
              <a:bodyPr/>
              <a:lstStyle/>
              <a:p>
                <a:endParaRPr lang="en-GB"/>
              </a:p>
            </p:txBody>
          </p:sp>
          <p:sp>
            <p:nvSpPr>
              <p:cNvPr id="59" name="Freeform 97"/>
              <p:cNvSpPr>
                <a:spLocks/>
              </p:cNvSpPr>
              <p:nvPr/>
            </p:nvSpPr>
            <p:spPr bwMode="auto">
              <a:xfrm>
                <a:off x="3276" y="2658"/>
                <a:ext cx="42" cy="120"/>
              </a:xfrm>
              <a:custGeom>
                <a:avLst/>
                <a:gdLst>
                  <a:gd name="T0" fmla="*/ 42 w 42"/>
                  <a:gd name="T1" fmla="*/ 6 h 120"/>
                  <a:gd name="T2" fmla="*/ 12 w 42"/>
                  <a:gd name="T3" fmla="*/ 0 h 120"/>
                  <a:gd name="T4" fmla="*/ 0 w 42"/>
                  <a:gd name="T5" fmla="*/ 54 h 120"/>
                  <a:gd name="T6" fmla="*/ 0 w 42"/>
                  <a:gd name="T7" fmla="*/ 120 h 120"/>
                  <a:gd name="T8" fmla="*/ 30 w 42"/>
                  <a:gd name="T9" fmla="*/ 120 h 120"/>
                  <a:gd name="T10" fmla="*/ 30 w 42"/>
                  <a:gd name="T11" fmla="*/ 60 h 120"/>
                  <a:gd name="T12" fmla="*/ 42 w 42"/>
                  <a:gd name="T13" fmla="*/ 6 h 120"/>
                  <a:gd name="T14" fmla="*/ 0 60000 65536"/>
                  <a:gd name="T15" fmla="*/ 0 60000 65536"/>
                  <a:gd name="T16" fmla="*/ 0 60000 65536"/>
                  <a:gd name="T17" fmla="*/ 0 60000 65536"/>
                  <a:gd name="T18" fmla="*/ 0 60000 65536"/>
                  <a:gd name="T19" fmla="*/ 0 60000 65536"/>
                  <a:gd name="T20" fmla="*/ 0 60000 65536"/>
                  <a:gd name="T21" fmla="*/ 0 w 42"/>
                  <a:gd name="T22" fmla="*/ 0 h 120"/>
                  <a:gd name="T23" fmla="*/ 42 w 4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20">
                    <a:moveTo>
                      <a:pt x="42" y="6"/>
                    </a:moveTo>
                    <a:lnTo>
                      <a:pt x="12" y="0"/>
                    </a:lnTo>
                    <a:lnTo>
                      <a:pt x="0" y="54"/>
                    </a:lnTo>
                    <a:lnTo>
                      <a:pt x="0" y="120"/>
                    </a:lnTo>
                    <a:lnTo>
                      <a:pt x="30" y="120"/>
                    </a:lnTo>
                    <a:lnTo>
                      <a:pt x="30" y="60"/>
                    </a:lnTo>
                    <a:lnTo>
                      <a:pt x="42" y="6"/>
                    </a:lnTo>
                    <a:close/>
                  </a:path>
                </a:pathLst>
              </a:custGeom>
              <a:solidFill>
                <a:srgbClr val="000000"/>
              </a:solidFill>
              <a:ln w="9525">
                <a:noFill/>
                <a:round/>
                <a:headEnd/>
                <a:tailEnd/>
              </a:ln>
            </p:spPr>
            <p:txBody>
              <a:bodyPr/>
              <a:lstStyle/>
              <a:p>
                <a:endParaRPr lang="en-GB"/>
              </a:p>
            </p:txBody>
          </p:sp>
          <p:sp>
            <p:nvSpPr>
              <p:cNvPr id="60" name="Freeform 98"/>
              <p:cNvSpPr>
                <a:spLocks/>
              </p:cNvSpPr>
              <p:nvPr/>
            </p:nvSpPr>
            <p:spPr bwMode="auto">
              <a:xfrm>
                <a:off x="3276" y="2868"/>
                <a:ext cx="42" cy="120"/>
              </a:xfrm>
              <a:custGeom>
                <a:avLst/>
                <a:gdLst>
                  <a:gd name="T0" fmla="*/ 30 w 42"/>
                  <a:gd name="T1" fmla="*/ 0 h 120"/>
                  <a:gd name="T2" fmla="*/ 0 w 42"/>
                  <a:gd name="T3" fmla="*/ 0 h 120"/>
                  <a:gd name="T4" fmla="*/ 0 w 42"/>
                  <a:gd name="T5" fmla="*/ 30 h 120"/>
                  <a:gd name="T6" fmla="*/ 0 w 42"/>
                  <a:gd name="T7" fmla="*/ 36 h 120"/>
                  <a:gd name="T8" fmla="*/ 12 w 42"/>
                  <a:gd name="T9" fmla="*/ 120 h 120"/>
                  <a:gd name="T10" fmla="*/ 42 w 42"/>
                  <a:gd name="T11" fmla="*/ 114 h 120"/>
                  <a:gd name="T12" fmla="*/ 30 w 42"/>
                  <a:gd name="T13" fmla="*/ 30 h 120"/>
                  <a:gd name="T14" fmla="*/ 18 w 42"/>
                  <a:gd name="T15" fmla="*/ 30 h 120"/>
                  <a:gd name="T16" fmla="*/ 30 w 42"/>
                  <a:gd name="T17" fmla="*/ 36 h 120"/>
                  <a:gd name="T18" fmla="*/ 30 w 42"/>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20"/>
                  <a:gd name="T32" fmla="*/ 42 w 42"/>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20">
                    <a:moveTo>
                      <a:pt x="30" y="0"/>
                    </a:moveTo>
                    <a:lnTo>
                      <a:pt x="0" y="0"/>
                    </a:lnTo>
                    <a:lnTo>
                      <a:pt x="0" y="30"/>
                    </a:lnTo>
                    <a:lnTo>
                      <a:pt x="0" y="36"/>
                    </a:lnTo>
                    <a:lnTo>
                      <a:pt x="12" y="120"/>
                    </a:lnTo>
                    <a:lnTo>
                      <a:pt x="42" y="114"/>
                    </a:lnTo>
                    <a:lnTo>
                      <a:pt x="30" y="30"/>
                    </a:lnTo>
                    <a:lnTo>
                      <a:pt x="18" y="30"/>
                    </a:lnTo>
                    <a:lnTo>
                      <a:pt x="30" y="36"/>
                    </a:lnTo>
                    <a:lnTo>
                      <a:pt x="30" y="0"/>
                    </a:lnTo>
                    <a:close/>
                  </a:path>
                </a:pathLst>
              </a:custGeom>
              <a:solidFill>
                <a:srgbClr val="000000"/>
              </a:solidFill>
              <a:ln w="9525">
                <a:noFill/>
                <a:round/>
                <a:headEnd/>
                <a:tailEnd/>
              </a:ln>
            </p:spPr>
            <p:txBody>
              <a:bodyPr/>
              <a:lstStyle/>
              <a:p>
                <a:endParaRPr lang="en-GB"/>
              </a:p>
            </p:txBody>
          </p:sp>
          <p:sp>
            <p:nvSpPr>
              <p:cNvPr id="61" name="Freeform 99"/>
              <p:cNvSpPr>
                <a:spLocks/>
              </p:cNvSpPr>
              <p:nvPr/>
            </p:nvSpPr>
            <p:spPr bwMode="auto">
              <a:xfrm>
                <a:off x="3312" y="3072"/>
                <a:ext cx="72" cy="120"/>
              </a:xfrm>
              <a:custGeom>
                <a:avLst/>
                <a:gdLst>
                  <a:gd name="T0" fmla="*/ 30 w 72"/>
                  <a:gd name="T1" fmla="*/ 0 h 120"/>
                  <a:gd name="T2" fmla="*/ 0 w 72"/>
                  <a:gd name="T3" fmla="*/ 6 h 120"/>
                  <a:gd name="T4" fmla="*/ 0 w 72"/>
                  <a:gd name="T5" fmla="*/ 6 h 120"/>
                  <a:gd name="T6" fmla="*/ 30 w 72"/>
                  <a:gd name="T7" fmla="*/ 90 h 120"/>
                  <a:gd name="T8" fmla="*/ 48 w 72"/>
                  <a:gd name="T9" fmla="*/ 120 h 120"/>
                  <a:gd name="T10" fmla="*/ 72 w 72"/>
                  <a:gd name="T11" fmla="*/ 108 h 120"/>
                  <a:gd name="T12" fmla="*/ 60 w 72"/>
                  <a:gd name="T13" fmla="*/ 84 h 120"/>
                  <a:gd name="T14" fmla="*/ 30 w 7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0"/>
                  <a:gd name="T26" fmla="*/ 72 w 7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0">
                    <a:moveTo>
                      <a:pt x="30" y="0"/>
                    </a:moveTo>
                    <a:lnTo>
                      <a:pt x="0" y="6"/>
                    </a:lnTo>
                    <a:lnTo>
                      <a:pt x="30" y="90"/>
                    </a:lnTo>
                    <a:lnTo>
                      <a:pt x="48" y="120"/>
                    </a:lnTo>
                    <a:lnTo>
                      <a:pt x="72" y="108"/>
                    </a:lnTo>
                    <a:lnTo>
                      <a:pt x="60" y="84"/>
                    </a:lnTo>
                    <a:lnTo>
                      <a:pt x="30" y="0"/>
                    </a:lnTo>
                    <a:close/>
                  </a:path>
                </a:pathLst>
              </a:custGeom>
              <a:solidFill>
                <a:srgbClr val="000000"/>
              </a:solidFill>
              <a:ln w="9525">
                <a:noFill/>
                <a:round/>
                <a:headEnd/>
                <a:tailEnd/>
              </a:ln>
            </p:spPr>
            <p:txBody>
              <a:bodyPr/>
              <a:lstStyle/>
              <a:p>
                <a:endParaRPr lang="en-GB"/>
              </a:p>
            </p:txBody>
          </p:sp>
          <p:sp>
            <p:nvSpPr>
              <p:cNvPr id="62" name="Freeform 100"/>
              <p:cNvSpPr>
                <a:spLocks/>
              </p:cNvSpPr>
              <p:nvPr/>
            </p:nvSpPr>
            <p:spPr bwMode="auto">
              <a:xfrm>
                <a:off x="3402" y="3258"/>
                <a:ext cx="90" cy="120"/>
              </a:xfrm>
              <a:custGeom>
                <a:avLst/>
                <a:gdLst>
                  <a:gd name="T0" fmla="*/ 24 w 90"/>
                  <a:gd name="T1" fmla="*/ 0 h 120"/>
                  <a:gd name="T2" fmla="*/ 0 w 90"/>
                  <a:gd name="T3" fmla="*/ 18 h 120"/>
                  <a:gd name="T4" fmla="*/ 24 w 90"/>
                  <a:gd name="T5" fmla="*/ 66 h 120"/>
                  <a:gd name="T6" fmla="*/ 66 w 90"/>
                  <a:gd name="T7" fmla="*/ 120 h 120"/>
                  <a:gd name="T8" fmla="*/ 90 w 90"/>
                  <a:gd name="T9" fmla="*/ 102 h 120"/>
                  <a:gd name="T10" fmla="*/ 48 w 90"/>
                  <a:gd name="T11" fmla="*/ 48 h 120"/>
                  <a:gd name="T12" fmla="*/ 24 w 90"/>
                  <a:gd name="T13" fmla="*/ 0 h 120"/>
                  <a:gd name="T14" fmla="*/ 0 60000 65536"/>
                  <a:gd name="T15" fmla="*/ 0 60000 65536"/>
                  <a:gd name="T16" fmla="*/ 0 60000 65536"/>
                  <a:gd name="T17" fmla="*/ 0 60000 65536"/>
                  <a:gd name="T18" fmla="*/ 0 60000 65536"/>
                  <a:gd name="T19" fmla="*/ 0 60000 65536"/>
                  <a:gd name="T20" fmla="*/ 0 60000 65536"/>
                  <a:gd name="T21" fmla="*/ 0 w 90"/>
                  <a:gd name="T22" fmla="*/ 0 h 120"/>
                  <a:gd name="T23" fmla="*/ 90 w 9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20">
                    <a:moveTo>
                      <a:pt x="24" y="0"/>
                    </a:moveTo>
                    <a:lnTo>
                      <a:pt x="0" y="18"/>
                    </a:lnTo>
                    <a:lnTo>
                      <a:pt x="24" y="66"/>
                    </a:lnTo>
                    <a:lnTo>
                      <a:pt x="66" y="120"/>
                    </a:lnTo>
                    <a:lnTo>
                      <a:pt x="90" y="102"/>
                    </a:lnTo>
                    <a:lnTo>
                      <a:pt x="48" y="48"/>
                    </a:lnTo>
                    <a:lnTo>
                      <a:pt x="24" y="0"/>
                    </a:lnTo>
                    <a:close/>
                  </a:path>
                </a:pathLst>
              </a:custGeom>
              <a:solidFill>
                <a:srgbClr val="000000"/>
              </a:solidFill>
              <a:ln w="9525">
                <a:noFill/>
                <a:round/>
                <a:headEnd/>
                <a:tailEnd/>
              </a:ln>
            </p:spPr>
            <p:txBody>
              <a:bodyPr/>
              <a:lstStyle/>
              <a:p>
                <a:endParaRPr lang="en-GB"/>
              </a:p>
            </p:txBody>
          </p:sp>
          <p:sp>
            <p:nvSpPr>
              <p:cNvPr id="63" name="Freeform 101"/>
              <p:cNvSpPr>
                <a:spLocks/>
              </p:cNvSpPr>
              <p:nvPr/>
            </p:nvSpPr>
            <p:spPr bwMode="auto">
              <a:xfrm>
                <a:off x="3522" y="3426"/>
                <a:ext cx="108" cy="102"/>
              </a:xfrm>
              <a:custGeom>
                <a:avLst/>
                <a:gdLst>
                  <a:gd name="T0" fmla="*/ 24 w 108"/>
                  <a:gd name="T1" fmla="*/ 0 h 102"/>
                  <a:gd name="T2" fmla="*/ 0 w 108"/>
                  <a:gd name="T3" fmla="*/ 18 h 102"/>
                  <a:gd name="T4" fmla="*/ 12 w 108"/>
                  <a:gd name="T5" fmla="*/ 30 h 102"/>
                  <a:gd name="T6" fmla="*/ 18 w 108"/>
                  <a:gd name="T7" fmla="*/ 36 h 102"/>
                  <a:gd name="T8" fmla="*/ 78 w 108"/>
                  <a:gd name="T9" fmla="*/ 90 h 102"/>
                  <a:gd name="T10" fmla="*/ 90 w 108"/>
                  <a:gd name="T11" fmla="*/ 102 h 102"/>
                  <a:gd name="T12" fmla="*/ 108 w 108"/>
                  <a:gd name="T13" fmla="*/ 78 h 102"/>
                  <a:gd name="T14" fmla="*/ 96 w 108"/>
                  <a:gd name="T15" fmla="*/ 66 h 102"/>
                  <a:gd name="T16" fmla="*/ 36 w 108"/>
                  <a:gd name="T17" fmla="*/ 12 h 102"/>
                  <a:gd name="T18" fmla="*/ 24 w 108"/>
                  <a:gd name="T19" fmla="*/ 24 h 102"/>
                  <a:gd name="T20" fmla="*/ 36 w 108"/>
                  <a:gd name="T21" fmla="*/ 12 h 102"/>
                  <a:gd name="T22" fmla="*/ 24 w 108"/>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02"/>
                  <a:gd name="T38" fmla="*/ 108 w 108"/>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02">
                    <a:moveTo>
                      <a:pt x="24" y="0"/>
                    </a:moveTo>
                    <a:lnTo>
                      <a:pt x="0" y="18"/>
                    </a:lnTo>
                    <a:lnTo>
                      <a:pt x="12" y="30"/>
                    </a:lnTo>
                    <a:lnTo>
                      <a:pt x="18" y="36"/>
                    </a:lnTo>
                    <a:lnTo>
                      <a:pt x="78" y="90"/>
                    </a:lnTo>
                    <a:lnTo>
                      <a:pt x="90" y="102"/>
                    </a:lnTo>
                    <a:lnTo>
                      <a:pt x="108" y="78"/>
                    </a:lnTo>
                    <a:lnTo>
                      <a:pt x="96" y="66"/>
                    </a:lnTo>
                    <a:lnTo>
                      <a:pt x="36" y="12"/>
                    </a:lnTo>
                    <a:lnTo>
                      <a:pt x="24" y="24"/>
                    </a:lnTo>
                    <a:lnTo>
                      <a:pt x="36" y="12"/>
                    </a:lnTo>
                    <a:lnTo>
                      <a:pt x="24" y="0"/>
                    </a:lnTo>
                    <a:close/>
                  </a:path>
                </a:pathLst>
              </a:custGeom>
              <a:solidFill>
                <a:srgbClr val="000000"/>
              </a:solidFill>
              <a:ln w="9525">
                <a:noFill/>
                <a:round/>
                <a:headEnd/>
                <a:tailEnd/>
              </a:ln>
            </p:spPr>
            <p:txBody>
              <a:bodyPr/>
              <a:lstStyle/>
              <a:p>
                <a:endParaRPr lang="en-GB"/>
              </a:p>
            </p:txBody>
          </p:sp>
          <p:sp>
            <p:nvSpPr>
              <p:cNvPr id="64" name="Freeform 102"/>
              <p:cNvSpPr>
                <a:spLocks/>
              </p:cNvSpPr>
              <p:nvPr/>
            </p:nvSpPr>
            <p:spPr bwMode="auto">
              <a:xfrm>
                <a:off x="3690" y="3558"/>
                <a:ext cx="114" cy="84"/>
              </a:xfrm>
              <a:custGeom>
                <a:avLst/>
                <a:gdLst>
                  <a:gd name="T0" fmla="*/ 18 w 114"/>
                  <a:gd name="T1" fmla="*/ 0 h 84"/>
                  <a:gd name="T2" fmla="*/ 0 w 114"/>
                  <a:gd name="T3" fmla="*/ 24 h 84"/>
                  <a:gd name="T4" fmla="*/ 54 w 114"/>
                  <a:gd name="T5" fmla="*/ 60 h 84"/>
                  <a:gd name="T6" fmla="*/ 60 w 114"/>
                  <a:gd name="T7" fmla="*/ 60 h 84"/>
                  <a:gd name="T8" fmla="*/ 102 w 114"/>
                  <a:gd name="T9" fmla="*/ 84 h 84"/>
                  <a:gd name="T10" fmla="*/ 114 w 114"/>
                  <a:gd name="T11" fmla="*/ 54 h 84"/>
                  <a:gd name="T12" fmla="*/ 66 w 114"/>
                  <a:gd name="T13" fmla="*/ 30 h 84"/>
                  <a:gd name="T14" fmla="*/ 60 w 114"/>
                  <a:gd name="T15" fmla="*/ 48 h 84"/>
                  <a:gd name="T16" fmla="*/ 72 w 114"/>
                  <a:gd name="T17" fmla="*/ 36 h 84"/>
                  <a:gd name="T18" fmla="*/ 18 w 11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4"/>
                  <a:gd name="T32" fmla="*/ 114 w 11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4">
                    <a:moveTo>
                      <a:pt x="18" y="0"/>
                    </a:moveTo>
                    <a:lnTo>
                      <a:pt x="0" y="24"/>
                    </a:lnTo>
                    <a:lnTo>
                      <a:pt x="54" y="60"/>
                    </a:lnTo>
                    <a:lnTo>
                      <a:pt x="60" y="60"/>
                    </a:lnTo>
                    <a:lnTo>
                      <a:pt x="102" y="84"/>
                    </a:lnTo>
                    <a:lnTo>
                      <a:pt x="114" y="54"/>
                    </a:lnTo>
                    <a:lnTo>
                      <a:pt x="66" y="30"/>
                    </a:lnTo>
                    <a:lnTo>
                      <a:pt x="60" y="48"/>
                    </a:lnTo>
                    <a:lnTo>
                      <a:pt x="72" y="36"/>
                    </a:lnTo>
                    <a:lnTo>
                      <a:pt x="18" y="0"/>
                    </a:lnTo>
                    <a:close/>
                  </a:path>
                </a:pathLst>
              </a:custGeom>
              <a:solidFill>
                <a:srgbClr val="000000"/>
              </a:solidFill>
              <a:ln w="9525">
                <a:noFill/>
                <a:round/>
                <a:headEnd/>
                <a:tailEnd/>
              </a:ln>
            </p:spPr>
            <p:txBody>
              <a:bodyPr/>
              <a:lstStyle/>
              <a:p>
                <a:endParaRPr lang="en-GB"/>
              </a:p>
            </p:txBody>
          </p:sp>
          <p:sp>
            <p:nvSpPr>
              <p:cNvPr id="65" name="Freeform 103"/>
              <p:cNvSpPr>
                <a:spLocks/>
              </p:cNvSpPr>
              <p:nvPr/>
            </p:nvSpPr>
            <p:spPr bwMode="auto">
              <a:xfrm>
                <a:off x="3882" y="3648"/>
                <a:ext cx="120" cy="60"/>
              </a:xfrm>
              <a:custGeom>
                <a:avLst/>
                <a:gdLst>
                  <a:gd name="T0" fmla="*/ 6 w 120"/>
                  <a:gd name="T1" fmla="*/ 0 h 60"/>
                  <a:gd name="T2" fmla="*/ 0 w 120"/>
                  <a:gd name="T3" fmla="*/ 30 h 60"/>
                  <a:gd name="T4" fmla="*/ 24 w 120"/>
                  <a:gd name="T5" fmla="*/ 42 h 60"/>
                  <a:gd name="T6" fmla="*/ 114 w 120"/>
                  <a:gd name="T7" fmla="*/ 60 h 60"/>
                  <a:gd name="T8" fmla="*/ 114 w 120"/>
                  <a:gd name="T9" fmla="*/ 60 h 60"/>
                  <a:gd name="T10" fmla="*/ 120 w 120"/>
                  <a:gd name="T11" fmla="*/ 30 h 60"/>
                  <a:gd name="T12" fmla="*/ 120 w 120"/>
                  <a:gd name="T13" fmla="*/ 30 h 60"/>
                  <a:gd name="T14" fmla="*/ 30 w 120"/>
                  <a:gd name="T15" fmla="*/ 12 h 60"/>
                  <a:gd name="T16" fmla="*/ 6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0"/>
                  <a:gd name="T29" fmla="*/ 120 w 12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0">
                    <a:moveTo>
                      <a:pt x="6" y="0"/>
                    </a:moveTo>
                    <a:lnTo>
                      <a:pt x="0" y="30"/>
                    </a:lnTo>
                    <a:lnTo>
                      <a:pt x="24" y="42"/>
                    </a:lnTo>
                    <a:lnTo>
                      <a:pt x="114" y="60"/>
                    </a:lnTo>
                    <a:lnTo>
                      <a:pt x="120" y="30"/>
                    </a:lnTo>
                    <a:lnTo>
                      <a:pt x="30" y="12"/>
                    </a:lnTo>
                    <a:lnTo>
                      <a:pt x="6" y="0"/>
                    </a:lnTo>
                    <a:close/>
                  </a:path>
                </a:pathLst>
              </a:custGeom>
              <a:solidFill>
                <a:srgbClr val="000000"/>
              </a:solidFill>
              <a:ln w="9525">
                <a:noFill/>
                <a:round/>
                <a:headEnd/>
                <a:tailEnd/>
              </a:ln>
            </p:spPr>
            <p:txBody>
              <a:bodyPr/>
              <a:lstStyle/>
              <a:p>
                <a:endParaRPr lang="en-GB"/>
              </a:p>
            </p:txBody>
          </p:sp>
          <p:sp>
            <p:nvSpPr>
              <p:cNvPr id="66" name="Freeform 104"/>
              <p:cNvSpPr>
                <a:spLocks/>
              </p:cNvSpPr>
              <p:nvPr/>
            </p:nvSpPr>
            <p:spPr bwMode="auto">
              <a:xfrm>
                <a:off x="4086" y="3696"/>
                <a:ext cx="121" cy="36"/>
              </a:xfrm>
              <a:custGeom>
                <a:avLst/>
                <a:gdLst>
                  <a:gd name="T0" fmla="*/ 0 w 121"/>
                  <a:gd name="T1" fmla="*/ 0 h 36"/>
                  <a:gd name="T2" fmla="*/ 0 w 121"/>
                  <a:gd name="T3" fmla="*/ 30 h 36"/>
                  <a:gd name="T4" fmla="*/ 90 w 121"/>
                  <a:gd name="T5" fmla="*/ 36 h 36"/>
                  <a:gd name="T6" fmla="*/ 121 w 121"/>
                  <a:gd name="T7" fmla="*/ 30 h 36"/>
                  <a:gd name="T8" fmla="*/ 121 w 121"/>
                  <a:gd name="T9" fmla="*/ 0 h 36"/>
                  <a:gd name="T10" fmla="*/ 90 w 121"/>
                  <a:gd name="T11" fmla="*/ 6 h 36"/>
                  <a:gd name="T12" fmla="*/ 0 w 121"/>
                  <a:gd name="T13" fmla="*/ 0 h 36"/>
                  <a:gd name="T14" fmla="*/ 0 60000 65536"/>
                  <a:gd name="T15" fmla="*/ 0 60000 65536"/>
                  <a:gd name="T16" fmla="*/ 0 60000 65536"/>
                  <a:gd name="T17" fmla="*/ 0 60000 65536"/>
                  <a:gd name="T18" fmla="*/ 0 60000 65536"/>
                  <a:gd name="T19" fmla="*/ 0 60000 65536"/>
                  <a:gd name="T20" fmla="*/ 0 60000 65536"/>
                  <a:gd name="T21" fmla="*/ 0 w 121"/>
                  <a:gd name="T22" fmla="*/ 0 h 36"/>
                  <a:gd name="T23" fmla="*/ 121 w 1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6">
                    <a:moveTo>
                      <a:pt x="0" y="0"/>
                    </a:moveTo>
                    <a:lnTo>
                      <a:pt x="0" y="30"/>
                    </a:lnTo>
                    <a:lnTo>
                      <a:pt x="90" y="36"/>
                    </a:lnTo>
                    <a:lnTo>
                      <a:pt x="121" y="30"/>
                    </a:lnTo>
                    <a:lnTo>
                      <a:pt x="121" y="0"/>
                    </a:lnTo>
                    <a:lnTo>
                      <a:pt x="90" y="6"/>
                    </a:lnTo>
                    <a:lnTo>
                      <a:pt x="0" y="0"/>
                    </a:lnTo>
                    <a:close/>
                  </a:path>
                </a:pathLst>
              </a:custGeom>
              <a:solidFill>
                <a:srgbClr val="000000"/>
              </a:solidFill>
              <a:ln w="9525">
                <a:noFill/>
                <a:round/>
                <a:headEnd/>
                <a:tailEnd/>
              </a:ln>
            </p:spPr>
            <p:txBody>
              <a:bodyPr/>
              <a:lstStyle/>
              <a:p>
                <a:endParaRPr lang="en-GB"/>
              </a:p>
            </p:txBody>
          </p:sp>
          <p:sp>
            <p:nvSpPr>
              <p:cNvPr id="67" name="Freeform 105"/>
              <p:cNvSpPr>
                <a:spLocks/>
              </p:cNvSpPr>
              <p:nvPr/>
            </p:nvSpPr>
            <p:spPr bwMode="auto">
              <a:xfrm>
                <a:off x="4297" y="3666"/>
                <a:ext cx="120" cy="54"/>
              </a:xfrm>
              <a:custGeom>
                <a:avLst/>
                <a:gdLst>
                  <a:gd name="T0" fmla="*/ 0 w 120"/>
                  <a:gd name="T1" fmla="*/ 24 h 54"/>
                  <a:gd name="T2" fmla="*/ 6 w 120"/>
                  <a:gd name="T3" fmla="*/ 54 h 54"/>
                  <a:gd name="T4" fmla="*/ 60 w 120"/>
                  <a:gd name="T5" fmla="*/ 42 h 54"/>
                  <a:gd name="T6" fmla="*/ 120 w 120"/>
                  <a:gd name="T7" fmla="*/ 30 h 54"/>
                  <a:gd name="T8" fmla="*/ 114 w 120"/>
                  <a:gd name="T9" fmla="*/ 0 h 54"/>
                  <a:gd name="T10" fmla="*/ 54 w 120"/>
                  <a:gd name="T11" fmla="*/ 12 h 54"/>
                  <a:gd name="T12" fmla="*/ 0 w 120"/>
                  <a:gd name="T13" fmla="*/ 24 h 54"/>
                  <a:gd name="T14" fmla="*/ 0 60000 65536"/>
                  <a:gd name="T15" fmla="*/ 0 60000 65536"/>
                  <a:gd name="T16" fmla="*/ 0 60000 65536"/>
                  <a:gd name="T17" fmla="*/ 0 60000 65536"/>
                  <a:gd name="T18" fmla="*/ 0 60000 65536"/>
                  <a:gd name="T19" fmla="*/ 0 60000 65536"/>
                  <a:gd name="T20" fmla="*/ 0 60000 65536"/>
                  <a:gd name="T21" fmla="*/ 0 w 120"/>
                  <a:gd name="T22" fmla="*/ 0 h 54"/>
                  <a:gd name="T23" fmla="*/ 120 w 12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54">
                    <a:moveTo>
                      <a:pt x="0" y="24"/>
                    </a:moveTo>
                    <a:lnTo>
                      <a:pt x="6" y="54"/>
                    </a:lnTo>
                    <a:lnTo>
                      <a:pt x="60" y="42"/>
                    </a:lnTo>
                    <a:lnTo>
                      <a:pt x="120" y="30"/>
                    </a:lnTo>
                    <a:lnTo>
                      <a:pt x="114" y="0"/>
                    </a:lnTo>
                    <a:lnTo>
                      <a:pt x="54" y="12"/>
                    </a:lnTo>
                    <a:lnTo>
                      <a:pt x="0" y="24"/>
                    </a:lnTo>
                    <a:close/>
                  </a:path>
                </a:pathLst>
              </a:custGeom>
              <a:solidFill>
                <a:srgbClr val="000000"/>
              </a:solidFill>
              <a:ln w="9525">
                <a:noFill/>
                <a:round/>
                <a:headEnd/>
                <a:tailEnd/>
              </a:ln>
            </p:spPr>
            <p:txBody>
              <a:bodyPr/>
              <a:lstStyle/>
              <a:p>
                <a:endParaRPr lang="en-GB"/>
              </a:p>
            </p:txBody>
          </p:sp>
          <p:sp>
            <p:nvSpPr>
              <p:cNvPr id="68" name="Freeform 106"/>
              <p:cNvSpPr>
                <a:spLocks/>
              </p:cNvSpPr>
              <p:nvPr/>
            </p:nvSpPr>
            <p:spPr bwMode="auto">
              <a:xfrm>
                <a:off x="4495" y="3588"/>
                <a:ext cx="120" cy="78"/>
              </a:xfrm>
              <a:custGeom>
                <a:avLst/>
                <a:gdLst>
                  <a:gd name="T0" fmla="*/ 0 w 120"/>
                  <a:gd name="T1" fmla="*/ 48 h 78"/>
                  <a:gd name="T2" fmla="*/ 6 w 120"/>
                  <a:gd name="T3" fmla="*/ 78 h 78"/>
                  <a:gd name="T4" fmla="*/ 30 w 120"/>
                  <a:gd name="T5" fmla="*/ 72 h 78"/>
                  <a:gd name="T6" fmla="*/ 108 w 120"/>
                  <a:gd name="T7" fmla="*/ 30 h 78"/>
                  <a:gd name="T8" fmla="*/ 114 w 120"/>
                  <a:gd name="T9" fmla="*/ 30 h 78"/>
                  <a:gd name="T10" fmla="*/ 120 w 120"/>
                  <a:gd name="T11" fmla="*/ 24 h 78"/>
                  <a:gd name="T12" fmla="*/ 102 w 120"/>
                  <a:gd name="T13" fmla="*/ 0 h 78"/>
                  <a:gd name="T14" fmla="*/ 96 w 120"/>
                  <a:gd name="T15" fmla="*/ 6 h 78"/>
                  <a:gd name="T16" fmla="*/ 102 w 120"/>
                  <a:gd name="T17" fmla="*/ 18 h 78"/>
                  <a:gd name="T18" fmla="*/ 102 w 120"/>
                  <a:gd name="T19" fmla="*/ 0 h 78"/>
                  <a:gd name="T20" fmla="*/ 24 w 120"/>
                  <a:gd name="T21" fmla="*/ 42 h 78"/>
                  <a:gd name="T22" fmla="*/ 0 w 120"/>
                  <a:gd name="T23" fmla="*/ 4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78"/>
                  <a:gd name="T38" fmla="*/ 120 w 120"/>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78">
                    <a:moveTo>
                      <a:pt x="0" y="48"/>
                    </a:moveTo>
                    <a:lnTo>
                      <a:pt x="6" y="78"/>
                    </a:lnTo>
                    <a:lnTo>
                      <a:pt x="30" y="72"/>
                    </a:lnTo>
                    <a:lnTo>
                      <a:pt x="108" y="30"/>
                    </a:lnTo>
                    <a:lnTo>
                      <a:pt x="114" y="30"/>
                    </a:lnTo>
                    <a:lnTo>
                      <a:pt x="120" y="24"/>
                    </a:lnTo>
                    <a:lnTo>
                      <a:pt x="102" y="0"/>
                    </a:lnTo>
                    <a:lnTo>
                      <a:pt x="96" y="6"/>
                    </a:lnTo>
                    <a:lnTo>
                      <a:pt x="102" y="18"/>
                    </a:lnTo>
                    <a:lnTo>
                      <a:pt x="102" y="0"/>
                    </a:lnTo>
                    <a:lnTo>
                      <a:pt x="24" y="42"/>
                    </a:lnTo>
                    <a:lnTo>
                      <a:pt x="0" y="48"/>
                    </a:lnTo>
                    <a:close/>
                  </a:path>
                </a:pathLst>
              </a:custGeom>
              <a:solidFill>
                <a:srgbClr val="000000"/>
              </a:solidFill>
              <a:ln w="9525">
                <a:noFill/>
                <a:round/>
                <a:headEnd/>
                <a:tailEnd/>
              </a:ln>
            </p:spPr>
            <p:txBody>
              <a:bodyPr/>
              <a:lstStyle/>
              <a:p>
                <a:endParaRPr lang="en-GB"/>
              </a:p>
            </p:txBody>
          </p:sp>
          <p:sp>
            <p:nvSpPr>
              <p:cNvPr id="69" name="Freeform 107"/>
              <p:cNvSpPr>
                <a:spLocks/>
              </p:cNvSpPr>
              <p:nvPr/>
            </p:nvSpPr>
            <p:spPr bwMode="auto">
              <a:xfrm>
                <a:off x="4675" y="3462"/>
                <a:ext cx="108" cy="96"/>
              </a:xfrm>
              <a:custGeom>
                <a:avLst/>
                <a:gdLst>
                  <a:gd name="T0" fmla="*/ 0 w 108"/>
                  <a:gd name="T1" fmla="*/ 72 h 96"/>
                  <a:gd name="T2" fmla="*/ 18 w 108"/>
                  <a:gd name="T3" fmla="*/ 96 h 96"/>
                  <a:gd name="T4" fmla="*/ 72 w 108"/>
                  <a:gd name="T5" fmla="*/ 54 h 96"/>
                  <a:gd name="T6" fmla="*/ 108 w 108"/>
                  <a:gd name="T7" fmla="*/ 24 h 96"/>
                  <a:gd name="T8" fmla="*/ 90 w 108"/>
                  <a:gd name="T9" fmla="*/ 0 h 96"/>
                  <a:gd name="T10" fmla="*/ 54 w 108"/>
                  <a:gd name="T11" fmla="*/ 30 h 96"/>
                  <a:gd name="T12" fmla="*/ 0 w 108"/>
                  <a:gd name="T13" fmla="*/ 72 h 96"/>
                  <a:gd name="T14" fmla="*/ 0 60000 65536"/>
                  <a:gd name="T15" fmla="*/ 0 60000 65536"/>
                  <a:gd name="T16" fmla="*/ 0 60000 65536"/>
                  <a:gd name="T17" fmla="*/ 0 60000 65536"/>
                  <a:gd name="T18" fmla="*/ 0 60000 65536"/>
                  <a:gd name="T19" fmla="*/ 0 60000 65536"/>
                  <a:gd name="T20" fmla="*/ 0 60000 65536"/>
                  <a:gd name="T21" fmla="*/ 0 w 108"/>
                  <a:gd name="T22" fmla="*/ 0 h 96"/>
                  <a:gd name="T23" fmla="*/ 108 w 10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96">
                    <a:moveTo>
                      <a:pt x="0" y="72"/>
                    </a:moveTo>
                    <a:lnTo>
                      <a:pt x="18" y="96"/>
                    </a:lnTo>
                    <a:lnTo>
                      <a:pt x="72" y="54"/>
                    </a:lnTo>
                    <a:lnTo>
                      <a:pt x="108" y="24"/>
                    </a:lnTo>
                    <a:lnTo>
                      <a:pt x="90" y="0"/>
                    </a:lnTo>
                    <a:lnTo>
                      <a:pt x="54" y="30"/>
                    </a:lnTo>
                    <a:lnTo>
                      <a:pt x="0" y="72"/>
                    </a:lnTo>
                    <a:close/>
                  </a:path>
                </a:pathLst>
              </a:custGeom>
              <a:solidFill>
                <a:srgbClr val="000000"/>
              </a:solidFill>
              <a:ln w="9525">
                <a:noFill/>
                <a:round/>
                <a:headEnd/>
                <a:tailEnd/>
              </a:ln>
            </p:spPr>
            <p:txBody>
              <a:bodyPr/>
              <a:lstStyle/>
              <a:p>
                <a:endParaRPr lang="en-GB"/>
              </a:p>
            </p:txBody>
          </p:sp>
          <p:sp>
            <p:nvSpPr>
              <p:cNvPr id="70" name="Freeform 108"/>
              <p:cNvSpPr>
                <a:spLocks/>
              </p:cNvSpPr>
              <p:nvPr/>
            </p:nvSpPr>
            <p:spPr bwMode="auto">
              <a:xfrm>
                <a:off x="4825" y="3300"/>
                <a:ext cx="96" cy="114"/>
              </a:xfrm>
              <a:custGeom>
                <a:avLst/>
                <a:gdLst>
                  <a:gd name="T0" fmla="*/ 0 w 96"/>
                  <a:gd name="T1" fmla="*/ 96 h 114"/>
                  <a:gd name="T2" fmla="*/ 24 w 96"/>
                  <a:gd name="T3" fmla="*/ 114 h 114"/>
                  <a:gd name="T4" fmla="*/ 42 w 96"/>
                  <a:gd name="T5" fmla="*/ 90 h 114"/>
                  <a:gd name="T6" fmla="*/ 96 w 96"/>
                  <a:gd name="T7" fmla="*/ 24 h 114"/>
                  <a:gd name="T8" fmla="*/ 96 w 96"/>
                  <a:gd name="T9" fmla="*/ 18 h 114"/>
                  <a:gd name="T10" fmla="*/ 72 w 96"/>
                  <a:gd name="T11" fmla="*/ 0 h 114"/>
                  <a:gd name="T12" fmla="*/ 72 w 96"/>
                  <a:gd name="T13" fmla="*/ 6 h 114"/>
                  <a:gd name="T14" fmla="*/ 18 w 96"/>
                  <a:gd name="T15" fmla="*/ 72 h 114"/>
                  <a:gd name="T16" fmla="*/ 0 w 96"/>
                  <a:gd name="T17" fmla="*/ 9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4"/>
                  <a:gd name="T29" fmla="*/ 96 w 96"/>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4">
                    <a:moveTo>
                      <a:pt x="0" y="96"/>
                    </a:moveTo>
                    <a:lnTo>
                      <a:pt x="24" y="114"/>
                    </a:lnTo>
                    <a:lnTo>
                      <a:pt x="42" y="90"/>
                    </a:lnTo>
                    <a:lnTo>
                      <a:pt x="96" y="24"/>
                    </a:lnTo>
                    <a:lnTo>
                      <a:pt x="96" y="18"/>
                    </a:lnTo>
                    <a:lnTo>
                      <a:pt x="72" y="0"/>
                    </a:lnTo>
                    <a:lnTo>
                      <a:pt x="72" y="6"/>
                    </a:lnTo>
                    <a:lnTo>
                      <a:pt x="18" y="72"/>
                    </a:lnTo>
                    <a:lnTo>
                      <a:pt x="0" y="96"/>
                    </a:lnTo>
                    <a:close/>
                  </a:path>
                </a:pathLst>
              </a:custGeom>
              <a:solidFill>
                <a:srgbClr val="000000"/>
              </a:solidFill>
              <a:ln w="9525">
                <a:noFill/>
                <a:round/>
                <a:headEnd/>
                <a:tailEnd/>
              </a:ln>
            </p:spPr>
            <p:txBody>
              <a:bodyPr/>
              <a:lstStyle/>
              <a:p>
                <a:endParaRPr lang="en-GB"/>
              </a:p>
            </p:txBody>
          </p:sp>
          <p:sp>
            <p:nvSpPr>
              <p:cNvPr id="71" name="Freeform 109"/>
              <p:cNvSpPr>
                <a:spLocks/>
              </p:cNvSpPr>
              <p:nvPr/>
            </p:nvSpPr>
            <p:spPr bwMode="auto">
              <a:xfrm>
                <a:off x="4945" y="3120"/>
                <a:ext cx="72" cy="120"/>
              </a:xfrm>
              <a:custGeom>
                <a:avLst/>
                <a:gdLst>
                  <a:gd name="T0" fmla="*/ 0 w 72"/>
                  <a:gd name="T1" fmla="*/ 108 h 120"/>
                  <a:gd name="T2" fmla="*/ 24 w 72"/>
                  <a:gd name="T3" fmla="*/ 120 h 120"/>
                  <a:gd name="T4" fmla="*/ 60 w 72"/>
                  <a:gd name="T5" fmla="*/ 42 h 120"/>
                  <a:gd name="T6" fmla="*/ 72 w 72"/>
                  <a:gd name="T7" fmla="*/ 6 h 120"/>
                  <a:gd name="T8" fmla="*/ 42 w 72"/>
                  <a:gd name="T9" fmla="*/ 0 h 120"/>
                  <a:gd name="T10" fmla="*/ 30 w 72"/>
                  <a:gd name="T11" fmla="*/ 36 h 120"/>
                  <a:gd name="T12" fmla="*/ 0 w 72"/>
                  <a:gd name="T13" fmla="*/ 108 h 120"/>
                  <a:gd name="T14" fmla="*/ 0 60000 65536"/>
                  <a:gd name="T15" fmla="*/ 0 60000 65536"/>
                  <a:gd name="T16" fmla="*/ 0 60000 65536"/>
                  <a:gd name="T17" fmla="*/ 0 60000 65536"/>
                  <a:gd name="T18" fmla="*/ 0 60000 65536"/>
                  <a:gd name="T19" fmla="*/ 0 60000 65536"/>
                  <a:gd name="T20" fmla="*/ 0 60000 65536"/>
                  <a:gd name="T21" fmla="*/ 0 w 72"/>
                  <a:gd name="T22" fmla="*/ 0 h 120"/>
                  <a:gd name="T23" fmla="*/ 72 w 7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20">
                    <a:moveTo>
                      <a:pt x="0" y="108"/>
                    </a:moveTo>
                    <a:lnTo>
                      <a:pt x="24" y="120"/>
                    </a:lnTo>
                    <a:lnTo>
                      <a:pt x="60" y="42"/>
                    </a:lnTo>
                    <a:lnTo>
                      <a:pt x="72" y="6"/>
                    </a:lnTo>
                    <a:lnTo>
                      <a:pt x="42" y="0"/>
                    </a:lnTo>
                    <a:lnTo>
                      <a:pt x="30" y="36"/>
                    </a:lnTo>
                    <a:lnTo>
                      <a:pt x="0" y="108"/>
                    </a:lnTo>
                    <a:close/>
                  </a:path>
                </a:pathLst>
              </a:custGeom>
              <a:solidFill>
                <a:srgbClr val="000000"/>
              </a:solidFill>
              <a:ln w="9525">
                <a:noFill/>
                <a:round/>
                <a:headEnd/>
                <a:tailEnd/>
              </a:ln>
            </p:spPr>
            <p:txBody>
              <a:bodyPr/>
              <a:lstStyle/>
              <a:p>
                <a:endParaRPr lang="en-GB"/>
              </a:p>
            </p:txBody>
          </p:sp>
          <p:sp>
            <p:nvSpPr>
              <p:cNvPr id="72" name="Freeform 110"/>
              <p:cNvSpPr>
                <a:spLocks/>
              </p:cNvSpPr>
              <p:nvPr/>
            </p:nvSpPr>
            <p:spPr bwMode="auto">
              <a:xfrm>
                <a:off x="5017" y="2916"/>
                <a:ext cx="48" cy="126"/>
              </a:xfrm>
              <a:custGeom>
                <a:avLst/>
                <a:gdLst>
                  <a:gd name="T0" fmla="*/ 0 w 48"/>
                  <a:gd name="T1" fmla="*/ 120 h 126"/>
                  <a:gd name="T2" fmla="*/ 30 w 48"/>
                  <a:gd name="T3" fmla="*/ 126 h 126"/>
                  <a:gd name="T4" fmla="*/ 42 w 48"/>
                  <a:gd name="T5" fmla="*/ 78 h 126"/>
                  <a:gd name="T6" fmla="*/ 48 w 48"/>
                  <a:gd name="T7" fmla="*/ 6 h 126"/>
                  <a:gd name="T8" fmla="*/ 18 w 48"/>
                  <a:gd name="T9" fmla="*/ 0 h 126"/>
                  <a:gd name="T10" fmla="*/ 12 w 48"/>
                  <a:gd name="T11" fmla="*/ 72 h 126"/>
                  <a:gd name="T12" fmla="*/ 0 w 48"/>
                  <a:gd name="T13" fmla="*/ 120 h 126"/>
                  <a:gd name="T14" fmla="*/ 0 60000 65536"/>
                  <a:gd name="T15" fmla="*/ 0 60000 65536"/>
                  <a:gd name="T16" fmla="*/ 0 60000 65536"/>
                  <a:gd name="T17" fmla="*/ 0 60000 65536"/>
                  <a:gd name="T18" fmla="*/ 0 60000 65536"/>
                  <a:gd name="T19" fmla="*/ 0 60000 65536"/>
                  <a:gd name="T20" fmla="*/ 0 60000 65536"/>
                  <a:gd name="T21" fmla="*/ 0 w 48"/>
                  <a:gd name="T22" fmla="*/ 0 h 126"/>
                  <a:gd name="T23" fmla="*/ 48 w 48"/>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26">
                    <a:moveTo>
                      <a:pt x="0" y="120"/>
                    </a:moveTo>
                    <a:lnTo>
                      <a:pt x="30" y="126"/>
                    </a:lnTo>
                    <a:lnTo>
                      <a:pt x="42" y="78"/>
                    </a:lnTo>
                    <a:lnTo>
                      <a:pt x="48" y="6"/>
                    </a:lnTo>
                    <a:lnTo>
                      <a:pt x="18" y="0"/>
                    </a:lnTo>
                    <a:lnTo>
                      <a:pt x="12" y="72"/>
                    </a:lnTo>
                    <a:lnTo>
                      <a:pt x="0" y="120"/>
                    </a:lnTo>
                    <a:close/>
                  </a:path>
                </a:pathLst>
              </a:custGeom>
              <a:solidFill>
                <a:srgbClr val="000000"/>
              </a:solidFill>
              <a:ln w="9525">
                <a:noFill/>
                <a:round/>
                <a:headEnd/>
                <a:tailEnd/>
              </a:ln>
            </p:spPr>
            <p:txBody>
              <a:bodyPr/>
              <a:lstStyle/>
              <a:p>
                <a:endParaRPr lang="en-GB"/>
              </a:p>
            </p:txBody>
          </p:sp>
          <p:sp>
            <p:nvSpPr>
              <p:cNvPr id="73" name="Freeform 111"/>
              <p:cNvSpPr>
                <a:spLocks/>
              </p:cNvSpPr>
              <p:nvPr/>
            </p:nvSpPr>
            <p:spPr bwMode="auto">
              <a:xfrm>
                <a:off x="5041" y="2706"/>
                <a:ext cx="36" cy="126"/>
              </a:xfrm>
              <a:custGeom>
                <a:avLst/>
                <a:gdLst>
                  <a:gd name="T0" fmla="*/ 0 w 36"/>
                  <a:gd name="T1" fmla="*/ 126 h 126"/>
                  <a:gd name="T2" fmla="*/ 30 w 36"/>
                  <a:gd name="T3" fmla="*/ 126 h 126"/>
                  <a:gd name="T4" fmla="*/ 36 w 36"/>
                  <a:gd name="T5" fmla="*/ 102 h 126"/>
                  <a:gd name="T6" fmla="*/ 30 w 36"/>
                  <a:gd name="T7" fmla="*/ 6 h 126"/>
                  <a:gd name="T8" fmla="*/ 30 w 36"/>
                  <a:gd name="T9" fmla="*/ 0 h 126"/>
                  <a:gd name="T10" fmla="*/ 0 w 36"/>
                  <a:gd name="T11" fmla="*/ 6 h 126"/>
                  <a:gd name="T12" fmla="*/ 0 w 36"/>
                  <a:gd name="T13" fmla="*/ 12 h 126"/>
                  <a:gd name="T14" fmla="*/ 6 w 36"/>
                  <a:gd name="T15" fmla="*/ 102 h 126"/>
                  <a:gd name="T16" fmla="*/ 0 w 36"/>
                  <a:gd name="T17" fmla="*/ 12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26"/>
                  <a:gd name="T29" fmla="*/ 36 w 3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26">
                    <a:moveTo>
                      <a:pt x="0" y="126"/>
                    </a:moveTo>
                    <a:lnTo>
                      <a:pt x="30" y="126"/>
                    </a:lnTo>
                    <a:lnTo>
                      <a:pt x="36" y="102"/>
                    </a:lnTo>
                    <a:lnTo>
                      <a:pt x="30" y="6"/>
                    </a:lnTo>
                    <a:lnTo>
                      <a:pt x="30" y="0"/>
                    </a:lnTo>
                    <a:lnTo>
                      <a:pt x="0" y="6"/>
                    </a:lnTo>
                    <a:lnTo>
                      <a:pt x="0" y="12"/>
                    </a:lnTo>
                    <a:lnTo>
                      <a:pt x="6" y="102"/>
                    </a:lnTo>
                    <a:lnTo>
                      <a:pt x="0" y="126"/>
                    </a:lnTo>
                    <a:close/>
                  </a:path>
                </a:pathLst>
              </a:custGeom>
              <a:solidFill>
                <a:srgbClr val="000000"/>
              </a:solidFill>
              <a:ln w="9525">
                <a:noFill/>
                <a:round/>
                <a:headEnd/>
                <a:tailEnd/>
              </a:ln>
            </p:spPr>
            <p:txBody>
              <a:bodyPr/>
              <a:lstStyle/>
              <a:p>
                <a:endParaRPr lang="en-GB"/>
              </a:p>
            </p:txBody>
          </p:sp>
          <p:sp>
            <p:nvSpPr>
              <p:cNvPr id="74" name="Freeform 112"/>
              <p:cNvSpPr>
                <a:spLocks/>
              </p:cNvSpPr>
              <p:nvPr/>
            </p:nvSpPr>
            <p:spPr bwMode="auto">
              <a:xfrm>
                <a:off x="4993" y="2502"/>
                <a:ext cx="60" cy="120"/>
              </a:xfrm>
              <a:custGeom>
                <a:avLst/>
                <a:gdLst>
                  <a:gd name="T0" fmla="*/ 30 w 60"/>
                  <a:gd name="T1" fmla="*/ 120 h 120"/>
                  <a:gd name="T2" fmla="*/ 60 w 60"/>
                  <a:gd name="T3" fmla="*/ 114 h 120"/>
                  <a:gd name="T4" fmla="*/ 42 w 60"/>
                  <a:gd name="T5" fmla="*/ 30 h 120"/>
                  <a:gd name="T6" fmla="*/ 30 w 60"/>
                  <a:gd name="T7" fmla="*/ 0 h 120"/>
                  <a:gd name="T8" fmla="*/ 0 w 60"/>
                  <a:gd name="T9" fmla="*/ 6 h 120"/>
                  <a:gd name="T10" fmla="*/ 12 w 60"/>
                  <a:gd name="T11" fmla="*/ 36 h 120"/>
                  <a:gd name="T12" fmla="*/ 30 w 60"/>
                  <a:gd name="T13" fmla="*/ 120 h 120"/>
                  <a:gd name="T14" fmla="*/ 0 60000 65536"/>
                  <a:gd name="T15" fmla="*/ 0 60000 65536"/>
                  <a:gd name="T16" fmla="*/ 0 60000 65536"/>
                  <a:gd name="T17" fmla="*/ 0 60000 65536"/>
                  <a:gd name="T18" fmla="*/ 0 60000 65536"/>
                  <a:gd name="T19" fmla="*/ 0 60000 65536"/>
                  <a:gd name="T20" fmla="*/ 0 60000 65536"/>
                  <a:gd name="T21" fmla="*/ 0 w 60"/>
                  <a:gd name="T22" fmla="*/ 0 h 120"/>
                  <a:gd name="T23" fmla="*/ 60 w 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20">
                    <a:moveTo>
                      <a:pt x="30" y="120"/>
                    </a:moveTo>
                    <a:lnTo>
                      <a:pt x="60" y="114"/>
                    </a:lnTo>
                    <a:lnTo>
                      <a:pt x="42" y="30"/>
                    </a:lnTo>
                    <a:lnTo>
                      <a:pt x="30" y="0"/>
                    </a:lnTo>
                    <a:lnTo>
                      <a:pt x="0" y="6"/>
                    </a:lnTo>
                    <a:lnTo>
                      <a:pt x="12" y="36"/>
                    </a:lnTo>
                    <a:lnTo>
                      <a:pt x="30" y="120"/>
                    </a:lnTo>
                    <a:close/>
                  </a:path>
                </a:pathLst>
              </a:custGeom>
              <a:solidFill>
                <a:srgbClr val="000000"/>
              </a:solidFill>
              <a:ln w="9525">
                <a:noFill/>
                <a:round/>
                <a:headEnd/>
                <a:tailEnd/>
              </a:ln>
            </p:spPr>
            <p:txBody>
              <a:bodyPr/>
              <a:lstStyle/>
              <a:p>
                <a:endParaRPr lang="en-GB"/>
              </a:p>
            </p:txBody>
          </p:sp>
          <p:sp>
            <p:nvSpPr>
              <p:cNvPr id="75" name="Freeform 113"/>
              <p:cNvSpPr>
                <a:spLocks/>
              </p:cNvSpPr>
              <p:nvPr/>
            </p:nvSpPr>
            <p:spPr bwMode="auto">
              <a:xfrm>
                <a:off x="4903" y="2310"/>
                <a:ext cx="84" cy="120"/>
              </a:xfrm>
              <a:custGeom>
                <a:avLst/>
                <a:gdLst>
                  <a:gd name="T0" fmla="*/ 54 w 84"/>
                  <a:gd name="T1" fmla="*/ 120 h 120"/>
                  <a:gd name="T2" fmla="*/ 84 w 84"/>
                  <a:gd name="T3" fmla="*/ 108 h 120"/>
                  <a:gd name="T4" fmla="*/ 66 w 84"/>
                  <a:gd name="T5" fmla="*/ 60 h 120"/>
                  <a:gd name="T6" fmla="*/ 60 w 84"/>
                  <a:gd name="T7" fmla="*/ 54 h 120"/>
                  <a:gd name="T8" fmla="*/ 24 w 84"/>
                  <a:gd name="T9" fmla="*/ 0 h 120"/>
                  <a:gd name="T10" fmla="*/ 0 w 84"/>
                  <a:gd name="T11" fmla="*/ 18 h 120"/>
                  <a:gd name="T12" fmla="*/ 36 w 84"/>
                  <a:gd name="T13" fmla="*/ 72 h 120"/>
                  <a:gd name="T14" fmla="*/ 48 w 84"/>
                  <a:gd name="T15" fmla="*/ 66 h 120"/>
                  <a:gd name="T16" fmla="*/ 36 w 84"/>
                  <a:gd name="T17" fmla="*/ 66 h 120"/>
                  <a:gd name="T18" fmla="*/ 54 w 84"/>
                  <a:gd name="T19" fmla="*/ 1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20"/>
                  <a:gd name="T32" fmla="*/ 84 w 84"/>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20">
                    <a:moveTo>
                      <a:pt x="54" y="120"/>
                    </a:moveTo>
                    <a:lnTo>
                      <a:pt x="84" y="108"/>
                    </a:lnTo>
                    <a:lnTo>
                      <a:pt x="66" y="60"/>
                    </a:lnTo>
                    <a:lnTo>
                      <a:pt x="60" y="54"/>
                    </a:lnTo>
                    <a:lnTo>
                      <a:pt x="24" y="0"/>
                    </a:lnTo>
                    <a:lnTo>
                      <a:pt x="0" y="18"/>
                    </a:lnTo>
                    <a:lnTo>
                      <a:pt x="36" y="72"/>
                    </a:lnTo>
                    <a:lnTo>
                      <a:pt x="48" y="66"/>
                    </a:lnTo>
                    <a:lnTo>
                      <a:pt x="36" y="66"/>
                    </a:lnTo>
                    <a:lnTo>
                      <a:pt x="54" y="120"/>
                    </a:lnTo>
                    <a:close/>
                  </a:path>
                </a:pathLst>
              </a:custGeom>
              <a:solidFill>
                <a:srgbClr val="000000"/>
              </a:solidFill>
              <a:ln w="9525">
                <a:noFill/>
                <a:round/>
                <a:headEnd/>
                <a:tailEnd/>
              </a:ln>
            </p:spPr>
            <p:txBody>
              <a:bodyPr/>
              <a:lstStyle/>
              <a:p>
                <a:endParaRPr lang="en-GB"/>
              </a:p>
            </p:txBody>
          </p:sp>
          <p:sp>
            <p:nvSpPr>
              <p:cNvPr id="76" name="Freeform 114"/>
              <p:cNvSpPr>
                <a:spLocks/>
              </p:cNvSpPr>
              <p:nvPr/>
            </p:nvSpPr>
            <p:spPr bwMode="auto">
              <a:xfrm>
                <a:off x="4777" y="2142"/>
                <a:ext cx="102" cy="108"/>
              </a:xfrm>
              <a:custGeom>
                <a:avLst/>
                <a:gdLst>
                  <a:gd name="T0" fmla="*/ 78 w 102"/>
                  <a:gd name="T1" fmla="*/ 108 h 108"/>
                  <a:gd name="T2" fmla="*/ 102 w 102"/>
                  <a:gd name="T3" fmla="*/ 90 h 108"/>
                  <a:gd name="T4" fmla="*/ 90 w 102"/>
                  <a:gd name="T5" fmla="*/ 78 h 108"/>
                  <a:gd name="T6" fmla="*/ 36 w 102"/>
                  <a:gd name="T7" fmla="*/ 18 h 108"/>
                  <a:gd name="T8" fmla="*/ 30 w 102"/>
                  <a:gd name="T9" fmla="*/ 12 h 108"/>
                  <a:gd name="T10" fmla="*/ 18 w 102"/>
                  <a:gd name="T11" fmla="*/ 0 h 108"/>
                  <a:gd name="T12" fmla="*/ 0 w 102"/>
                  <a:gd name="T13" fmla="*/ 24 h 108"/>
                  <a:gd name="T14" fmla="*/ 12 w 102"/>
                  <a:gd name="T15" fmla="*/ 36 h 108"/>
                  <a:gd name="T16" fmla="*/ 24 w 102"/>
                  <a:gd name="T17" fmla="*/ 24 h 108"/>
                  <a:gd name="T18" fmla="*/ 12 w 102"/>
                  <a:gd name="T19" fmla="*/ 36 h 108"/>
                  <a:gd name="T20" fmla="*/ 66 w 102"/>
                  <a:gd name="T21" fmla="*/ 96 h 108"/>
                  <a:gd name="T22" fmla="*/ 78 w 102"/>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8"/>
                  <a:gd name="T38" fmla="*/ 102 w 10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8">
                    <a:moveTo>
                      <a:pt x="78" y="108"/>
                    </a:moveTo>
                    <a:lnTo>
                      <a:pt x="102" y="90"/>
                    </a:lnTo>
                    <a:lnTo>
                      <a:pt x="90" y="78"/>
                    </a:lnTo>
                    <a:lnTo>
                      <a:pt x="36" y="18"/>
                    </a:lnTo>
                    <a:lnTo>
                      <a:pt x="30" y="12"/>
                    </a:lnTo>
                    <a:lnTo>
                      <a:pt x="18" y="0"/>
                    </a:lnTo>
                    <a:lnTo>
                      <a:pt x="0" y="24"/>
                    </a:lnTo>
                    <a:lnTo>
                      <a:pt x="12" y="36"/>
                    </a:lnTo>
                    <a:lnTo>
                      <a:pt x="24" y="24"/>
                    </a:lnTo>
                    <a:lnTo>
                      <a:pt x="12" y="36"/>
                    </a:lnTo>
                    <a:lnTo>
                      <a:pt x="66" y="96"/>
                    </a:lnTo>
                    <a:lnTo>
                      <a:pt x="78" y="108"/>
                    </a:lnTo>
                    <a:close/>
                  </a:path>
                </a:pathLst>
              </a:custGeom>
              <a:solidFill>
                <a:srgbClr val="000000"/>
              </a:solidFill>
              <a:ln w="9525">
                <a:noFill/>
                <a:round/>
                <a:headEnd/>
                <a:tailEnd/>
              </a:ln>
            </p:spPr>
            <p:txBody>
              <a:bodyPr/>
              <a:lstStyle/>
              <a:p>
                <a:endParaRPr lang="en-GB"/>
              </a:p>
            </p:txBody>
          </p:sp>
          <p:sp>
            <p:nvSpPr>
              <p:cNvPr id="77" name="Freeform 115"/>
              <p:cNvSpPr>
                <a:spLocks/>
              </p:cNvSpPr>
              <p:nvPr/>
            </p:nvSpPr>
            <p:spPr bwMode="auto">
              <a:xfrm>
                <a:off x="4609" y="2016"/>
                <a:ext cx="120" cy="90"/>
              </a:xfrm>
              <a:custGeom>
                <a:avLst/>
                <a:gdLst>
                  <a:gd name="T0" fmla="*/ 102 w 120"/>
                  <a:gd name="T1" fmla="*/ 90 h 90"/>
                  <a:gd name="T2" fmla="*/ 120 w 120"/>
                  <a:gd name="T3" fmla="*/ 66 h 90"/>
                  <a:gd name="T4" fmla="*/ 72 w 120"/>
                  <a:gd name="T5" fmla="*/ 30 h 90"/>
                  <a:gd name="T6" fmla="*/ 18 w 120"/>
                  <a:gd name="T7" fmla="*/ 0 h 90"/>
                  <a:gd name="T8" fmla="*/ 0 w 120"/>
                  <a:gd name="T9" fmla="*/ 24 h 90"/>
                  <a:gd name="T10" fmla="*/ 54 w 120"/>
                  <a:gd name="T11" fmla="*/ 54 h 90"/>
                  <a:gd name="T12" fmla="*/ 102 w 120"/>
                  <a:gd name="T13" fmla="*/ 90 h 90"/>
                  <a:gd name="T14" fmla="*/ 0 60000 65536"/>
                  <a:gd name="T15" fmla="*/ 0 60000 65536"/>
                  <a:gd name="T16" fmla="*/ 0 60000 65536"/>
                  <a:gd name="T17" fmla="*/ 0 60000 65536"/>
                  <a:gd name="T18" fmla="*/ 0 60000 65536"/>
                  <a:gd name="T19" fmla="*/ 0 60000 65536"/>
                  <a:gd name="T20" fmla="*/ 0 60000 65536"/>
                  <a:gd name="T21" fmla="*/ 0 w 120"/>
                  <a:gd name="T22" fmla="*/ 0 h 90"/>
                  <a:gd name="T23" fmla="*/ 120 w 12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90">
                    <a:moveTo>
                      <a:pt x="102" y="90"/>
                    </a:moveTo>
                    <a:lnTo>
                      <a:pt x="120" y="66"/>
                    </a:lnTo>
                    <a:lnTo>
                      <a:pt x="72" y="30"/>
                    </a:lnTo>
                    <a:lnTo>
                      <a:pt x="18" y="0"/>
                    </a:lnTo>
                    <a:lnTo>
                      <a:pt x="0" y="24"/>
                    </a:lnTo>
                    <a:lnTo>
                      <a:pt x="54" y="54"/>
                    </a:lnTo>
                    <a:lnTo>
                      <a:pt x="102" y="90"/>
                    </a:lnTo>
                    <a:close/>
                  </a:path>
                </a:pathLst>
              </a:custGeom>
              <a:solidFill>
                <a:srgbClr val="000000"/>
              </a:solidFill>
              <a:ln w="9525">
                <a:noFill/>
                <a:round/>
                <a:headEnd/>
                <a:tailEnd/>
              </a:ln>
            </p:spPr>
            <p:txBody>
              <a:bodyPr/>
              <a:lstStyle/>
              <a:p>
                <a:endParaRPr lang="en-GB"/>
              </a:p>
            </p:txBody>
          </p:sp>
          <p:sp>
            <p:nvSpPr>
              <p:cNvPr id="78" name="Freeform 116"/>
              <p:cNvSpPr>
                <a:spLocks/>
              </p:cNvSpPr>
              <p:nvPr/>
            </p:nvSpPr>
            <p:spPr bwMode="auto">
              <a:xfrm>
                <a:off x="4429" y="1926"/>
                <a:ext cx="120" cy="72"/>
              </a:xfrm>
              <a:custGeom>
                <a:avLst/>
                <a:gdLst>
                  <a:gd name="T0" fmla="*/ 108 w 120"/>
                  <a:gd name="T1" fmla="*/ 72 h 72"/>
                  <a:gd name="T2" fmla="*/ 120 w 120"/>
                  <a:gd name="T3" fmla="*/ 42 h 72"/>
                  <a:gd name="T4" fmla="*/ 96 w 120"/>
                  <a:gd name="T5" fmla="*/ 30 h 72"/>
                  <a:gd name="T6" fmla="*/ 12 w 120"/>
                  <a:gd name="T7" fmla="*/ 0 h 72"/>
                  <a:gd name="T8" fmla="*/ 6 w 120"/>
                  <a:gd name="T9" fmla="*/ 0 h 72"/>
                  <a:gd name="T10" fmla="*/ 0 w 120"/>
                  <a:gd name="T11" fmla="*/ 30 h 72"/>
                  <a:gd name="T12" fmla="*/ 6 w 120"/>
                  <a:gd name="T13" fmla="*/ 30 h 72"/>
                  <a:gd name="T14" fmla="*/ 90 w 120"/>
                  <a:gd name="T15" fmla="*/ 60 h 72"/>
                  <a:gd name="T16" fmla="*/ 108 w 120"/>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2"/>
                  <a:gd name="T29" fmla="*/ 120 w 12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2">
                    <a:moveTo>
                      <a:pt x="108" y="72"/>
                    </a:moveTo>
                    <a:lnTo>
                      <a:pt x="120" y="42"/>
                    </a:lnTo>
                    <a:lnTo>
                      <a:pt x="96" y="30"/>
                    </a:lnTo>
                    <a:lnTo>
                      <a:pt x="12" y="0"/>
                    </a:lnTo>
                    <a:lnTo>
                      <a:pt x="6" y="0"/>
                    </a:lnTo>
                    <a:lnTo>
                      <a:pt x="0" y="30"/>
                    </a:lnTo>
                    <a:lnTo>
                      <a:pt x="6" y="30"/>
                    </a:lnTo>
                    <a:lnTo>
                      <a:pt x="90" y="60"/>
                    </a:lnTo>
                    <a:lnTo>
                      <a:pt x="108" y="72"/>
                    </a:lnTo>
                    <a:close/>
                  </a:path>
                </a:pathLst>
              </a:custGeom>
              <a:solidFill>
                <a:srgbClr val="000000"/>
              </a:solidFill>
              <a:ln w="9525">
                <a:noFill/>
                <a:round/>
                <a:headEnd/>
                <a:tailEnd/>
              </a:ln>
            </p:spPr>
            <p:txBody>
              <a:bodyPr/>
              <a:lstStyle/>
              <a:p>
                <a:endParaRPr lang="en-GB"/>
              </a:p>
            </p:txBody>
          </p:sp>
          <p:sp>
            <p:nvSpPr>
              <p:cNvPr id="79" name="Freeform 117"/>
              <p:cNvSpPr>
                <a:spLocks/>
              </p:cNvSpPr>
              <p:nvPr/>
            </p:nvSpPr>
            <p:spPr bwMode="auto">
              <a:xfrm>
                <a:off x="4225" y="1890"/>
                <a:ext cx="120" cy="42"/>
              </a:xfrm>
              <a:custGeom>
                <a:avLst/>
                <a:gdLst>
                  <a:gd name="T0" fmla="*/ 114 w 120"/>
                  <a:gd name="T1" fmla="*/ 42 h 42"/>
                  <a:gd name="T2" fmla="*/ 120 w 120"/>
                  <a:gd name="T3" fmla="*/ 12 h 42"/>
                  <a:gd name="T4" fmla="*/ 48 w 120"/>
                  <a:gd name="T5" fmla="*/ 0 h 42"/>
                  <a:gd name="T6" fmla="*/ 42 w 120"/>
                  <a:gd name="T7" fmla="*/ 0 h 42"/>
                  <a:gd name="T8" fmla="*/ 0 w 120"/>
                  <a:gd name="T9" fmla="*/ 0 h 42"/>
                  <a:gd name="T10" fmla="*/ 0 w 120"/>
                  <a:gd name="T11" fmla="*/ 30 h 42"/>
                  <a:gd name="T12" fmla="*/ 48 w 120"/>
                  <a:gd name="T13" fmla="*/ 30 h 42"/>
                  <a:gd name="T14" fmla="*/ 42 w 120"/>
                  <a:gd name="T15" fmla="*/ 18 h 42"/>
                  <a:gd name="T16" fmla="*/ 42 w 120"/>
                  <a:gd name="T17" fmla="*/ 30 h 42"/>
                  <a:gd name="T18" fmla="*/ 114 w 120"/>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42"/>
                  <a:gd name="T32" fmla="*/ 120 w 12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42">
                    <a:moveTo>
                      <a:pt x="114" y="42"/>
                    </a:moveTo>
                    <a:lnTo>
                      <a:pt x="120" y="12"/>
                    </a:lnTo>
                    <a:lnTo>
                      <a:pt x="48" y="0"/>
                    </a:lnTo>
                    <a:lnTo>
                      <a:pt x="42" y="0"/>
                    </a:lnTo>
                    <a:lnTo>
                      <a:pt x="0" y="0"/>
                    </a:lnTo>
                    <a:lnTo>
                      <a:pt x="0" y="30"/>
                    </a:lnTo>
                    <a:lnTo>
                      <a:pt x="48" y="30"/>
                    </a:lnTo>
                    <a:lnTo>
                      <a:pt x="42" y="18"/>
                    </a:lnTo>
                    <a:lnTo>
                      <a:pt x="42" y="30"/>
                    </a:lnTo>
                    <a:lnTo>
                      <a:pt x="114" y="42"/>
                    </a:lnTo>
                    <a:close/>
                  </a:path>
                </a:pathLst>
              </a:custGeom>
              <a:solidFill>
                <a:srgbClr val="000000"/>
              </a:solidFill>
              <a:ln w="9525">
                <a:noFill/>
                <a:round/>
                <a:headEnd/>
                <a:tailEnd/>
              </a:ln>
            </p:spPr>
            <p:txBody>
              <a:bodyPr/>
              <a:lstStyle/>
              <a:p>
                <a:endParaRPr lang="en-GB"/>
              </a:p>
            </p:txBody>
          </p:sp>
        </p:grpSp>
        <p:sp>
          <p:nvSpPr>
            <p:cNvPr id="51" name="Oval 118"/>
            <p:cNvSpPr>
              <a:spLocks noChangeArrowheads="1"/>
            </p:cNvSpPr>
            <p:nvPr/>
          </p:nvSpPr>
          <p:spPr bwMode="auto">
            <a:xfrm>
              <a:off x="3378" y="1974"/>
              <a:ext cx="1585" cy="1650"/>
            </a:xfrm>
            <a:prstGeom prst="ellipse">
              <a:avLst/>
            </a:prstGeom>
            <a:solidFill>
              <a:srgbClr val="CC00CC"/>
            </a:solidFill>
            <a:ln w="9525">
              <a:solidFill>
                <a:srgbClr val="CC00CC"/>
              </a:solidFill>
              <a:round/>
              <a:headEnd/>
              <a:tailEnd/>
            </a:ln>
          </p:spPr>
          <p:txBody>
            <a:bodyPr/>
            <a:lstStyle/>
            <a:p>
              <a:pPr eaLnBrk="0" hangingPunct="0"/>
              <a:endParaRPr lang="en-US"/>
            </a:p>
          </p:txBody>
        </p:sp>
      </p:grpSp>
      <p:sp>
        <p:nvSpPr>
          <p:cNvPr id="82" name="Rectangle 55"/>
          <p:cNvSpPr>
            <a:spLocks noChangeArrowheads="1"/>
          </p:cNvSpPr>
          <p:nvPr/>
        </p:nvSpPr>
        <p:spPr bwMode="auto">
          <a:xfrm>
            <a:off x="1619672" y="3963826"/>
            <a:ext cx="3600400" cy="1130291"/>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wrap="square" lIns="72000" tIns="72000" rIns="72000" bIns="72000">
            <a:spAutoFit/>
          </a:bodyPr>
          <a:lstStyle/>
          <a:p>
            <a:pPr eaLnBrk="0" hangingPunct="0"/>
            <a:r>
              <a:rPr lang="en-GB" sz="1800" b="1" dirty="0" smtClean="0"/>
              <a:t>Capsule:</a:t>
            </a:r>
          </a:p>
          <a:p>
            <a:pPr eaLnBrk="0" hangingPunct="0"/>
            <a:r>
              <a:rPr lang="en-GB" sz="1800" b="1" dirty="0" smtClean="0"/>
              <a:t>Group specific </a:t>
            </a:r>
            <a:r>
              <a:rPr lang="en-GB" sz="1800" b="1" dirty="0"/>
              <a:t>polysaccharide </a:t>
            </a:r>
          </a:p>
          <a:p>
            <a:pPr eaLnBrk="0" hangingPunct="0"/>
            <a:r>
              <a:rPr lang="en-GB" sz="1400" b="1" dirty="0" smtClean="0"/>
              <a:t>12 </a:t>
            </a:r>
            <a:r>
              <a:rPr lang="en-GB" sz="1400" b="1" dirty="0"/>
              <a:t>known </a:t>
            </a:r>
            <a:r>
              <a:rPr lang="en-GB" sz="1400" b="1" dirty="0" smtClean="0"/>
              <a:t>capsular groups</a:t>
            </a:r>
            <a:endParaRPr lang="en-GB" sz="1400" b="1" dirty="0"/>
          </a:p>
          <a:p>
            <a:pPr eaLnBrk="0" hangingPunct="0"/>
            <a:r>
              <a:rPr lang="en-GB" sz="1400" b="1" dirty="0"/>
              <a:t>A, B, C, W and Y are most common</a:t>
            </a:r>
          </a:p>
        </p:txBody>
      </p:sp>
      <p:sp>
        <p:nvSpPr>
          <p:cNvPr id="83" name="Rectangle 82"/>
          <p:cNvSpPr/>
          <p:nvPr/>
        </p:nvSpPr>
        <p:spPr>
          <a:xfrm>
            <a:off x="2184078" y="5343292"/>
            <a:ext cx="3200456" cy="86177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en-GB" sz="1800" b="1" dirty="0" smtClean="0"/>
              <a:t>Cell wall</a:t>
            </a:r>
          </a:p>
          <a:p>
            <a:pPr eaLnBrk="0" hangingPunct="0"/>
            <a:r>
              <a:rPr lang="en-GB" sz="1800" b="1" dirty="0" smtClean="0"/>
              <a:t>Outer membrane proteins</a:t>
            </a:r>
          </a:p>
          <a:p>
            <a:pPr eaLnBrk="0" hangingPunct="0"/>
            <a:r>
              <a:rPr lang="en-GB" sz="1400" b="1" dirty="0" smtClean="0"/>
              <a:t>Serotype / </a:t>
            </a:r>
            <a:r>
              <a:rPr lang="en-GB" sz="1400" b="1" dirty="0" err="1" smtClean="0"/>
              <a:t>sero</a:t>
            </a:r>
            <a:r>
              <a:rPr lang="en-GB" sz="1400" b="1" dirty="0" smtClean="0"/>
              <a:t>-subtype</a:t>
            </a:r>
            <a:endParaRPr lang="en-GB" sz="1400" b="1" dirty="0"/>
          </a:p>
        </p:txBody>
      </p:sp>
      <p:cxnSp>
        <p:nvCxnSpPr>
          <p:cNvPr id="84" name="Straight Arrow Connector 83"/>
          <p:cNvCxnSpPr/>
          <p:nvPr/>
        </p:nvCxnSpPr>
        <p:spPr>
          <a:xfrm>
            <a:off x="5220072" y="4445081"/>
            <a:ext cx="1553890" cy="2062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384534" y="5290489"/>
            <a:ext cx="1512168"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08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5" y="146050"/>
            <a:ext cx="6613996" cy="981075"/>
          </a:xfrm>
        </p:spPr>
        <p:txBody>
          <a:bodyPr>
            <a:noAutofit/>
          </a:bodyPr>
          <a:lstStyle/>
          <a:p>
            <a:r>
              <a:rPr lang="en-US" sz="2000" b="1" dirty="0"/>
              <a:t>Prophylactic Paracetamol </a:t>
            </a:r>
            <a:r>
              <a:rPr lang="en-US" sz="2000" b="1" dirty="0" smtClean="0"/>
              <a:t>Did </a:t>
            </a:r>
            <a:r>
              <a:rPr lang="en-US" sz="2000" b="1" dirty="0"/>
              <a:t>Not Impact Immunogenicity </a:t>
            </a:r>
            <a:r>
              <a:rPr lang="en-US" sz="2000" b="1" dirty="0" smtClean="0"/>
              <a:t>of </a:t>
            </a:r>
            <a:r>
              <a:rPr lang="en-US" sz="2000" b="1" dirty="0"/>
              <a:t>PCV7</a:t>
            </a:r>
            <a:r>
              <a:rPr lang="en-US" sz="1800" b="1" dirty="0"/>
              <a:t/>
            </a:r>
            <a:br>
              <a:rPr lang="en-US" sz="1800" b="1" dirty="0"/>
            </a:br>
            <a:r>
              <a:rPr lang="en-GB" sz="1800" b="1" i="1" dirty="0">
                <a:cs typeface="Arial" pitchFamily="34" charset="0"/>
              </a:rPr>
              <a:t>BEXSERO</a:t>
            </a:r>
            <a:r>
              <a:rPr lang="en-US" sz="1800" b="1" i="1" baseline="30000" dirty="0"/>
              <a:t>®</a:t>
            </a:r>
            <a:r>
              <a:rPr lang="en-GB" sz="1800" b="1" i="1" dirty="0">
                <a:cs typeface="Arial" pitchFamily="34" charset="0"/>
              </a:rPr>
              <a:t> </a:t>
            </a:r>
            <a:r>
              <a:rPr lang="en-US" sz="1800" b="1" i="1" dirty="0" smtClean="0"/>
              <a:t>given concomitantly with </a:t>
            </a:r>
            <a:r>
              <a:rPr lang="en-US" sz="1800" b="1" i="1" dirty="0"/>
              <a:t>routine infant </a:t>
            </a:r>
            <a:r>
              <a:rPr lang="en-US" sz="1800" b="1" i="1" dirty="0" smtClean="0"/>
              <a:t>vaccines</a:t>
            </a:r>
            <a:br>
              <a:rPr lang="en-US" sz="1800" b="1" i="1" dirty="0" smtClean="0"/>
            </a:br>
            <a:r>
              <a:rPr lang="en-US" sz="1800" b="1" i="1" dirty="0" smtClean="0"/>
              <a:t>2-3-4 </a:t>
            </a:r>
            <a:r>
              <a:rPr lang="en-US" sz="1800" b="1" i="1" dirty="0"/>
              <a:t>month </a:t>
            </a:r>
            <a:r>
              <a:rPr lang="en-US" sz="1800" b="1" i="1" dirty="0" smtClean="0"/>
              <a:t>schedule</a:t>
            </a:r>
            <a:endParaRPr lang="en-US" sz="1800" b="1" i="1" dirty="0"/>
          </a:p>
        </p:txBody>
      </p:sp>
      <p:sp>
        <p:nvSpPr>
          <p:cNvPr id="55" name="Text Placeholder 35"/>
          <p:cNvSpPr txBox="1">
            <a:spLocks/>
          </p:cNvSpPr>
          <p:nvPr/>
        </p:nvSpPr>
        <p:spPr bwMode="auto">
          <a:xfrm>
            <a:off x="189140" y="5952056"/>
            <a:ext cx="7135926" cy="3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ts val="0"/>
              </a:spcBef>
              <a:spcAft>
                <a:spcPts val="300"/>
              </a:spcAft>
            </a:pPr>
            <a:r>
              <a:rPr lang="en-US" sz="1200" kern="0" dirty="0" smtClean="0">
                <a:solidFill>
                  <a:srgbClr val="000000"/>
                </a:solidFill>
                <a:latin typeface="Arial"/>
                <a:ea typeface="+mn-ea"/>
                <a:cs typeface="+mn-cs"/>
              </a:rPr>
              <a:t>*N=135–140.</a:t>
            </a:r>
          </a:p>
          <a:p>
            <a:pPr>
              <a:spcBef>
                <a:spcPts val="0"/>
              </a:spcBef>
              <a:spcAft>
                <a:spcPts val="300"/>
              </a:spcAft>
            </a:pPr>
            <a:r>
              <a:rPr lang="en-US" sz="1200" kern="0" dirty="0" smtClean="0">
                <a:solidFill>
                  <a:srgbClr val="000000"/>
                </a:solidFill>
                <a:latin typeface="Arial"/>
                <a:ea typeface="+mn-ea"/>
                <a:cs typeface="+mn-cs"/>
              </a:rPr>
              <a:t>Blood draw at 5 months.</a:t>
            </a:r>
            <a:br>
              <a:rPr lang="en-US" sz="1200" kern="0" dirty="0" smtClean="0">
                <a:solidFill>
                  <a:srgbClr val="000000"/>
                </a:solidFill>
                <a:latin typeface="Arial"/>
                <a:ea typeface="+mn-ea"/>
                <a:cs typeface="+mn-cs"/>
              </a:rPr>
            </a:br>
            <a:r>
              <a:rPr lang="en-US" sz="1200" kern="0" dirty="0" smtClean="0">
                <a:solidFill>
                  <a:srgbClr val="000000"/>
                </a:solidFill>
                <a:latin typeface="Arial"/>
                <a:ea typeface="+mn-ea"/>
                <a:cs typeface="+mn-cs"/>
              </a:rPr>
              <a:t>Routine vaccines: PCV7 and DTaP-HBV-IPV/Hib.</a:t>
            </a:r>
          </a:p>
        </p:txBody>
      </p:sp>
      <p:sp>
        <p:nvSpPr>
          <p:cNvPr id="57" name="Text Placeholder 36"/>
          <p:cNvSpPr txBox="1">
            <a:spLocks/>
          </p:cNvSpPr>
          <p:nvPr/>
        </p:nvSpPr>
        <p:spPr bwMode="auto">
          <a:xfrm>
            <a:off x="189137" y="6453412"/>
            <a:ext cx="7574949" cy="3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a:spcBef>
                <a:spcPct val="20000"/>
              </a:spcBef>
              <a:buClr>
                <a:srgbClr val="B90023"/>
              </a:buClr>
            </a:pPr>
            <a:r>
              <a:rPr lang="en-US" sz="1000" kern="0" dirty="0" smtClean="0">
                <a:solidFill>
                  <a:srgbClr val="808080">
                    <a:lumMod val="50000"/>
                  </a:srgbClr>
                </a:solidFill>
                <a:latin typeface="Arial"/>
                <a:ea typeface="+mn-ea"/>
                <a:cs typeface="+mn-cs"/>
              </a:rPr>
              <a:t>1. Prymula R, et al. Presented at: 29th Annual Meeting of the European Society for Paediatric Infectious Disease (ESPID); 7-10 June 2011; The Hague, The Netherlands; Poster #631; 2. BEXSERO [summary of product characteristics]. Siena, Italy: Novartis Vaccines and Diagnostics S.r.l.; </a:t>
            </a:r>
            <a:r>
              <a:rPr lang="en-US" sz="1000" kern="0" dirty="0">
                <a:solidFill>
                  <a:srgbClr val="808080">
                    <a:lumMod val="50000"/>
                  </a:srgbClr>
                </a:solidFill>
                <a:latin typeface="Arial"/>
                <a:ea typeface="+mn-ea"/>
                <a:cs typeface="+mn-cs"/>
              </a:rPr>
              <a:t>January 14, 2013. </a:t>
            </a:r>
            <a:endParaRPr lang="en-US" sz="1000" kern="0" dirty="0" smtClean="0">
              <a:solidFill>
                <a:srgbClr val="808080">
                  <a:lumMod val="50000"/>
                </a:srgbClr>
              </a:solidFill>
              <a:latin typeface="Arial"/>
              <a:ea typeface="+mn-ea"/>
              <a:cs typeface="+mn-cs"/>
            </a:endParaRPr>
          </a:p>
        </p:txBody>
      </p:sp>
      <p:grpSp>
        <p:nvGrpSpPr>
          <p:cNvPr id="3" name="Group 2"/>
          <p:cNvGrpSpPr/>
          <p:nvPr/>
        </p:nvGrpSpPr>
        <p:grpSpPr>
          <a:xfrm>
            <a:off x="580770" y="1556792"/>
            <a:ext cx="7951670" cy="3846721"/>
            <a:chOff x="203291" y="1433002"/>
            <a:chExt cx="7951670" cy="3846721"/>
          </a:xfrm>
        </p:grpSpPr>
        <p:sp>
          <p:nvSpPr>
            <p:cNvPr id="16" name="Rectangle 11"/>
            <p:cNvSpPr>
              <a:spLocks noChangeArrowheads="1"/>
            </p:cNvSpPr>
            <p:nvPr/>
          </p:nvSpPr>
          <p:spPr bwMode="auto">
            <a:xfrm rot="16200000">
              <a:off x="-1033034" y="3278622"/>
              <a:ext cx="2903538" cy="430887"/>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ea typeface="+mn-ea"/>
                  <a:cs typeface="Arial" pitchFamily="34" charset="0"/>
                </a:rPr>
                <a:t>% Seroresponders </a:t>
              </a:r>
              <a:br>
                <a:rPr lang="en-US" sz="1400" dirty="0">
                  <a:solidFill>
                    <a:srgbClr val="000000"/>
                  </a:solidFill>
                  <a:latin typeface="Arial" charset="0"/>
                  <a:ea typeface="+mn-ea"/>
                  <a:cs typeface="Arial" pitchFamily="34" charset="0"/>
                </a:rPr>
              </a:br>
              <a:r>
                <a:rPr lang="en-US" sz="1400" dirty="0">
                  <a:solidFill>
                    <a:srgbClr val="000000"/>
                  </a:solidFill>
                  <a:latin typeface="Arial" charset="0"/>
                  <a:ea typeface="+mn-ea"/>
                  <a:cs typeface="Arial" pitchFamily="34" charset="0"/>
                </a:rPr>
                <a:t>(≥0.35 </a:t>
              </a:r>
              <a:r>
                <a:rPr lang="en-US" sz="1400" dirty="0" smtClean="0">
                  <a:solidFill>
                    <a:srgbClr val="000000"/>
                  </a:solidFill>
                  <a:latin typeface="Arial" charset="0"/>
                  <a:ea typeface="+mn-ea"/>
                  <a:cs typeface="Arial" pitchFamily="34" charset="0"/>
                </a:rPr>
                <a:t>mcg/mL</a:t>
              </a:r>
              <a:r>
                <a:rPr lang="en-US" sz="1400" dirty="0">
                  <a:solidFill>
                    <a:srgbClr val="000000"/>
                  </a:solidFill>
                  <a:latin typeface="Arial" charset="0"/>
                  <a:ea typeface="+mn-ea"/>
                  <a:cs typeface="Arial" pitchFamily="34" charset="0"/>
                </a:rPr>
                <a:t>)</a:t>
              </a:r>
              <a:endParaRPr lang="en-US" sz="1400" dirty="0">
                <a:solidFill>
                  <a:srgbClr val="000000"/>
                </a:solidFill>
                <a:latin typeface="Arial" charset="0"/>
                <a:ea typeface="+mn-ea"/>
                <a:cs typeface="Arial" charset="0"/>
              </a:endParaRPr>
            </a:p>
          </p:txBody>
        </p:sp>
        <p:sp>
          <p:nvSpPr>
            <p:cNvPr id="17" name="Rectangle 12"/>
            <p:cNvSpPr>
              <a:spLocks noChangeArrowheads="1"/>
            </p:cNvSpPr>
            <p:nvPr/>
          </p:nvSpPr>
          <p:spPr bwMode="auto">
            <a:xfrm>
              <a:off x="3973742" y="5064279"/>
              <a:ext cx="1910779" cy="21544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charset="0"/>
                  <a:ea typeface="+mn-ea"/>
                  <a:cs typeface="Arial" pitchFamily="34" charset="0"/>
                </a:rPr>
                <a:t>Pneumococcal serotype</a:t>
              </a:r>
            </a:p>
          </p:txBody>
        </p:sp>
        <p:sp>
          <p:nvSpPr>
            <p:cNvPr id="19" name="TextBox 36"/>
            <p:cNvSpPr txBox="1">
              <a:spLocks noChangeArrowheads="1"/>
            </p:cNvSpPr>
            <p:nvPr/>
          </p:nvSpPr>
          <p:spPr bwMode="auto">
            <a:xfrm>
              <a:off x="1448422" y="1922087"/>
              <a:ext cx="677862" cy="400110"/>
            </a:xfrm>
            <a:prstGeom prst="rect">
              <a:avLst/>
            </a:prstGeom>
            <a:noFill/>
            <a:ln w="9525">
              <a:noFill/>
              <a:miter lim="800000"/>
              <a:headEnd/>
              <a:tailEnd/>
            </a:ln>
          </p:spPr>
          <p:txBody>
            <a:bodyPr wrap="square">
              <a:spAutoFit/>
            </a:bodyPr>
            <a:lstStyle/>
            <a:p>
              <a:pPr algn="ctr" fontAlgn="auto">
                <a:spcBef>
                  <a:spcPts val="0"/>
                </a:spcBef>
                <a:spcAft>
                  <a:spcPts val="0"/>
                </a:spcAft>
              </a:pPr>
              <a:r>
                <a:rPr lang="de-CH" sz="1000" b="1" dirty="0" smtClean="0">
                  <a:solidFill>
                    <a:srgbClr val="000000"/>
                  </a:solidFill>
                  <a:latin typeface="Arial"/>
                  <a:ea typeface="+mn-ea"/>
                  <a:cs typeface="Arial" pitchFamily="34" charset="0"/>
                </a:rPr>
                <a:t>4%</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11, 2)</a:t>
              </a:r>
              <a:endParaRPr lang="en-US" sz="1000" dirty="0">
                <a:solidFill>
                  <a:srgbClr val="000000"/>
                </a:solidFill>
                <a:latin typeface="Arial"/>
                <a:ea typeface="+mn-ea"/>
                <a:cs typeface="Arial" pitchFamily="34" charset="0"/>
              </a:endParaRPr>
            </a:p>
          </p:txBody>
        </p:sp>
        <p:grpSp>
          <p:nvGrpSpPr>
            <p:cNvPr id="4" name="Group 24"/>
            <p:cNvGrpSpPr>
              <a:grpSpLocks/>
            </p:cNvGrpSpPr>
            <p:nvPr/>
          </p:nvGrpSpPr>
          <p:grpSpPr bwMode="auto">
            <a:xfrm>
              <a:off x="1601183" y="2351294"/>
              <a:ext cx="323850" cy="90488"/>
              <a:chOff x="2209" y="1811"/>
              <a:chExt cx="204" cy="57"/>
            </a:xfrm>
          </p:grpSpPr>
          <p:cxnSp>
            <p:nvCxnSpPr>
              <p:cNvPr id="51" name="Straight Connector 19"/>
              <p:cNvCxnSpPr>
                <a:cxnSpLocks noChangeShapeType="1"/>
              </p:cNvCxnSpPr>
              <p:nvPr/>
            </p:nvCxnSpPr>
            <p:spPr bwMode="auto">
              <a:xfrm>
                <a:off x="2211" y="1811"/>
                <a:ext cx="201" cy="0"/>
              </a:xfrm>
              <a:prstGeom prst="line">
                <a:avLst/>
              </a:prstGeom>
              <a:noFill/>
              <a:ln w="9525" algn="ctr">
                <a:solidFill>
                  <a:srgbClr val="000000"/>
                </a:solidFill>
                <a:round/>
                <a:headEnd/>
                <a:tailEnd/>
              </a:ln>
            </p:spPr>
          </p:cxnSp>
          <p:cxnSp>
            <p:nvCxnSpPr>
              <p:cNvPr id="52" name="Straight Connector 21"/>
              <p:cNvCxnSpPr>
                <a:cxnSpLocks noChangeShapeType="1"/>
              </p:cNvCxnSpPr>
              <p:nvPr/>
            </p:nvCxnSpPr>
            <p:spPr bwMode="auto">
              <a:xfrm rot="5400000">
                <a:off x="2181" y="1839"/>
                <a:ext cx="57" cy="1"/>
              </a:xfrm>
              <a:prstGeom prst="line">
                <a:avLst/>
              </a:prstGeom>
              <a:noFill/>
              <a:ln w="9525" algn="ctr">
                <a:solidFill>
                  <a:srgbClr val="000000"/>
                </a:solidFill>
                <a:round/>
                <a:headEnd/>
                <a:tailEnd/>
              </a:ln>
            </p:spPr>
          </p:cxnSp>
          <p:cxnSp>
            <p:nvCxnSpPr>
              <p:cNvPr id="53" name="Straight Connector 22"/>
              <p:cNvCxnSpPr>
                <a:cxnSpLocks noChangeShapeType="1"/>
              </p:cNvCxnSpPr>
              <p:nvPr/>
            </p:nvCxnSpPr>
            <p:spPr bwMode="auto">
              <a:xfrm rot="5400000">
                <a:off x="2384" y="1839"/>
                <a:ext cx="57" cy="1"/>
              </a:xfrm>
              <a:prstGeom prst="line">
                <a:avLst/>
              </a:prstGeom>
              <a:noFill/>
              <a:ln w="9525" algn="ctr">
                <a:solidFill>
                  <a:srgbClr val="000000"/>
                </a:solidFill>
                <a:round/>
                <a:headEnd/>
                <a:tailEnd/>
              </a:ln>
            </p:spPr>
          </p:cxnSp>
        </p:grpSp>
        <p:sp>
          <p:nvSpPr>
            <p:cNvPr id="21" name="TextBox 36"/>
            <p:cNvSpPr txBox="1">
              <a:spLocks noChangeArrowheads="1"/>
            </p:cNvSpPr>
            <p:nvPr/>
          </p:nvSpPr>
          <p:spPr bwMode="auto">
            <a:xfrm>
              <a:off x="2429225" y="2267897"/>
              <a:ext cx="623889"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a:solidFill>
                    <a:srgbClr val="000000"/>
                  </a:solidFill>
                  <a:latin typeface="Arial"/>
                  <a:ea typeface="+mn-ea"/>
                  <a:cs typeface="Arial" pitchFamily="34" charset="0"/>
                </a:rPr>
                <a:t>2</a:t>
              </a:r>
              <a:r>
                <a:rPr lang="de-CH" sz="1000" b="1" dirty="0" smtClean="0">
                  <a:solidFill>
                    <a:srgbClr val="000000"/>
                  </a:solidFill>
                  <a:latin typeface="Arial"/>
                  <a:ea typeface="+mn-ea"/>
                  <a:cs typeface="Arial" pitchFamily="34" charset="0"/>
                </a:rPr>
                <a:t>%</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13, 8)</a:t>
              </a:r>
              <a:endParaRPr lang="en-US" sz="1000" dirty="0">
                <a:solidFill>
                  <a:srgbClr val="000000"/>
                </a:solidFill>
                <a:latin typeface="Arial"/>
                <a:ea typeface="+mn-ea"/>
                <a:cs typeface="Arial" pitchFamily="34" charset="0"/>
              </a:endParaRPr>
            </a:p>
          </p:txBody>
        </p:sp>
        <p:sp>
          <p:nvSpPr>
            <p:cNvPr id="22" name="TextBox 36"/>
            <p:cNvSpPr txBox="1">
              <a:spLocks noChangeArrowheads="1"/>
            </p:cNvSpPr>
            <p:nvPr/>
          </p:nvSpPr>
          <p:spPr bwMode="auto">
            <a:xfrm>
              <a:off x="3345567" y="1855218"/>
              <a:ext cx="553358"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smtClean="0">
                  <a:solidFill>
                    <a:srgbClr val="000000"/>
                  </a:solidFill>
                  <a:latin typeface="Arial"/>
                  <a:ea typeface="+mn-ea"/>
                  <a:cs typeface="Arial" pitchFamily="34" charset="0"/>
                </a:rPr>
                <a:t>1%</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4, 2)</a:t>
              </a:r>
              <a:endParaRPr lang="en-US" sz="1000" dirty="0">
                <a:solidFill>
                  <a:srgbClr val="000000"/>
                </a:solidFill>
                <a:latin typeface="Arial"/>
                <a:ea typeface="+mn-ea"/>
                <a:cs typeface="Arial" pitchFamily="34" charset="0"/>
              </a:endParaRPr>
            </a:p>
          </p:txBody>
        </p:sp>
        <p:sp>
          <p:nvSpPr>
            <p:cNvPr id="23" name="TextBox 36"/>
            <p:cNvSpPr txBox="1">
              <a:spLocks noChangeArrowheads="1"/>
            </p:cNvSpPr>
            <p:nvPr/>
          </p:nvSpPr>
          <p:spPr bwMode="auto">
            <a:xfrm>
              <a:off x="4283054" y="1900321"/>
              <a:ext cx="623889"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smtClean="0">
                  <a:solidFill>
                    <a:srgbClr val="000000"/>
                  </a:solidFill>
                  <a:latin typeface="Arial"/>
                  <a:ea typeface="+mn-ea"/>
                  <a:cs typeface="Arial" pitchFamily="34" charset="0"/>
                </a:rPr>
                <a:t>5%</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de-CH" sz="1000" dirty="0" smtClean="0">
                  <a:solidFill>
                    <a:srgbClr val="000000"/>
                  </a:solidFill>
                  <a:latin typeface="Arial"/>
                  <a:ea typeface="+mn-ea"/>
                  <a:cs typeface="Arial" charset="0"/>
                </a:rPr>
                <a:t>1</a:t>
              </a:r>
              <a:r>
                <a:rPr lang="en-US" sz="1000" dirty="0" smtClean="0">
                  <a:solidFill>
                    <a:srgbClr val="000000"/>
                  </a:solidFill>
                  <a:latin typeface="Arial"/>
                  <a:ea typeface="+mn-ea"/>
                  <a:cs typeface="Arial" pitchFamily="34" charset="0"/>
                </a:rPr>
                <a:t>0, 0)</a:t>
              </a:r>
              <a:endParaRPr lang="en-US" sz="1000" dirty="0">
                <a:solidFill>
                  <a:srgbClr val="000000"/>
                </a:solidFill>
                <a:latin typeface="Arial"/>
                <a:ea typeface="+mn-ea"/>
                <a:cs typeface="Arial" pitchFamily="34" charset="0"/>
              </a:endParaRPr>
            </a:p>
          </p:txBody>
        </p:sp>
        <p:sp>
          <p:nvSpPr>
            <p:cNvPr id="24" name="TextBox 36"/>
            <p:cNvSpPr txBox="1">
              <a:spLocks noChangeArrowheads="1"/>
            </p:cNvSpPr>
            <p:nvPr/>
          </p:nvSpPr>
          <p:spPr bwMode="auto">
            <a:xfrm>
              <a:off x="5230899" y="1872328"/>
              <a:ext cx="553358"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smtClean="0">
                  <a:solidFill>
                    <a:srgbClr val="000000"/>
                  </a:solidFill>
                  <a:latin typeface="Arial"/>
                  <a:ea typeface="+mn-ea"/>
                  <a:cs typeface="Arial" pitchFamily="34" charset="0"/>
                </a:rPr>
                <a:t>2%</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6, 2)</a:t>
              </a:r>
              <a:endParaRPr lang="en-US" sz="1000" dirty="0">
                <a:solidFill>
                  <a:srgbClr val="000000"/>
                </a:solidFill>
                <a:latin typeface="Arial"/>
                <a:ea typeface="+mn-ea"/>
                <a:cs typeface="Arial" pitchFamily="34" charset="0"/>
              </a:endParaRPr>
            </a:p>
          </p:txBody>
        </p:sp>
        <p:sp>
          <p:nvSpPr>
            <p:cNvPr id="25" name="TextBox 36"/>
            <p:cNvSpPr txBox="1">
              <a:spLocks noChangeArrowheads="1"/>
            </p:cNvSpPr>
            <p:nvPr/>
          </p:nvSpPr>
          <p:spPr bwMode="auto">
            <a:xfrm>
              <a:off x="6173292" y="1883211"/>
              <a:ext cx="553358"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smtClean="0">
                  <a:solidFill>
                    <a:srgbClr val="000000"/>
                  </a:solidFill>
                  <a:latin typeface="Arial"/>
                  <a:ea typeface="+mn-ea"/>
                  <a:cs typeface="Arial" pitchFamily="34" charset="0"/>
                </a:rPr>
                <a:t>1%</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5, 3)</a:t>
              </a:r>
              <a:endParaRPr lang="en-US" sz="1000" dirty="0">
                <a:solidFill>
                  <a:srgbClr val="000000"/>
                </a:solidFill>
                <a:latin typeface="Arial"/>
                <a:ea typeface="+mn-ea"/>
                <a:cs typeface="Arial" pitchFamily="34" charset="0"/>
              </a:endParaRPr>
            </a:p>
          </p:txBody>
        </p:sp>
        <p:sp>
          <p:nvSpPr>
            <p:cNvPr id="26" name="TextBox 36"/>
            <p:cNvSpPr txBox="1">
              <a:spLocks noChangeArrowheads="1"/>
            </p:cNvSpPr>
            <p:nvPr/>
          </p:nvSpPr>
          <p:spPr bwMode="auto">
            <a:xfrm>
              <a:off x="7087692" y="1937517"/>
              <a:ext cx="553358" cy="400110"/>
            </a:xfrm>
            <a:prstGeom prst="rect">
              <a:avLst/>
            </a:prstGeom>
            <a:noFill/>
            <a:ln w="9525">
              <a:noFill/>
              <a:miter lim="800000"/>
              <a:headEnd/>
              <a:tailEnd/>
            </a:ln>
          </p:spPr>
          <p:txBody>
            <a:bodyPr wrap="none">
              <a:spAutoFit/>
            </a:bodyPr>
            <a:lstStyle/>
            <a:p>
              <a:pPr algn="ctr" fontAlgn="auto">
                <a:spcBef>
                  <a:spcPts val="0"/>
                </a:spcBef>
                <a:spcAft>
                  <a:spcPts val="0"/>
                </a:spcAft>
              </a:pPr>
              <a:r>
                <a:rPr lang="de-CH" sz="1000" b="1" dirty="0" smtClean="0">
                  <a:solidFill>
                    <a:srgbClr val="000000"/>
                  </a:solidFill>
                  <a:latin typeface="Arial"/>
                  <a:ea typeface="+mn-ea"/>
                  <a:cs typeface="Arial" charset="0"/>
                </a:rPr>
                <a:t>–</a:t>
              </a:r>
              <a:r>
                <a:rPr lang="de-CH" sz="1000" b="1" dirty="0">
                  <a:solidFill>
                    <a:srgbClr val="000000"/>
                  </a:solidFill>
                  <a:latin typeface="Arial"/>
                  <a:ea typeface="+mn-ea"/>
                  <a:cs typeface="Arial" pitchFamily="34" charset="0"/>
                </a:rPr>
                <a:t>2</a:t>
              </a:r>
              <a:r>
                <a:rPr lang="de-CH" sz="1000" b="1" dirty="0" smtClean="0">
                  <a:solidFill>
                    <a:srgbClr val="000000"/>
                  </a:solidFill>
                  <a:latin typeface="Arial"/>
                  <a:ea typeface="+mn-ea"/>
                  <a:cs typeface="Arial" pitchFamily="34" charset="0"/>
                </a:rPr>
                <a:t>%</a:t>
              </a:r>
              <a:endParaRPr lang="en-US" sz="1000" b="1" dirty="0" smtClean="0">
                <a:solidFill>
                  <a:srgbClr val="000000"/>
                </a:solidFill>
                <a:latin typeface="Arial"/>
                <a:ea typeface="+mn-ea"/>
                <a:cs typeface="Arial" pitchFamily="34" charset="0"/>
              </a:endParaRPr>
            </a:p>
            <a:p>
              <a:pPr algn="ctr" fontAlgn="auto">
                <a:spcBef>
                  <a:spcPts val="0"/>
                </a:spcBef>
                <a:spcAft>
                  <a:spcPts val="0"/>
                </a:spcAft>
              </a:pPr>
              <a:r>
                <a:rPr lang="en-US" sz="1000" dirty="0" smtClean="0">
                  <a:solidFill>
                    <a:srgbClr val="000000"/>
                  </a:solidFill>
                  <a:latin typeface="Arial"/>
                  <a:ea typeface="+mn-ea"/>
                  <a:cs typeface="Arial" pitchFamily="34" charset="0"/>
                </a:rPr>
                <a:t>(</a:t>
              </a:r>
              <a:r>
                <a:rPr lang="de-CH" sz="1000" b="1" dirty="0" smtClean="0">
                  <a:solidFill>
                    <a:srgbClr val="000000"/>
                  </a:solidFill>
                  <a:latin typeface="Arial"/>
                  <a:ea typeface="+mn-ea"/>
                  <a:cs typeface="Arial" charset="0"/>
                </a:rPr>
                <a:t>–</a:t>
              </a:r>
              <a:r>
                <a:rPr lang="en-US" sz="1000" dirty="0" smtClean="0">
                  <a:solidFill>
                    <a:srgbClr val="000000"/>
                  </a:solidFill>
                  <a:latin typeface="Arial"/>
                  <a:ea typeface="+mn-ea"/>
                  <a:cs typeface="Arial" pitchFamily="34" charset="0"/>
                </a:rPr>
                <a:t>9, 4)</a:t>
              </a:r>
              <a:endParaRPr lang="en-US" sz="1000" dirty="0">
                <a:solidFill>
                  <a:srgbClr val="000000"/>
                </a:solidFill>
                <a:latin typeface="Arial"/>
                <a:ea typeface="+mn-ea"/>
                <a:cs typeface="Arial" pitchFamily="34" charset="0"/>
              </a:endParaRPr>
            </a:p>
          </p:txBody>
        </p:sp>
        <p:grpSp>
          <p:nvGrpSpPr>
            <p:cNvPr id="5" name="Group 24"/>
            <p:cNvGrpSpPr>
              <a:grpSpLocks/>
            </p:cNvGrpSpPr>
            <p:nvPr/>
          </p:nvGrpSpPr>
          <p:grpSpPr bwMode="auto">
            <a:xfrm>
              <a:off x="2556329" y="2680973"/>
              <a:ext cx="323850" cy="90488"/>
              <a:chOff x="2216" y="1811"/>
              <a:chExt cx="204" cy="57"/>
            </a:xfrm>
          </p:grpSpPr>
          <p:cxnSp>
            <p:nvCxnSpPr>
              <p:cNvPr id="48" name="Straight Connector 19"/>
              <p:cNvCxnSpPr>
                <a:cxnSpLocks noChangeShapeType="1"/>
              </p:cNvCxnSpPr>
              <p:nvPr/>
            </p:nvCxnSpPr>
            <p:spPr bwMode="auto">
              <a:xfrm>
                <a:off x="2218" y="1811"/>
                <a:ext cx="201" cy="0"/>
              </a:xfrm>
              <a:prstGeom prst="line">
                <a:avLst/>
              </a:prstGeom>
              <a:noFill/>
              <a:ln w="9525" algn="ctr">
                <a:solidFill>
                  <a:srgbClr val="000000"/>
                </a:solidFill>
                <a:round/>
                <a:headEnd/>
                <a:tailEnd/>
              </a:ln>
            </p:spPr>
          </p:cxnSp>
          <p:cxnSp>
            <p:nvCxnSpPr>
              <p:cNvPr id="49" name="Straight Connector 21"/>
              <p:cNvCxnSpPr>
                <a:cxnSpLocks noChangeShapeType="1"/>
              </p:cNvCxnSpPr>
              <p:nvPr/>
            </p:nvCxnSpPr>
            <p:spPr bwMode="auto">
              <a:xfrm rot="5400000">
                <a:off x="2188" y="1839"/>
                <a:ext cx="57" cy="1"/>
              </a:xfrm>
              <a:prstGeom prst="line">
                <a:avLst/>
              </a:prstGeom>
              <a:noFill/>
              <a:ln w="9525" algn="ctr">
                <a:solidFill>
                  <a:srgbClr val="000000"/>
                </a:solidFill>
                <a:round/>
                <a:headEnd/>
                <a:tailEnd/>
              </a:ln>
            </p:spPr>
          </p:cxnSp>
          <p:cxnSp>
            <p:nvCxnSpPr>
              <p:cNvPr id="50" name="Straight Connector 22"/>
              <p:cNvCxnSpPr>
                <a:cxnSpLocks noChangeShapeType="1"/>
              </p:cNvCxnSpPr>
              <p:nvPr/>
            </p:nvCxnSpPr>
            <p:spPr bwMode="auto">
              <a:xfrm rot="5400000">
                <a:off x="2391" y="1839"/>
                <a:ext cx="57" cy="1"/>
              </a:xfrm>
              <a:prstGeom prst="line">
                <a:avLst/>
              </a:prstGeom>
              <a:noFill/>
              <a:ln w="9525" algn="ctr">
                <a:solidFill>
                  <a:srgbClr val="000000"/>
                </a:solidFill>
                <a:round/>
                <a:headEnd/>
                <a:tailEnd/>
              </a:ln>
            </p:spPr>
          </p:cxnSp>
        </p:grpSp>
        <p:grpSp>
          <p:nvGrpSpPr>
            <p:cNvPr id="6" name="Group 24"/>
            <p:cNvGrpSpPr>
              <a:grpSpLocks/>
            </p:cNvGrpSpPr>
            <p:nvPr/>
          </p:nvGrpSpPr>
          <p:grpSpPr bwMode="auto">
            <a:xfrm>
              <a:off x="3459294" y="2287248"/>
              <a:ext cx="323850" cy="90488"/>
              <a:chOff x="2202" y="1811"/>
              <a:chExt cx="204" cy="57"/>
            </a:xfrm>
          </p:grpSpPr>
          <p:cxnSp>
            <p:nvCxnSpPr>
              <p:cNvPr id="45" name="Straight Connector 19"/>
              <p:cNvCxnSpPr>
                <a:cxnSpLocks noChangeShapeType="1"/>
              </p:cNvCxnSpPr>
              <p:nvPr/>
            </p:nvCxnSpPr>
            <p:spPr bwMode="auto">
              <a:xfrm>
                <a:off x="2204" y="1811"/>
                <a:ext cx="201" cy="0"/>
              </a:xfrm>
              <a:prstGeom prst="line">
                <a:avLst/>
              </a:prstGeom>
              <a:noFill/>
              <a:ln w="9525" algn="ctr">
                <a:solidFill>
                  <a:srgbClr val="000000"/>
                </a:solidFill>
                <a:round/>
                <a:headEnd/>
                <a:tailEnd/>
              </a:ln>
            </p:spPr>
          </p:cxnSp>
          <p:cxnSp>
            <p:nvCxnSpPr>
              <p:cNvPr id="46" name="Straight Connector 21"/>
              <p:cNvCxnSpPr>
                <a:cxnSpLocks noChangeShapeType="1"/>
              </p:cNvCxnSpPr>
              <p:nvPr/>
            </p:nvCxnSpPr>
            <p:spPr bwMode="auto">
              <a:xfrm rot="5400000">
                <a:off x="2174" y="1839"/>
                <a:ext cx="57" cy="1"/>
              </a:xfrm>
              <a:prstGeom prst="line">
                <a:avLst/>
              </a:prstGeom>
              <a:noFill/>
              <a:ln w="9525" algn="ctr">
                <a:solidFill>
                  <a:srgbClr val="000000"/>
                </a:solidFill>
                <a:round/>
                <a:headEnd/>
                <a:tailEnd/>
              </a:ln>
            </p:spPr>
          </p:cxnSp>
          <p:cxnSp>
            <p:nvCxnSpPr>
              <p:cNvPr id="47" name="Straight Connector 22"/>
              <p:cNvCxnSpPr>
                <a:cxnSpLocks noChangeShapeType="1"/>
              </p:cNvCxnSpPr>
              <p:nvPr/>
            </p:nvCxnSpPr>
            <p:spPr bwMode="auto">
              <a:xfrm rot="5400000">
                <a:off x="2377" y="1839"/>
                <a:ext cx="57" cy="1"/>
              </a:xfrm>
              <a:prstGeom prst="line">
                <a:avLst/>
              </a:prstGeom>
              <a:noFill/>
              <a:ln w="9525" algn="ctr">
                <a:solidFill>
                  <a:srgbClr val="000000"/>
                </a:solidFill>
                <a:round/>
                <a:headEnd/>
                <a:tailEnd/>
              </a:ln>
            </p:spPr>
          </p:cxnSp>
        </p:grpSp>
        <p:grpSp>
          <p:nvGrpSpPr>
            <p:cNvPr id="7" name="Group 24"/>
            <p:cNvGrpSpPr>
              <a:grpSpLocks/>
            </p:cNvGrpSpPr>
            <p:nvPr/>
          </p:nvGrpSpPr>
          <p:grpSpPr bwMode="auto">
            <a:xfrm>
              <a:off x="4430907" y="2327666"/>
              <a:ext cx="323850" cy="90488"/>
              <a:chOff x="2237" y="1811"/>
              <a:chExt cx="204" cy="57"/>
            </a:xfrm>
          </p:grpSpPr>
          <p:cxnSp>
            <p:nvCxnSpPr>
              <p:cNvPr id="42" name="Straight Connector 19"/>
              <p:cNvCxnSpPr>
                <a:cxnSpLocks noChangeShapeType="1"/>
              </p:cNvCxnSpPr>
              <p:nvPr/>
            </p:nvCxnSpPr>
            <p:spPr bwMode="auto">
              <a:xfrm>
                <a:off x="2239" y="1811"/>
                <a:ext cx="201" cy="0"/>
              </a:xfrm>
              <a:prstGeom prst="line">
                <a:avLst/>
              </a:prstGeom>
              <a:noFill/>
              <a:ln w="9525" algn="ctr">
                <a:solidFill>
                  <a:srgbClr val="000000"/>
                </a:solidFill>
                <a:round/>
                <a:headEnd/>
                <a:tailEnd/>
              </a:ln>
            </p:spPr>
          </p:cxnSp>
          <p:cxnSp>
            <p:nvCxnSpPr>
              <p:cNvPr id="43" name="Straight Connector 21"/>
              <p:cNvCxnSpPr>
                <a:cxnSpLocks noChangeShapeType="1"/>
              </p:cNvCxnSpPr>
              <p:nvPr/>
            </p:nvCxnSpPr>
            <p:spPr bwMode="auto">
              <a:xfrm rot="5400000">
                <a:off x="2209" y="1839"/>
                <a:ext cx="57" cy="1"/>
              </a:xfrm>
              <a:prstGeom prst="line">
                <a:avLst/>
              </a:prstGeom>
              <a:noFill/>
              <a:ln w="9525" algn="ctr">
                <a:solidFill>
                  <a:srgbClr val="000000"/>
                </a:solidFill>
                <a:round/>
                <a:headEnd/>
                <a:tailEnd/>
              </a:ln>
            </p:spPr>
          </p:cxnSp>
          <p:cxnSp>
            <p:nvCxnSpPr>
              <p:cNvPr id="44" name="Straight Connector 22"/>
              <p:cNvCxnSpPr>
                <a:cxnSpLocks noChangeShapeType="1"/>
              </p:cNvCxnSpPr>
              <p:nvPr/>
            </p:nvCxnSpPr>
            <p:spPr bwMode="auto">
              <a:xfrm rot="5400000">
                <a:off x="2412" y="1839"/>
                <a:ext cx="57" cy="1"/>
              </a:xfrm>
              <a:prstGeom prst="line">
                <a:avLst/>
              </a:prstGeom>
              <a:noFill/>
              <a:ln w="9525" algn="ctr">
                <a:solidFill>
                  <a:srgbClr val="000000"/>
                </a:solidFill>
                <a:round/>
                <a:headEnd/>
                <a:tailEnd/>
              </a:ln>
            </p:spPr>
          </p:cxnSp>
        </p:grpSp>
        <p:grpSp>
          <p:nvGrpSpPr>
            <p:cNvPr id="8" name="Group 24"/>
            <p:cNvGrpSpPr>
              <a:grpSpLocks/>
            </p:cNvGrpSpPr>
            <p:nvPr/>
          </p:nvGrpSpPr>
          <p:grpSpPr bwMode="auto">
            <a:xfrm>
              <a:off x="5340088" y="2307751"/>
              <a:ext cx="323850" cy="90488"/>
              <a:chOff x="2223" y="1811"/>
              <a:chExt cx="204" cy="57"/>
            </a:xfrm>
          </p:grpSpPr>
          <p:cxnSp>
            <p:nvCxnSpPr>
              <p:cNvPr id="39" name="Straight Connector 19"/>
              <p:cNvCxnSpPr>
                <a:cxnSpLocks noChangeShapeType="1"/>
              </p:cNvCxnSpPr>
              <p:nvPr/>
            </p:nvCxnSpPr>
            <p:spPr bwMode="auto">
              <a:xfrm>
                <a:off x="2225" y="1811"/>
                <a:ext cx="201" cy="0"/>
              </a:xfrm>
              <a:prstGeom prst="line">
                <a:avLst/>
              </a:prstGeom>
              <a:noFill/>
              <a:ln w="9525" algn="ctr">
                <a:solidFill>
                  <a:srgbClr val="000000"/>
                </a:solidFill>
                <a:round/>
                <a:headEnd/>
                <a:tailEnd/>
              </a:ln>
            </p:spPr>
          </p:cxnSp>
          <p:cxnSp>
            <p:nvCxnSpPr>
              <p:cNvPr id="40" name="Straight Connector 21"/>
              <p:cNvCxnSpPr>
                <a:cxnSpLocks noChangeShapeType="1"/>
              </p:cNvCxnSpPr>
              <p:nvPr/>
            </p:nvCxnSpPr>
            <p:spPr bwMode="auto">
              <a:xfrm rot="5400000">
                <a:off x="2195" y="1839"/>
                <a:ext cx="57" cy="1"/>
              </a:xfrm>
              <a:prstGeom prst="line">
                <a:avLst/>
              </a:prstGeom>
              <a:noFill/>
              <a:ln w="9525" algn="ctr">
                <a:solidFill>
                  <a:srgbClr val="000000"/>
                </a:solidFill>
                <a:round/>
                <a:headEnd/>
                <a:tailEnd/>
              </a:ln>
            </p:spPr>
          </p:cxnSp>
          <p:cxnSp>
            <p:nvCxnSpPr>
              <p:cNvPr id="41" name="Straight Connector 22"/>
              <p:cNvCxnSpPr>
                <a:cxnSpLocks noChangeShapeType="1"/>
              </p:cNvCxnSpPr>
              <p:nvPr/>
            </p:nvCxnSpPr>
            <p:spPr bwMode="auto">
              <a:xfrm rot="5400000">
                <a:off x="2398" y="1839"/>
                <a:ext cx="57" cy="1"/>
              </a:xfrm>
              <a:prstGeom prst="line">
                <a:avLst/>
              </a:prstGeom>
              <a:noFill/>
              <a:ln w="9525" algn="ctr">
                <a:solidFill>
                  <a:srgbClr val="000000"/>
                </a:solidFill>
                <a:round/>
                <a:headEnd/>
                <a:tailEnd/>
              </a:ln>
            </p:spPr>
          </p:cxnSp>
        </p:grpSp>
        <p:grpSp>
          <p:nvGrpSpPr>
            <p:cNvPr id="9" name="Group 24"/>
            <p:cNvGrpSpPr>
              <a:grpSpLocks/>
            </p:cNvGrpSpPr>
            <p:nvPr/>
          </p:nvGrpSpPr>
          <p:grpSpPr bwMode="auto">
            <a:xfrm>
              <a:off x="6284134" y="2310845"/>
              <a:ext cx="323850" cy="90488"/>
              <a:chOff x="2223" y="1811"/>
              <a:chExt cx="204" cy="57"/>
            </a:xfrm>
          </p:grpSpPr>
          <p:cxnSp>
            <p:nvCxnSpPr>
              <p:cNvPr id="36" name="Straight Connector 19"/>
              <p:cNvCxnSpPr>
                <a:cxnSpLocks noChangeShapeType="1"/>
              </p:cNvCxnSpPr>
              <p:nvPr/>
            </p:nvCxnSpPr>
            <p:spPr bwMode="auto">
              <a:xfrm>
                <a:off x="2225" y="1811"/>
                <a:ext cx="201" cy="0"/>
              </a:xfrm>
              <a:prstGeom prst="line">
                <a:avLst/>
              </a:prstGeom>
              <a:noFill/>
              <a:ln w="9525" algn="ctr">
                <a:solidFill>
                  <a:srgbClr val="000000"/>
                </a:solidFill>
                <a:round/>
                <a:headEnd/>
                <a:tailEnd/>
              </a:ln>
            </p:spPr>
          </p:cxnSp>
          <p:cxnSp>
            <p:nvCxnSpPr>
              <p:cNvPr id="37" name="Straight Connector 21"/>
              <p:cNvCxnSpPr>
                <a:cxnSpLocks noChangeShapeType="1"/>
              </p:cNvCxnSpPr>
              <p:nvPr/>
            </p:nvCxnSpPr>
            <p:spPr bwMode="auto">
              <a:xfrm rot="5400000">
                <a:off x="2195" y="1839"/>
                <a:ext cx="57" cy="1"/>
              </a:xfrm>
              <a:prstGeom prst="line">
                <a:avLst/>
              </a:prstGeom>
              <a:noFill/>
              <a:ln w="9525" algn="ctr">
                <a:solidFill>
                  <a:srgbClr val="000000"/>
                </a:solidFill>
                <a:round/>
                <a:headEnd/>
                <a:tailEnd/>
              </a:ln>
            </p:spPr>
          </p:cxnSp>
          <p:cxnSp>
            <p:nvCxnSpPr>
              <p:cNvPr id="38" name="Straight Connector 22"/>
              <p:cNvCxnSpPr>
                <a:cxnSpLocks noChangeShapeType="1"/>
              </p:cNvCxnSpPr>
              <p:nvPr/>
            </p:nvCxnSpPr>
            <p:spPr bwMode="auto">
              <a:xfrm rot="5400000">
                <a:off x="2398" y="1839"/>
                <a:ext cx="57" cy="1"/>
              </a:xfrm>
              <a:prstGeom prst="line">
                <a:avLst/>
              </a:prstGeom>
              <a:noFill/>
              <a:ln w="9525" algn="ctr">
                <a:solidFill>
                  <a:srgbClr val="000000"/>
                </a:solidFill>
                <a:round/>
                <a:headEnd/>
                <a:tailEnd/>
              </a:ln>
            </p:spPr>
          </p:cxnSp>
        </p:grpSp>
        <p:grpSp>
          <p:nvGrpSpPr>
            <p:cNvPr id="10" name="Group 24"/>
            <p:cNvGrpSpPr>
              <a:grpSpLocks/>
            </p:cNvGrpSpPr>
            <p:nvPr/>
          </p:nvGrpSpPr>
          <p:grpSpPr bwMode="auto">
            <a:xfrm>
              <a:off x="7211007" y="2369935"/>
              <a:ext cx="323850" cy="90488"/>
              <a:chOff x="2223" y="1811"/>
              <a:chExt cx="204" cy="57"/>
            </a:xfrm>
          </p:grpSpPr>
          <p:cxnSp>
            <p:nvCxnSpPr>
              <p:cNvPr id="33" name="Straight Connector 19"/>
              <p:cNvCxnSpPr>
                <a:cxnSpLocks noChangeShapeType="1"/>
              </p:cNvCxnSpPr>
              <p:nvPr/>
            </p:nvCxnSpPr>
            <p:spPr bwMode="auto">
              <a:xfrm>
                <a:off x="2225" y="1811"/>
                <a:ext cx="201" cy="0"/>
              </a:xfrm>
              <a:prstGeom prst="line">
                <a:avLst/>
              </a:prstGeom>
              <a:noFill/>
              <a:ln w="9525" algn="ctr">
                <a:solidFill>
                  <a:srgbClr val="000000"/>
                </a:solidFill>
                <a:round/>
                <a:headEnd/>
                <a:tailEnd/>
              </a:ln>
            </p:spPr>
          </p:cxnSp>
          <p:cxnSp>
            <p:nvCxnSpPr>
              <p:cNvPr id="34" name="Straight Connector 21"/>
              <p:cNvCxnSpPr>
                <a:cxnSpLocks noChangeShapeType="1"/>
              </p:cNvCxnSpPr>
              <p:nvPr/>
            </p:nvCxnSpPr>
            <p:spPr bwMode="auto">
              <a:xfrm rot="5400000">
                <a:off x="2195" y="1839"/>
                <a:ext cx="57" cy="1"/>
              </a:xfrm>
              <a:prstGeom prst="line">
                <a:avLst/>
              </a:prstGeom>
              <a:noFill/>
              <a:ln w="9525" algn="ctr">
                <a:solidFill>
                  <a:srgbClr val="000000"/>
                </a:solidFill>
                <a:round/>
                <a:headEnd/>
                <a:tailEnd/>
              </a:ln>
            </p:spPr>
          </p:cxnSp>
          <p:cxnSp>
            <p:nvCxnSpPr>
              <p:cNvPr id="35" name="Straight Connector 22"/>
              <p:cNvCxnSpPr>
                <a:cxnSpLocks noChangeShapeType="1"/>
              </p:cNvCxnSpPr>
              <p:nvPr/>
            </p:nvCxnSpPr>
            <p:spPr bwMode="auto">
              <a:xfrm rot="5400000">
                <a:off x="2398" y="1839"/>
                <a:ext cx="57" cy="1"/>
              </a:xfrm>
              <a:prstGeom prst="line">
                <a:avLst/>
              </a:prstGeom>
              <a:noFill/>
              <a:ln w="9525" algn="ctr">
                <a:solidFill>
                  <a:srgbClr val="000000"/>
                </a:solidFill>
                <a:round/>
                <a:headEnd/>
                <a:tailEnd/>
              </a:ln>
            </p:spPr>
          </p:cxnSp>
        </p:grpSp>
        <p:grpSp>
          <p:nvGrpSpPr>
            <p:cNvPr id="11" name="Group 61"/>
            <p:cNvGrpSpPr/>
            <p:nvPr/>
          </p:nvGrpSpPr>
          <p:grpSpPr>
            <a:xfrm>
              <a:off x="1527634" y="1433002"/>
              <a:ext cx="6627327" cy="280497"/>
              <a:chOff x="1527634" y="1585403"/>
              <a:chExt cx="6627327" cy="280497"/>
            </a:xfrm>
          </p:grpSpPr>
          <p:sp>
            <p:nvSpPr>
              <p:cNvPr id="63" name="Rectangle 15"/>
              <p:cNvSpPr>
                <a:spLocks noChangeArrowheads="1"/>
              </p:cNvSpPr>
              <p:nvPr/>
            </p:nvSpPr>
            <p:spPr bwMode="auto">
              <a:xfrm>
                <a:off x="1527634" y="1640966"/>
                <a:ext cx="141287" cy="147638"/>
              </a:xfrm>
              <a:prstGeom prst="rect">
                <a:avLst/>
              </a:prstGeom>
              <a:solidFill>
                <a:schemeClr val="accent1"/>
              </a:solidFill>
              <a:ln w="9525">
                <a:noFill/>
                <a:miter lim="800000"/>
                <a:headEnd/>
                <a:tailEnd/>
              </a:ln>
            </p:spPr>
            <p:txBody>
              <a:bodyPr wrap="none" anchor="ctr"/>
              <a:lstStyle/>
              <a:p>
                <a:pPr>
                  <a:buFontTx/>
                  <a:buChar char="•"/>
                </a:pPr>
                <a:endParaRPr lang="en-US" sz="1200" dirty="0">
                  <a:solidFill>
                    <a:srgbClr val="000000"/>
                  </a:solidFill>
                  <a:latin typeface="Arial" charset="0"/>
                  <a:ea typeface="+mn-ea"/>
                  <a:cs typeface="Arial" charset="0"/>
                </a:endParaRPr>
              </a:p>
            </p:txBody>
          </p:sp>
          <p:sp>
            <p:nvSpPr>
              <p:cNvPr id="64" name="Text Box 17"/>
              <p:cNvSpPr txBox="1">
                <a:spLocks noChangeArrowheads="1"/>
              </p:cNvSpPr>
              <p:nvPr/>
            </p:nvSpPr>
            <p:spPr bwMode="auto">
              <a:xfrm>
                <a:off x="1676859" y="1588901"/>
                <a:ext cx="2546350" cy="276999"/>
              </a:xfrm>
              <a:prstGeom prst="rect">
                <a:avLst/>
              </a:prstGeom>
              <a:noFill/>
              <a:ln w="9525">
                <a:noFill/>
                <a:miter lim="800000"/>
                <a:headEnd/>
                <a:tailEnd/>
              </a:ln>
            </p:spPr>
            <p:txBody>
              <a:bodyPr>
                <a:spAutoFit/>
              </a:bodyPr>
              <a:lstStyle/>
              <a:p>
                <a:pPr marL="119063" indent="-119063">
                  <a:spcBef>
                    <a:spcPct val="50000"/>
                  </a:spcBef>
                </a:pPr>
                <a:r>
                  <a:rPr lang="en-US" sz="1200" dirty="0" smtClean="0">
                    <a:solidFill>
                      <a:srgbClr val="000000"/>
                    </a:solidFill>
                    <a:latin typeface="Arial" charset="0"/>
                    <a:ea typeface="+mn-ea"/>
                    <a:cs typeface="Arial" charset="0"/>
                  </a:rPr>
                  <a:t>BEXSERO </a:t>
                </a:r>
                <a:r>
                  <a:rPr lang="en-US" sz="1200" dirty="0">
                    <a:solidFill>
                      <a:srgbClr val="000000"/>
                    </a:solidFill>
                    <a:latin typeface="Arial" charset="0"/>
                    <a:ea typeface="+mn-ea"/>
                    <a:cs typeface="Arial" charset="0"/>
                  </a:rPr>
                  <a:t>plus routine </a:t>
                </a:r>
                <a:r>
                  <a:rPr lang="en-US" sz="1200" dirty="0" smtClean="0">
                    <a:solidFill>
                      <a:srgbClr val="000000"/>
                    </a:solidFill>
                    <a:latin typeface="Arial" charset="0"/>
                    <a:ea typeface="+mn-ea"/>
                    <a:cs typeface="Arial" charset="0"/>
                  </a:rPr>
                  <a:t>vaccines*</a:t>
                </a:r>
                <a:endParaRPr lang="en-US" sz="1400" dirty="0">
                  <a:solidFill>
                    <a:srgbClr val="000000"/>
                  </a:solidFill>
                  <a:latin typeface="Arial" charset="0"/>
                  <a:ea typeface="+mn-ea"/>
                  <a:cs typeface="Arial" charset="0"/>
                </a:endParaRPr>
              </a:p>
            </p:txBody>
          </p:sp>
          <p:sp>
            <p:nvSpPr>
              <p:cNvPr id="65" name="Rectangle 16"/>
              <p:cNvSpPr>
                <a:spLocks noChangeArrowheads="1"/>
              </p:cNvSpPr>
              <p:nvPr/>
            </p:nvSpPr>
            <p:spPr bwMode="auto">
              <a:xfrm>
                <a:off x="4250586" y="1640966"/>
                <a:ext cx="141287" cy="147638"/>
              </a:xfrm>
              <a:prstGeom prst="rect">
                <a:avLst/>
              </a:prstGeom>
              <a:solidFill>
                <a:schemeClr val="accent2"/>
              </a:solidFill>
              <a:ln w="9525">
                <a:noFill/>
                <a:miter lim="800000"/>
                <a:headEnd/>
                <a:tailEnd/>
              </a:ln>
            </p:spPr>
            <p:txBody>
              <a:bodyPr wrap="none" anchor="ctr"/>
              <a:lstStyle/>
              <a:p>
                <a:pPr>
                  <a:buFontTx/>
                  <a:buChar char="•"/>
                </a:pPr>
                <a:endParaRPr lang="en-US" sz="1200" dirty="0">
                  <a:solidFill>
                    <a:srgbClr val="000000"/>
                  </a:solidFill>
                  <a:latin typeface="Arial" charset="0"/>
                  <a:ea typeface="+mn-ea"/>
                  <a:cs typeface="Arial" charset="0"/>
                </a:endParaRPr>
              </a:p>
            </p:txBody>
          </p:sp>
          <p:sp>
            <p:nvSpPr>
              <p:cNvPr id="66" name="Text Box 18"/>
              <p:cNvSpPr txBox="1">
                <a:spLocks noChangeArrowheads="1"/>
              </p:cNvSpPr>
              <p:nvPr/>
            </p:nvSpPr>
            <p:spPr bwMode="auto">
              <a:xfrm>
                <a:off x="4407748" y="1585403"/>
                <a:ext cx="3747213" cy="276999"/>
              </a:xfrm>
              <a:prstGeom prst="rect">
                <a:avLst/>
              </a:prstGeom>
              <a:noFill/>
              <a:ln w="9525">
                <a:noFill/>
                <a:miter lim="800000"/>
                <a:headEnd/>
                <a:tailEnd/>
              </a:ln>
            </p:spPr>
            <p:txBody>
              <a:bodyPr wrap="square">
                <a:spAutoFit/>
              </a:bodyPr>
              <a:lstStyle/>
              <a:p>
                <a:pPr>
                  <a:spcBef>
                    <a:spcPct val="50000"/>
                  </a:spcBef>
                </a:pPr>
                <a:r>
                  <a:rPr lang="en-US" sz="1200" dirty="0" smtClean="0">
                    <a:solidFill>
                      <a:srgbClr val="000000"/>
                    </a:solidFill>
                    <a:latin typeface="Arial" charset="0"/>
                    <a:ea typeface="+mn-ea"/>
                    <a:cs typeface="Arial" pitchFamily="34" charset="0"/>
                  </a:rPr>
                  <a:t>BEXSERO plus routine vaccines* and paracetamol</a:t>
                </a:r>
                <a:endParaRPr lang="en-US" sz="1400" baseline="30000" dirty="0">
                  <a:solidFill>
                    <a:srgbClr val="000000"/>
                  </a:solidFill>
                  <a:latin typeface="Arial" charset="0"/>
                  <a:ea typeface="+mn-ea"/>
                  <a:cs typeface="Arial" pitchFamily="34" charset="0"/>
                </a:endParaRPr>
              </a:p>
            </p:txBody>
          </p:sp>
        </p:grpSp>
      </p:grpSp>
      <p:sp>
        <p:nvSpPr>
          <p:cNvPr id="14" name="TextBox 13"/>
          <p:cNvSpPr txBox="1"/>
          <p:nvPr/>
        </p:nvSpPr>
        <p:spPr>
          <a:xfrm>
            <a:off x="2650578" y="4781816"/>
            <a:ext cx="144616" cy="215444"/>
          </a:xfrm>
          <a:prstGeom prst="rect">
            <a:avLst/>
          </a:prstGeom>
          <a:noFill/>
        </p:spPr>
        <p:txBody>
          <a:bodyPr wrap="square" rtlCol="0">
            <a:spAutoFit/>
          </a:bodyPr>
          <a:lstStyle/>
          <a:p>
            <a:r>
              <a:rPr lang="en-US" sz="1200" b="1" baseline="30000" dirty="0" smtClean="0">
                <a:solidFill>
                  <a:srgbClr val="000000"/>
                </a:solidFill>
                <a:latin typeface="Arial" charset="0"/>
                <a:ea typeface="+mn-ea"/>
                <a:cs typeface="+mn-cs"/>
              </a:rPr>
              <a:t>†</a:t>
            </a:r>
            <a:endParaRPr lang="en-US" sz="1200" b="1" baseline="30000" dirty="0">
              <a:solidFill>
                <a:srgbClr val="000000"/>
              </a:solidFill>
              <a:latin typeface="Arial" charset="0"/>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925613"/>
            <a:ext cx="7377113"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55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3" y="44624"/>
            <a:ext cx="8934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913" y="6525344"/>
            <a:ext cx="38004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8" y="3009900"/>
            <a:ext cx="88487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543" y="3832473"/>
            <a:ext cx="8829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51920" y="5517232"/>
            <a:ext cx="2448272"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9E"/>
              </a:solidFill>
            </a:endParaRPr>
          </a:p>
        </p:txBody>
      </p:sp>
    </p:spTree>
    <p:extLst>
      <p:ext uri="{BB962C8B-B14F-4D97-AF65-F5344CB8AC3E}">
        <p14:creationId xmlns:p14="http://schemas.microsoft.com/office/powerpoint/2010/main" val="2764593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03" y="260648"/>
            <a:ext cx="8698477" cy="1188000"/>
          </a:xfrm>
        </p:spPr>
        <p:txBody>
          <a:bodyPr>
            <a:noAutofit/>
          </a:bodyPr>
          <a:lstStyle/>
          <a:p>
            <a:pPr algn="r"/>
            <a:r>
              <a:rPr lang="en-GB" sz="2800" b="1" dirty="0" smtClean="0"/>
              <a:t>Systematic review in 2014</a:t>
            </a:r>
            <a:r>
              <a:rPr lang="en-GB" sz="2400" dirty="0" smtClean="0"/>
              <a:t/>
            </a:r>
            <a:br>
              <a:rPr lang="en-GB" sz="2400" dirty="0" smtClean="0"/>
            </a:br>
            <a:r>
              <a:rPr lang="en-GB" sz="2400" i="1" dirty="0" smtClean="0"/>
              <a:t>The </a:t>
            </a:r>
            <a:r>
              <a:rPr lang="en-GB" sz="2400" i="1" dirty="0"/>
              <a:t>effect of prophylactic antipyretic administration </a:t>
            </a:r>
            <a:r>
              <a:rPr lang="en-GB" sz="2400" i="1" dirty="0" smtClean="0"/>
              <a:t>on </a:t>
            </a:r>
            <a:br>
              <a:rPr lang="en-GB" sz="2400" i="1" dirty="0" smtClean="0"/>
            </a:br>
            <a:r>
              <a:rPr lang="en-GB" sz="2400" i="1" dirty="0" smtClean="0"/>
              <a:t>adverse reactions </a:t>
            </a:r>
            <a:r>
              <a:rPr lang="en-GB" sz="2400" i="1" dirty="0"/>
              <a:t>and </a:t>
            </a:r>
            <a:r>
              <a:rPr lang="en-GB" sz="2400" i="1" dirty="0" smtClean="0"/>
              <a:t>antibody</a:t>
            </a:r>
            <a:r>
              <a:rPr lang="en-GB" sz="2400" i="1" dirty="0"/>
              <a:t> </a:t>
            </a:r>
            <a:r>
              <a:rPr lang="en-GB" sz="2400" i="1" dirty="0" smtClean="0"/>
              <a:t>response </a:t>
            </a:r>
            <a:r>
              <a:rPr lang="en-GB" sz="2400" i="1" dirty="0"/>
              <a:t>in </a:t>
            </a:r>
            <a:r>
              <a:rPr lang="en-GB" sz="2400" i="1" dirty="0" smtClean="0"/>
              <a:t>children</a:t>
            </a:r>
            <a:r>
              <a:rPr lang="en-GB" sz="2400" dirty="0"/>
              <a:t/>
            </a:r>
            <a:br>
              <a:rPr lang="en-GB" sz="2400" dirty="0"/>
            </a:br>
            <a:endParaRPr lang="en-GB" sz="2400" dirty="0"/>
          </a:p>
        </p:txBody>
      </p:sp>
      <p:sp>
        <p:nvSpPr>
          <p:cNvPr id="3" name="Slide Number Placeholder 2"/>
          <p:cNvSpPr>
            <a:spLocks noGrp="1"/>
          </p:cNvSpPr>
          <p:nvPr>
            <p:ph type="sldNum" sz="quarter" idx="10"/>
          </p:nvPr>
        </p:nvSpPr>
        <p:spPr/>
        <p:txBody>
          <a:bodyPr/>
          <a:lstStyle/>
          <a:p>
            <a:pPr>
              <a:defRPr/>
            </a:pPr>
            <a:r>
              <a:rPr lang="en-US" smtClean="0"/>
              <a:t>  </a:t>
            </a:r>
            <a:fld id="{EB4B846C-37E1-4198-8614-DFE920AB1F04}" type="slidenum">
              <a:rPr lang="en-US" smtClean="0"/>
              <a:pPr>
                <a:defRPr/>
              </a:pPr>
              <a:t>52</a:t>
            </a:fld>
            <a:endParaRPr lang="en-US" dirty="0"/>
          </a:p>
        </p:txBody>
      </p:sp>
      <p:pic>
        <p:nvPicPr>
          <p:cNvPr id="7" name="Picture 6"/>
          <p:cNvPicPr>
            <a:picLocks noChangeAspect="1"/>
          </p:cNvPicPr>
          <p:nvPr/>
        </p:nvPicPr>
        <p:blipFill>
          <a:blip r:embed="rId3" cstate="print"/>
          <a:stretch>
            <a:fillRect/>
          </a:stretch>
        </p:blipFill>
        <p:spPr>
          <a:xfrm>
            <a:off x="552346" y="1700808"/>
            <a:ext cx="8136904" cy="2370055"/>
          </a:xfrm>
          <a:prstGeom prst="rect">
            <a:avLst/>
          </a:prstGeom>
        </p:spPr>
      </p:pic>
      <p:sp>
        <p:nvSpPr>
          <p:cNvPr id="8" name="TextBox 7"/>
          <p:cNvSpPr txBox="1"/>
          <p:nvPr/>
        </p:nvSpPr>
        <p:spPr>
          <a:xfrm>
            <a:off x="395537" y="4221088"/>
            <a:ext cx="8712967" cy="2123658"/>
          </a:xfrm>
          <a:prstGeom prst="rect">
            <a:avLst/>
          </a:prstGeom>
          <a:noFill/>
        </p:spPr>
        <p:txBody>
          <a:bodyPr wrap="square" rtlCol="0">
            <a:spAutoFit/>
          </a:bodyPr>
          <a:lstStyle/>
          <a:p>
            <a:r>
              <a:rPr lang="en-US" sz="2000" dirty="0" smtClean="0"/>
              <a:t>Also reduction in </a:t>
            </a:r>
          </a:p>
          <a:p>
            <a:pPr marL="342900" indent="-342900">
              <a:buFont typeface="Arial" panose="020B0604020202020204" pitchFamily="34" charset="0"/>
              <a:buChar char="•"/>
            </a:pPr>
            <a:r>
              <a:rPr lang="en-US" sz="2000" kern="1200" dirty="0" smtClean="0">
                <a:solidFill>
                  <a:schemeClr val="tx1"/>
                </a:solidFill>
                <a:latin typeface="Arial" pitchFamily="84" charset="0"/>
                <a:ea typeface="ヒラギノ角ゴ Pro W3" pitchFamily="84" charset="-128"/>
                <a:cs typeface="ヒラギノ角ゴ Pro W3" pitchFamily="84" charset="-128"/>
              </a:rPr>
              <a:t>Pain, swelling and redness at injection site</a:t>
            </a:r>
          </a:p>
          <a:p>
            <a:pPr marL="342900" indent="-342900">
              <a:buFont typeface="Arial" panose="020B0604020202020204" pitchFamily="34" charset="0"/>
              <a:buChar char="•"/>
            </a:pPr>
            <a:r>
              <a:rPr lang="en-US" sz="2000" dirty="0" smtClean="0"/>
              <a:t>Irritability, drowsiness, persistent </a:t>
            </a:r>
            <a:r>
              <a:rPr lang="en-GB" sz="2000" dirty="0" smtClean="0"/>
              <a:t>crying and loss of appetite</a:t>
            </a:r>
          </a:p>
          <a:p>
            <a:pPr marL="342900" indent="-342900">
              <a:buFont typeface="Arial" panose="020B0604020202020204" pitchFamily="34" charset="0"/>
              <a:buChar char="•"/>
            </a:pPr>
            <a:r>
              <a:rPr lang="en-GB" sz="2000" kern="1200" dirty="0" smtClean="0">
                <a:solidFill>
                  <a:schemeClr val="tx1"/>
                </a:solidFill>
                <a:latin typeface="Arial" pitchFamily="84" charset="0"/>
                <a:ea typeface="ヒラギノ角ゴ Pro W3" pitchFamily="84" charset="-128"/>
                <a:cs typeface="ヒラギノ角ゴ Pro W3" pitchFamily="84" charset="-128"/>
              </a:rPr>
              <a:t>Although reduction in antibody was observed, size of reduction was considered unlikely to result in clinically significant reduction in protection</a:t>
            </a:r>
          </a:p>
          <a:p>
            <a:pPr algn="r"/>
            <a:r>
              <a:rPr lang="en-GB" sz="1200" dirty="0" smtClean="0"/>
              <a:t>Das RR et al </a:t>
            </a:r>
            <a:r>
              <a:rPr lang="en-GB" sz="1200" dirty="0" err="1" smtClean="0"/>
              <a:t>PLoS</a:t>
            </a:r>
            <a:r>
              <a:rPr lang="en-GB" sz="1200" dirty="0" smtClean="0"/>
              <a:t> </a:t>
            </a:r>
            <a:r>
              <a:rPr lang="en-GB" sz="1200" dirty="0"/>
              <a:t>ONE 9(9): </a:t>
            </a:r>
            <a:r>
              <a:rPr lang="en-GB" sz="1200" dirty="0" smtClean="0"/>
              <a:t>e106629. doi:10.1371/journal.pone.0106629</a:t>
            </a:r>
            <a:endParaRPr lang="en-US" sz="2400" kern="1200" dirty="0">
              <a:solidFill>
                <a:schemeClr val="tx1"/>
              </a:solidFill>
              <a:latin typeface="Arial" pitchFamily="84" charset="0"/>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1871443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6840760" cy="648072"/>
          </a:xfrm>
        </p:spPr>
        <p:txBody>
          <a:bodyPr>
            <a:normAutofit fontScale="90000"/>
          </a:bodyPr>
          <a:lstStyle/>
          <a:p>
            <a:r>
              <a:rPr lang="en-GB" b="1" dirty="0" smtClean="0"/>
              <a:t>Timing of paracetamol doses with other infant vaccines</a:t>
            </a:r>
            <a:endParaRPr lang="en-GB" b="1" dirty="0"/>
          </a:p>
        </p:txBody>
      </p:sp>
      <p:sp>
        <p:nvSpPr>
          <p:cNvPr id="4" name="Slide Number Placeholder 3"/>
          <p:cNvSpPr>
            <a:spLocks noGrp="1"/>
          </p:cNvSpPr>
          <p:nvPr>
            <p:ph type="sldNum" sz="quarter" idx="10"/>
          </p:nvPr>
        </p:nvSpPr>
        <p:spPr/>
        <p:txBody>
          <a:bodyPr/>
          <a:lstStyle/>
          <a:p>
            <a:pPr>
              <a:defRPr/>
            </a:pPr>
            <a:r>
              <a:rPr lang="en-US" dirty="0" smtClean="0"/>
              <a:t>  </a:t>
            </a:r>
            <a:fld id="{2565FA6D-D4C8-4C4C-AC4B-3269734D34D8}" type="slidenum">
              <a:rPr lang="en-US" smtClean="0"/>
              <a:pPr>
                <a:defRPr/>
              </a:pPr>
              <a:t>53</a:t>
            </a:fld>
            <a:endParaRPr lang="en-US" dirty="0"/>
          </a:p>
        </p:txBody>
      </p:sp>
      <p:sp>
        <p:nvSpPr>
          <p:cNvPr id="3" name="Content Placeholder 2"/>
          <p:cNvSpPr>
            <a:spLocks noGrp="1"/>
          </p:cNvSpPr>
          <p:nvPr>
            <p:ph idx="1"/>
          </p:nvPr>
        </p:nvSpPr>
        <p:spPr>
          <a:xfrm>
            <a:off x="467544" y="5661248"/>
            <a:ext cx="8478496" cy="432048"/>
          </a:xfrm>
        </p:spPr>
        <p:txBody>
          <a:bodyPr/>
          <a:lstStyle/>
          <a:p>
            <a:r>
              <a:rPr lang="en-GB" sz="1400" b="1" dirty="0" smtClean="0">
                <a:hlinkClick r:id="rId3"/>
              </a:rPr>
              <a:t>Clinical Trials .</a:t>
            </a:r>
            <a:r>
              <a:rPr lang="en-GB" sz="1400" b="1" dirty="0" err="1" smtClean="0">
                <a:hlinkClick r:id="rId3"/>
              </a:rPr>
              <a:t>gov</a:t>
            </a:r>
            <a:r>
              <a:rPr lang="en-GB" sz="1400" b="1" dirty="0" smtClean="0">
                <a:hlinkClick r:id="rId3"/>
              </a:rPr>
              <a:t>: </a:t>
            </a:r>
            <a:r>
              <a:rPr lang="en-GB" sz="1400" b="1" dirty="0"/>
              <a:t>Study Assessing the Effect of Medications to Prevent Fever on </a:t>
            </a:r>
            <a:r>
              <a:rPr lang="en-GB" sz="1400" b="1" dirty="0" err="1"/>
              <a:t>Prevenar</a:t>
            </a:r>
            <a:r>
              <a:rPr lang="en-GB" sz="1400" b="1" dirty="0"/>
              <a:t> </a:t>
            </a:r>
            <a:r>
              <a:rPr lang="en-GB" sz="1400" b="1" dirty="0" smtClean="0"/>
              <a:t>13® </a:t>
            </a:r>
            <a:r>
              <a:rPr lang="en-GB" sz="1400" dirty="0" smtClean="0">
                <a:hlinkClick r:id="rId3"/>
              </a:rPr>
              <a:t>https</a:t>
            </a:r>
            <a:r>
              <a:rPr lang="en-GB" sz="1400" dirty="0">
                <a:hlinkClick r:id="rId3"/>
              </a:rPr>
              <a:t>://</a:t>
            </a:r>
            <a:r>
              <a:rPr lang="en-GB" sz="1400" dirty="0" smtClean="0">
                <a:hlinkClick r:id="rId3"/>
              </a:rPr>
              <a:t>www.clinicaltrials.gov/ct2/show/NCT01392378?term=vaccine+paracetamol+ibuprofen&amp;rank=2</a:t>
            </a:r>
            <a:r>
              <a:rPr lang="en-GB" sz="1400" dirty="0" smtClean="0"/>
              <a:t> </a:t>
            </a:r>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1437582660"/>
              </p:ext>
            </p:extLst>
          </p:nvPr>
        </p:nvGraphicFramePr>
        <p:xfrm>
          <a:off x="539552" y="1628800"/>
          <a:ext cx="7992888" cy="3666514"/>
        </p:xfrm>
        <a:graphic>
          <a:graphicData uri="http://schemas.openxmlformats.org/drawingml/2006/table">
            <a:tbl>
              <a:tblPr>
                <a:tableStyleId>{3C2FFA5D-87B4-456A-9821-1D502468CF0F}</a:tableStyleId>
              </a:tblPr>
              <a:tblGrid>
                <a:gridCol w="1332148"/>
                <a:gridCol w="1332148"/>
                <a:gridCol w="1332148"/>
                <a:gridCol w="1332148"/>
                <a:gridCol w="1332148"/>
                <a:gridCol w="1332148"/>
              </a:tblGrid>
              <a:tr h="580252">
                <a:tc>
                  <a:txBody>
                    <a:bodyPr/>
                    <a:lstStyle/>
                    <a:p>
                      <a:endParaRPr lang="en-GB" sz="1400" dirty="0">
                        <a:latin typeface="Calibri" panose="020F0502020204030204" pitchFamily="34" charset="0"/>
                      </a:endParaRPr>
                    </a:p>
                  </a:txBody>
                  <a:tcPr marL="0" marR="0" marT="0" marB="0" anchor="ctr"/>
                </a:tc>
                <a:tc>
                  <a:txBody>
                    <a:bodyPr/>
                    <a:lstStyle/>
                    <a:p>
                      <a:pPr algn="ctr"/>
                      <a:r>
                        <a:rPr lang="en-GB" sz="1400" dirty="0" smtClean="0">
                          <a:latin typeface="Calibri" panose="020F0502020204030204" pitchFamily="34" charset="0"/>
                        </a:rPr>
                        <a:t>PCV13 + </a:t>
                      </a:r>
                      <a:r>
                        <a:rPr lang="en-GB" sz="1400" dirty="0" err="1" smtClean="0">
                          <a:latin typeface="Calibri" panose="020F0502020204030204" pitchFamily="34" charset="0"/>
                        </a:rPr>
                        <a:t>Infanrix</a:t>
                      </a:r>
                      <a:r>
                        <a:rPr lang="en-GB" sz="1400" dirty="0" smtClean="0">
                          <a:latin typeface="Calibri" panose="020F0502020204030204" pitchFamily="34" charset="0"/>
                        </a:rPr>
                        <a:t> </a:t>
                      </a:r>
                      <a:r>
                        <a:rPr lang="en-GB" sz="1400" dirty="0" err="1">
                          <a:latin typeface="Calibri" panose="020F0502020204030204" pitchFamily="34" charset="0"/>
                        </a:rPr>
                        <a:t>Hexa</a:t>
                      </a:r>
                      <a:r>
                        <a:rPr lang="en-GB" sz="1400" dirty="0">
                          <a:latin typeface="Calibri" panose="020F0502020204030204" pitchFamily="34" charset="0"/>
                        </a:rPr>
                        <a:t> + </a:t>
                      </a:r>
                      <a:r>
                        <a:rPr lang="en-GB" sz="1400" dirty="0" err="1">
                          <a:latin typeface="Calibri" panose="020F0502020204030204" pitchFamily="34" charset="0"/>
                        </a:rPr>
                        <a:t>Paracetamol</a:t>
                      </a:r>
                      <a:r>
                        <a:rPr lang="en-GB" sz="1400" dirty="0">
                          <a:latin typeface="Calibri" panose="020F0502020204030204" pitchFamily="34" charset="0"/>
                        </a:rPr>
                        <a:t> Twice Daily </a:t>
                      </a:r>
                    </a:p>
                  </a:txBody>
                  <a:tcPr marL="0" marR="0" marT="0" marB="0" anchor="ctr"/>
                </a:tc>
                <a:tc>
                  <a:txBody>
                    <a:bodyPr/>
                    <a:lstStyle/>
                    <a:p>
                      <a:pPr algn="ctr"/>
                      <a:r>
                        <a:rPr lang="en-GB" sz="1400" dirty="0" smtClean="0">
                          <a:latin typeface="Calibri" panose="020F0502020204030204" pitchFamily="34" charset="0"/>
                        </a:rPr>
                        <a:t>PCV13 + </a:t>
                      </a:r>
                      <a:r>
                        <a:rPr lang="en-GB" sz="1400" dirty="0" err="1" smtClean="0">
                          <a:latin typeface="Calibri" panose="020F0502020204030204" pitchFamily="34" charset="0"/>
                        </a:rPr>
                        <a:t>Infanrix</a:t>
                      </a:r>
                      <a:r>
                        <a:rPr lang="en-GB" sz="1400" dirty="0" smtClean="0">
                          <a:latin typeface="Calibri" panose="020F0502020204030204" pitchFamily="34" charset="0"/>
                        </a:rPr>
                        <a:t>  </a:t>
                      </a:r>
                      <a:r>
                        <a:rPr lang="en-GB" sz="1400" dirty="0" err="1">
                          <a:latin typeface="Calibri" panose="020F0502020204030204" pitchFamily="34" charset="0"/>
                        </a:rPr>
                        <a:t>Hexa</a:t>
                      </a:r>
                      <a:r>
                        <a:rPr lang="en-GB" sz="1400" dirty="0">
                          <a:latin typeface="Calibri" panose="020F0502020204030204" pitchFamily="34" charset="0"/>
                        </a:rPr>
                        <a:t> + Ibuprofen Twice Daily </a:t>
                      </a:r>
                    </a:p>
                  </a:txBody>
                  <a:tcPr marL="0" marR="0" marT="0" marB="0" anchor="ctr"/>
                </a:tc>
                <a:tc>
                  <a:txBody>
                    <a:bodyPr/>
                    <a:lstStyle/>
                    <a:p>
                      <a:pPr algn="ctr"/>
                      <a:r>
                        <a:rPr lang="en-GB" sz="1400" dirty="0" smtClean="0">
                          <a:latin typeface="Calibri" panose="020F0502020204030204" pitchFamily="34" charset="0"/>
                        </a:rPr>
                        <a:t>PCV13 + </a:t>
                      </a:r>
                      <a:r>
                        <a:rPr lang="en-GB" sz="1400" dirty="0" err="1" smtClean="0">
                          <a:latin typeface="Calibri" panose="020F0502020204030204" pitchFamily="34" charset="0"/>
                        </a:rPr>
                        <a:t>Infanrix</a:t>
                      </a:r>
                      <a:r>
                        <a:rPr lang="en-GB" sz="1400" baseline="0" dirty="0" smtClean="0">
                          <a:latin typeface="Calibri" panose="020F0502020204030204" pitchFamily="34" charset="0"/>
                        </a:rPr>
                        <a:t> </a:t>
                      </a:r>
                      <a:r>
                        <a:rPr lang="en-GB" sz="1400" dirty="0" smtClean="0">
                          <a:latin typeface="Calibri" panose="020F0502020204030204" pitchFamily="34" charset="0"/>
                        </a:rPr>
                        <a:t> </a:t>
                      </a:r>
                      <a:r>
                        <a:rPr lang="en-GB" sz="1400" dirty="0" err="1">
                          <a:latin typeface="Calibri" panose="020F0502020204030204" pitchFamily="34" charset="0"/>
                        </a:rPr>
                        <a:t>Hexa</a:t>
                      </a:r>
                      <a:r>
                        <a:rPr lang="en-GB" sz="1400" dirty="0">
                          <a:latin typeface="Calibri" panose="020F0502020204030204" pitchFamily="34" charset="0"/>
                        </a:rPr>
                        <a:t> + </a:t>
                      </a:r>
                      <a:r>
                        <a:rPr lang="en-GB" sz="1400" dirty="0" err="1">
                          <a:latin typeface="Calibri" panose="020F0502020204030204" pitchFamily="34" charset="0"/>
                        </a:rPr>
                        <a:t>Paracetamol</a:t>
                      </a:r>
                      <a:r>
                        <a:rPr lang="en-GB" sz="1400" dirty="0">
                          <a:latin typeface="Calibri" panose="020F0502020204030204" pitchFamily="34" charset="0"/>
                        </a:rPr>
                        <a:t> Thrice Daily </a:t>
                      </a:r>
                    </a:p>
                  </a:txBody>
                  <a:tcPr marL="0" marR="0" marT="0" marB="0" anchor="ctr"/>
                </a:tc>
                <a:tc>
                  <a:txBody>
                    <a:bodyPr/>
                    <a:lstStyle/>
                    <a:p>
                      <a:pPr algn="ctr"/>
                      <a:r>
                        <a:rPr lang="en-GB" sz="1400" dirty="0" smtClean="0">
                          <a:latin typeface="Calibri" panose="020F0502020204030204" pitchFamily="34" charset="0"/>
                        </a:rPr>
                        <a:t>PCV13  </a:t>
                      </a:r>
                      <a:r>
                        <a:rPr lang="en-GB" sz="1400" dirty="0">
                          <a:latin typeface="Calibri" panose="020F0502020204030204" pitchFamily="34" charset="0"/>
                        </a:rPr>
                        <a:t>+ </a:t>
                      </a:r>
                      <a:r>
                        <a:rPr lang="en-GB" sz="1400" dirty="0" err="1" smtClean="0">
                          <a:latin typeface="Calibri" panose="020F0502020204030204" pitchFamily="34" charset="0"/>
                        </a:rPr>
                        <a:t>Infanrix</a:t>
                      </a:r>
                      <a:r>
                        <a:rPr lang="en-GB" sz="1400" baseline="0" dirty="0" smtClean="0">
                          <a:latin typeface="Calibri" panose="020F0502020204030204" pitchFamily="34" charset="0"/>
                        </a:rPr>
                        <a:t> </a:t>
                      </a:r>
                      <a:r>
                        <a:rPr lang="en-GB" sz="1400" dirty="0" smtClean="0">
                          <a:latin typeface="Calibri" panose="020F0502020204030204" pitchFamily="34" charset="0"/>
                        </a:rPr>
                        <a:t> </a:t>
                      </a:r>
                      <a:r>
                        <a:rPr lang="en-GB" sz="1400" dirty="0" err="1">
                          <a:latin typeface="Calibri" panose="020F0502020204030204" pitchFamily="34" charset="0"/>
                        </a:rPr>
                        <a:t>Hexa</a:t>
                      </a:r>
                      <a:r>
                        <a:rPr lang="en-GB" sz="1400" dirty="0">
                          <a:latin typeface="Calibri" panose="020F0502020204030204" pitchFamily="34" charset="0"/>
                        </a:rPr>
                        <a:t> + Ibuprofen Thrice Daily </a:t>
                      </a:r>
                    </a:p>
                  </a:txBody>
                  <a:tcPr marL="0" marR="0" marT="0" marB="0" anchor="ctr"/>
                </a:tc>
                <a:tc>
                  <a:txBody>
                    <a:bodyPr/>
                    <a:lstStyle/>
                    <a:p>
                      <a:pPr algn="ctr"/>
                      <a:r>
                        <a:rPr lang="en-GB" sz="1400" dirty="0" smtClean="0">
                          <a:latin typeface="Calibri" panose="020F0502020204030204" pitchFamily="34" charset="0"/>
                        </a:rPr>
                        <a:t>PCV13  </a:t>
                      </a:r>
                      <a:r>
                        <a:rPr lang="en-GB" sz="1400" dirty="0">
                          <a:latin typeface="Calibri" panose="020F0502020204030204" pitchFamily="34" charset="0"/>
                        </a:rPr>
                        <a:t>+ </a:t>
                      </a:r>
                      <a:r>
                        <a:rPr lang="en-GB" sz="1400" dirty="0" err="1" smtClean="0">
                          <a:latin typeface="Calibri" panose="020F0502020204030204" pitchFamily="34" charset="0"/>
                        </a:rPr>
                        <a:t>Infanrix</a:t>
                      </a:r>
                      <a:r>
                        <a:rPr lang="en-GB" sz="1400" dirty="0" smtClean="0">
                          <a:latin typeface="Calibri" panose="020F0502020204030204" pitchFamily="34" charset="0"/>
                        </a:rPr>
                        <a:t>  </a:t>
                      </a:r>
                      <a:r>
                        <a:rPr lang="en-GB" sz="1400" dirty="0" err="1">
                          <a:latin typeface="Calibri" panose="020F0502020204030204" pitchFamily="34" charset="0"/>
                        </a:rPr>
                        <a:t>Hexa</a:t>
                      </a:r>
                      <a:r>
                        <a:rPr lang="en-GB" sz="1400" dirty="0">
                          <a:latin typeface="Calibri" panose="020F0502020204030204" pitchFamily="34" charset="0"/>
                        </a:rPr>
                        <a:t> </a:t>
                      </a:r>
                    </a:p>
                  </a:txBody>
                  <a:tcPr marL="0" marR="0" marT="0" marB="0" anchor="ctr"/>
                </a:tc>
              </a:tr>
              <a:tr h="696302">
                <a:tc>
                  <a:txBody>
                    <a:bodyPr/>
                    <a:lstStyle/>
                    <a:p>
                      <a:pPr algn="l"/>
                      <a:r>
                        <a:rPr lang="en-GB" sz="1400" dirty="0">
                          <a:effectLst/>
                          <a:latin typeface="Calibri" panose="020F0502020204030204" pitchFamily="34" charset="0"/>
                        </a:rPr>
                        <a:t>Number of </a:t>
                      </a:r>
                      <a:r>
                        <a:rPr lang="en-GB" sz="1400" dirty="0" smtClean="0">
                          <a:effectLst/>
                          <a:latin typeface="Calibri" panose="020F0502020204030204" pitchFamily="34" charset="0"/>
                        </a:rPr>
                        <a:t>Participants</a:t>
                      </a:r>
                      <a:r>
                        <a:rPr lang="en-GB" sz="1400" dirty="0">
                          <a:effectLst/>
                          <a:latin typeface="Calibri" panose="020F0502020204030204" pitchFamily="34" charset="0"/>
                        </a:rPr>
                        <a:t/>
                      </a:r>
                      <a:br>
                        <a:rPr lang="en-GB" sz="1400" dirty="0">
                          <a:effectLst/>
                          <a:latin typeface="Calibri" panose="020F0502020204030204" pitchFamily="34" charset="0"/>
                        </a:rPr>
                      </a:br>
                      <a:endParaRPr lang="en-GB" sz="1400" dirty="0">
                        <a:effectLst/>
                        <a:latin typeface="Calibri" panose="020F0502020204030204" pitchFamily="34" charset="0"/>
                      </a:endParaRPr>
                    </a:p>
                  </a:txBody>
                  <a:tcPr marL="0" marR="0" marT="0" marB="0" anchor="ctr"/>
                </a:tc>
                <a:tc>
                  <a:txBody>
                    <a:bodyPr/>
                    <a:lstStyle/>
                    <a:p>
                      <a:pPr algn="ctr"/>
                      <a:r>
                        <a:rPr lang="en-GB" sz="1400" dirty="0">
                          <a:latin typeface="Calibri" panose="020F0502020204030204" pitchFamily="34" charset="0"/>
                        </a:rPr>
                        <a:t>149 </a:t>
                      </a:r>
                    </a:p>
                  </a:txBody>
                  <a:tcPr marL="0" marR="0" marT="0" marB="0" anchor="ctr"/>
                </a:tc>
                <a:tc>
                  <a:txBody>
                    <a:bodyPr/>
                    <a:lstStyle/>
                    <a:p>
                      <a:pPr algn="ctr"/>
                      <a:r>
                        <a:rPr lang="en-GB" sz="1400" dirty="0">
                          <a:latin typeface="Calibri" panose="020F0502020204030204" pitchFamily="34" charset="0"/>
                        </a:rPr>
                        <a:t>157 </a:t>
                      </a:r>
                    </a:p>
                  </a:txBody>
                  <a:tcPr marL="0" marR="0" marT="0" marB="0" anchor="ctr"/>
                </a:tc>
                <a:tc>
                  <a:txBody>
                    <a:bodyPr/>
                    <a:lstStyle/>
                    <a:p>
                      <a:pPr algn="ctr"/>
                      <a:r>
                        <a:rPr lang="en-GB" sz="1400">
                          <a:latin typeface="Calibri" panose="020F0502020204030204" pitchFamily="34" charset="0"/>
                        </a:rPr>
                        <a:t>147 </a:t>
                      </a:r>
                    </a:p>
                  </a:txBody>
                  <a:tcPr marL="0" marR="0" marT="0" marB="0" anchor="ctr"/>
                </a:tc>
                <a:tc>
                  <a:txBody>
                    <a:bodyPr/>
                    <a:lstStyle/>
                    <a:p>
                      <a:pPr algn="ctr"/>
                      <a:r>
                        <a:rPr lang="en-GB" sz="1400">
                          <a:latin typeface="Calibri" panose="020F0502020204030204" pitchFamily="34" charset="0"/>
                        </a:rPr>
                        <a:t>155 </a:t>
                      </a:r>
                    </a:p>
                  </a:txBody>
                  <a:tcPr marL="0" marR="0" marT="0" marB="0" anchor="ctr"/>
                </a:tc>
                <a:tc>
                  <a:txBody>
                    <a:bodyPr/>
                    <a:lstStyle/>
                    <a:p>
                      <a:pPr algn="ctr"/>
                      <a:r>
                        <a:rPr lang="en-GB" sz="1400" dirty="0">
                          <a:latin typeface="Calibri" panose="020F0502020204030204" pitchFamily="34" charset="0"/>
                        </a:rPr>
                        <a:t>187 </a:t>
                      </a:r>
                    </a:p>
                  </a:txBody>
                  <a:tcPr marL="0" marR="0" marT="0" marB="0" anchor="ctr"/>
                </a:tc>
              </a:tr>
              <a:tr h="694520">
                <a:tc>
                  <a:txBody>
                    <a:bodyPr/>
                    <a:lstStyle/>
                    <a:p>
                      <a:pPr algn="l"/>
                      <a:r>
                        <a:rPr lang="en-GB" sz="1400" dirty="0">
                          <a:effectLst/>
                          <a:latin typeface="Calibri" panose="020F0502020204030204" pitchFamily="34" charset="0"/>
                        </a:rPr>
                        <a:t>Percentage of Participants Reporting Fever Within 4 Days</a:t>
                      </a:r>
                      <a:r>
                        <a:rPr lang="en-GB" sz="1400" dirty="0" smtClean="0">
                          <a:effectLst/>
                          <a:latin typeface="Calibri" panose="020F0502020204030204" pitchFamily="34" charset="0"/>
                        </a:rPr>
                        <a:t>:</a:t>
                      </a:r>
                      <a:endParaRPr lang="en-GB" sz="1400" dirty="0">
                        <a:effectLst/>
                        <a:latin typeface="Calibri" panose="020F0502020204030204" pitchFamily="34" charset="0"/>
                      </a:endParaRPr>
                    </a:p>
                  </a:txBody>
                  <a:tcPr marL="0" marR="0" marT="0" marB="0" anchor="ctr"/>
                </a:tc>
                <a:tc>
                  <a:txBody>
                    <a:bodyPr/>
                    <a:lstStyle/>
                    <a:p>
                      <a:endParaRPr lang="en-GB" sz="1400">
                        <a:latin typeface="Calibri" panose="020F0502020204030204" pitchFamily="34" charset="0"/>
                      </a:endParaRPr>
                    </a:p>
                  </a:txBody>
                  <a:tcPr marL="0" marR="0" marT="0" marB="0" anchor="ctr"/>
                </a:tc>
                <a:tc>
                  <a:txBody>
                    <a:bodyPr/>
                    <a:lstStyle/>
                    <a:p>
                      <a:endParaRPr lang="en-GB" sz="1400">
                        <a:latin typeface="Calibri" panose="020F0502020204030204" pitchFamily="34" charset="0"/>
                      </a:endParaRPr>
                    </a:p>
                  </a:txBody>
                  <a:tcPr marL="0" marR="0" marT="0" marB="0" anchor="ctr"/>
                </a:tc>
                <a:tc>
                  <a:txBody>
                    <a:bodyPr/>
                    <a:lstStyle/>
                    <a:p>
                      <a:endParaRPr lang="en-GB" sz="1400">
                        <a:latin typeface="Calibri" panose="020F0502020204030204" pitchFamily="34" charset="0"/>
                      </a:endParaRPr>
                    </a:p>
                  </a:txBody>
                  <a:tcPr marL="0" marR="0" marT="0" marB="0" anchor="ctr"/>
                </a:tc>
                <a:tc>
                  <a:txBody>
                    <a:bodyPr/>
                    <a:lstStyle/>
                    <a:p>
                      <a:endParaRPr lang="en-GB" sz="1400">
                        <a:latin typeface="Calibri" panose="020F0502020204030204" pitchFamily="34" charset="0"/>
                      </a:endParaRPr>
                    </a:p>
                  </a:txBody>
                  <a:tcPr marL="0" marR="0" marT="0" marB="0" anchor="ctr"/>
                </a:tc>
                <a:tc>
                  <a:txBody>
                    <a:bodyPr/>
                    <a:lstStyle/>
                    <a:p>
                      <a:endParaRPr lang="en-GB" sz="1400">
                        <a:latin typeface="Calibri" panose="020F0502020204030204" pitchFamily="34" charset="0"/>
                      </a:endParaRPr>
                    </a:p>
                  </a:txBody>
                  <a:tcPr marL="0" marR="0" marT="0" marB="0" anchor="ctr"/>
                </a:tc>
              </a:tr>
              <a:tr h="251032">
                <a:tc>
                  <a:txBody>
                    <a:bodyPr/>
                    <a:lstStyle/>
                    <a:p>
                      <a:r>
                        <a:rPr lang="pt-BR" sz="1400" dirty="0">
                          <a:effectLst/>
                          <a:latin typeface="Calibri" panose="020F0502020204030204" pitchFamily="34" charset="0"/>
                        </a:rPr>
                        <a:t>Fever </a:t>
                      </a:r>
                      <a:r>
                        <a:rPr lang="pt-BR" sz="1400" dirty="0" smtClean="0">
                          <a:effectLst/>
                          <a:latin typeface="Calibri" panose="020F0502020204030204" pitchFamily="34" charset="0"/>
                        </a:rPr>
                        <a:t>≥38 - ≤39 </a:t>
                      </a:r>
                      <a:r>
                        <a:rPr lang="pt-BR" sz="1400" baseline="30000" dirty="0" smtClean="0">
                          <a:effectLst/>
                          <a:latin typeface="Calibri" panose="020F0502020204030204" pitchFamily="34" charset="0"/>
                        </a:rPr>
                        <a:t>o</a:t>
                      </a:r>
                      <a:r>
                        <a:rPr lang="pt-BR" sz="1400" dirty="0" smtClean="0">
                          <a:effectLst/>
                          <a:latin typeface="Calibri" panose="020F0502020204030204" pitchFamily="34" charset="0"/>
                        </a:rPr>
                        <a:t>C</a:t>
                      </a:r>
                      <a:endParaRPr lang="pt-BR" sz="1400" dirty="0">
                        <a:effectLst/>
                        <a:latin typeface="Calibri" panose="020F0502020204030204" pitchFamily="34" charset="0"/>
                      </a:endParaRPr>
                    </a:p>
                  </a:txBody>
                  <a:tcPr marL="0" marR="0" marT="0" marB="0" anchor="ctr"/>
                </a:tc>
                <a:tc>
                  <a:txBody>
                    <a:bodyPr/>
                    <a:lstStyle/>
                    <a:p>
                      <a:pPr algn="ctr"/>
                      <a:r>
                        <a:rPr lang="en-GB" sz="1400">
                          <a:latin typeface="Calibri" panose="020F0502020204030204" pitchFamily="34" charset="0"/>
                        </a:rPr>
                        <a:t>32.9 </a:t>
                      </a:r>
                    </a:p>
                  </a:txBody>
                  <a:tcPr marL="0" marR="0" marT="0" marB="0" anchor="ctr"/>
                </a:tc>
                <a:tc>
                  <a:txBody>
                    <a:bodyPr/>
                    <a:lstStyle/>
                    <a:p>
                      <a:pPr algn="ctr"/>
                      <a:r>
                        <a:rPr lang="en-GB" sz="1400">
                          <a:latin typeface="Calibri" panose="020F0502020204030204" pitchFamily="34" charset="0"/>
                        </a:rPr>
                        <a:t>45.2 </a:t>
                      </a:r>
                    </a:p>
                  </a:txBody>
                  <a:tcPr marL="0" marR="0" marT="0" marB="0" anchor="ctr"/>
                </a:tc>
                <a:tc>
                  <a:txBody>
                    <a:bodyPr/>
                    <a:lstStyle/>
                    <a:p>
                      <a:pPr algn="ctr"/>
                      <a:r>
                        <a:rPr lang="en-GB" sz="1400">
                          <a:latin typeface="Calibri" panose="020F0502020204030204" pitchFamily="34" charset="0"/>
                        </a:rPr>
                        <a:t>18.4 </a:t>
                      </a:r>
                    </a:p>
                  </a:txBody>
                  <a:tcPr marL="0" marR="0" marT="0" marB="0" anchor="ctr"/>
                </a:tc>
                <a:tc>
                  <a:txBody>
                    <a:bodyPr/>
                    <a:lstStyle/>
                    <a:p>
                      <a:pPr algn="ctr"/>
                      <a:r>
                        <a:rPr lang="en-GB" sz="1400">
                          <a:latin typeface="Calibri" panose="020F0502020204030204" pitchFamily="34" charset="0"/>
                        </a:rPr>
                        <a:t>34.2 </a:t>
                      </a:r>
                    </a:p>
                  </a:txBody>
                  <a:tcPr marL="0" marR="0" marT="0" marB="0" anchor="ctr"/>
                </a:tc>
                <a:tc>
                  <a:txBody>
                    <a:bodyPr/>
                    <a:lstStyle/>
                    <a:p>
                      <a:pPr algn="ctr"/>
                      <a:r>
                        <a:rPr lang="en-GB" sz="1400">
                          <a:latin typeface="Calibri" panose="020F0502020204030204" pitchFamily="34" charset="0"/>
                        </a:rPr>
                        <a:t>41.7 </a:t>
                      </a:r>
                    </a:p>
                  </a:txBody>
                  <a:tcPr marL="0" marR="0" marT="0" marB="0" anchor="ctr"/>
                </a:tc>
              </a:tr>
              <a:tr h="432048">
                <a:tc>
                  <a:txBody>
                    <a:bodyPr/>
                    <a:lstStyle/>
                    <a:p>
                      <a:r>
                        <a:rPr lang="pt-BR" sz="1400" dirty="0">
                          <a:effectLst/>
                          <a:latin typeface="Calibri" panose="020F0502020204030204" pitchFamily="34" charset="0"/>
                        </a:rPr>
                        <a:t>Fever &gt;39, </a:t>
                      </a:r>
                      <a:r>
                        <a:rPr lang="pt-BR" sz="1400" dirty="0" smtClean="0">
                          <a:effectLst/>
                          <a:latin typeface="Calibri" panose="020F0502020204030204" pitchFamily="34" charset="0"/>
                        </a:rPr>
                        <a:t>≤40 </a:t>
                      </a:r>
                      <a:r>
                        <a:rPr lang="pt-BR" sz="1400" baseline="30000" dirty="0" smtClean="0">
                          <a:effectLst/>
                          <a:latin typeface="Calibri" panose="020F0502020204030204" pitchFamily="34" charset="0"/>
                        </a:rPr>
                        <a:t>o</a:t>
                      </a:r>
                      <a:r>
                        <a:rPr lang="pt-BR" sz="1400" dirty="0" smtClean="0">
                          <a:effectLst/>
                          <a:latin typeface="Calibri" panose="020F0502020204030204" pitchFamily="34" charset="0"/>
                        </a:rPr>
                        <a:t>C</a:t>
                      </a:r>
                      <a:endParaRPr lang="pt-BR" sz="1400" dirty="0">
                        <a:effectLst/>
                        <a:latin typeface="Calibri" panose="020F0502020204030204" pitchFamily="34" charset="0"/>
                      </a:endParaRPr>
                    </a:p>
                  </a:txBody>
                  <a:tcPr marL="0" marR="0" marT="0" marB="0" anchor="ctr"/>
                </a:tc>
                <a:tc>
                  <a:txBody>
                    <a:bodyPr/>
                    <a:lstStyle/>
                    <a:p>
                      <a:pPr algn="ctr"/>
                      <a:r>
                        <a:rPr lang="en-GB" sz="1400" dirty="0">
                          <a:latin typeface="Calibri" panose="020F0502020204030204" pitchFamily="34" charset="0"/>
                        </a:rPr>
                        <a:t>1.4 </a:t>
                      </a:r>
                    </a:p>
                  </a:txBody>
                  <a:tcPr marL="0" marR="0" marT="0" marB="0" anchor="ctr"/>
                </a:tc>
                <a:tc>
                  <a:txBody>
                    <a:bodyPr/>
                    <a:lstStyle/>
                    <a:p>
                      <a:pPr algn="ctr"/>
                      <a:r>
                        <a:rPr lang="en-GB" sz="1400">
                          <a:latin typeface="Calibri" panose="020F0502020204030204" pitchFamily="34" charset="0"/>
                        </a:rPr>
                        <a:t>1.4 </a:t>
                      </a:r>
                    </a:p>
                  </a:txBody>
                  <a:tcPr marL="0" marR="0" marT="0" marB="0" anchor="ctr"/>
                </a:tc>
                <a:tc>
                  <a:txBody>
                    <a:bodyPr/>
                    <a:lstStyle/>
                    <a:p>
                      <a:pPr algn="ctr"/>
                      <a:r>
                        <a:rPr lang="en-GB" sz="1400">
                          <a:latin typeface="Calibri" panose="020F0502020204030204" pitchFamily="34" charset="0"/>
                        </a:rPr>
                        <a:t>0.7 </a:t>
                      </a:r>
                    </a:p>
                  </a:txBody>
                  <a:tcPr marL="0" marR="0" marT="0" marB="0" anchor="ctr"/>
                </a:tc>
                <a:tc>
                  <a:txBody>
                    <a:bodyPr/>
                    <a:lstStyle/>
                    <a:p>
                      <a:pPr algn="ctr"/>
                      <a:r>
                        <a:rPr lang="en-GB" sz="1400">
                          <a:latin typeface="Calibri" panose="020F0502020204030204" pitchFamily="34" charset="0"/>
                        </a:rPr>
                        <a:t>0.7 </a:t>
                      </a:r>
                    </a:p>
                  </a:txBody>
                  <a:tcPr marL="0" marR="0" marT="0" marB="0" anchor="ctr"/>
                </a:tc>
                <a:tc>
                  <a:txBody>
                    <a:bodyPr/>
                    <a:lstStyle/>
                    <a:p>
                      <a:pPr algn="ctr"/>
                      <a:r>
                        <a:rPr lang="en-GB" sz="1400">
                          <a:latin typeface="Calibri" panose="020F0502020204030204" pitchFamily="34" charset="0"/>
                        </a:rPr>
                        <a:t>1.2 </a:t>
                      </a:r>
                    </a:p>
                  </a:txBody>
                  <a:tcPr marL="0" marR="0" marT="0" marB="0" anchor="ctr"/>
                </a:tc>
              </a:tr>
              <a:tr h="580252">
                <a:tc>
                  <a:txBody>
                    <a:bodyPr/>
                    <a:lstStyle/>
                    <a:p>
                      <a:r>
                        <a:rPr lang="pt-BR" sz="1400" dirty="0">
                          <a:effectLst/>
                          <a:latin typeface="Calibri" panose="020F0502020204030204" pitchFamily="34" charset="0"/>
                        </a:rPr>
                        <a:t>Fever &gt;40 </a:t>
                      </a:r>
                      <a:r>
                        <a:rPr lang="pt-BR" sz="1400" baseline="30000" dirty="0" smtClean="0">
                          <a:effectLst/>
                          <a:latin typeface="Calibri" panose="020F0502020204030204" pitchFamily="34" charset="0"/>
                        </a:rPr>
                        <a:t>o</a:t>
                      </a:r>
                      <a:r>
                        <a:rPr lang="pt-BR" sz="1400" dirty="0" smtClean="0">
                          <a:effectLst/>
                          <a:latin typeface="Calibri" panose="020F0502020204030204" pitchFamily="34" charset="0"/>
                        </a:rPr>
                        <a:t>C</a:t>
                      </a:r>
                      <a:endParaRPr lang="pt-BR" sz="1400" dirty="0">
                        <a:effectLst/>
                        <a:latin typeface="Calibri" panose="020F0502020204030204" pitchFamily="34" charset="0"/>
                      </a:endParaRPr>
                    </a:p>
                  </a:txBody>
                  <a:tcPr marL="0" marR="0" marT="0" marB="0" anchor="ctr"/>
                </a:tc>
                <a:tc>
                  <a:txBody>
                    <a:bodyPr/>
                    <a:lstStyle/>
                    <a:p>
                      <a:pPr algn="ctr"/>
                      <a:r>
                        <a:rPr lang="en-GB" sz="1400" dirty="0">
                          <a:latin typeface="Calibri" panose="020F0502020204030204" pitchFamily="34" charset="0"/>
                        </a:rPr>
                        <a:t>0.0 </a:t>
                      </a:r>
                    </a:p>
                  </a:txBody>
                  <a:tcPr marL="0" marR="0" marT="0" marB="0" anchor="ctr"/>
                </a:tc>
                <a:tc>
                  <a:txBody>
                    <a:bodyPr/>
                    <a:lstStyle/>
                    <a:p>
                      <a:pPr algn="ctr"/>
                      <a:r>
                        <a:rPr lang="en-GB" sz="1400" dirty="0">
                          <a:latin typeface="Calibri" panose="020F0502020204030204" pitchFamily="34" charset="0"/>
                        </a:rPr>
                        <a:t>0.0 </a:t>
                      </a:r>
                    </a:p>
                  </a:txBody>
                  <a:tcPr marL="0" marR="0" marT="0" marB="0" anchor="ctr"/>
                </a:tc>
                <a:tc>
                  <a:txBody>
                    <a:bodyPr/>
                    <a:lstStyle/>
                    <a:p>
                      <a:pPr algn="ctr"/>
                      <a:r>
                        <a:rPr lang="en-GB" sz="1400">
                          <a:latin typeface="Calibri" panose="020F0502020204030204" pitchFamily="34" charset="0"/>
                        </a:rPr>
                        <a:t>0.0 </a:t>
                      </a:r>
                    </a:p>
                  </a:txBody>
                  <a:tcPr marL="0" marR="0" marT="0" marB="0" anchor="ctr"/>
                </a:tc>
                <a:tc>
                  <a:txBody>
                    <a:bodyPr/>
                    <a:lstStyle/>
                    <a:p>
                      <a:pPr algn="ctr"/>
                      <a:r>
                        <a:rPr lang="en-GB" sz="1400">
                          <a:latin typeface="Calibri" panose="020F0502020204030204" pitchFamily="34" charset="0"/>
                        </a:rPr>
                        <a:t>0.0 </a:t>
                      </a:r>
                    </a:p>
                  </a:txBody>
                  <a:tcPr marL="0" marR="0" marT="0" marB="0" anchor="ctr"/>
                </a:tc>
                <a:tc>
                  <a:txBody>
                    <a:bodyPr/>
                    <a:lstStyle/>
                    <a:p>
                      <a:pPr algn="ctr"/>
                      <a:r>
                        <a:rPr lang="en-GB" sz="1400" dirty="0">
                          <a:latin typeface="Calibri" panose="020F0502020204030204" pitchFamily="34" charset="0"/>
                        </a:rPr>
                        <a:t>0.0 </a:t>
                      </a:r>
                    </a:p>
                  </a:txBody>
                  <a:tcPr marL="0" marR="0" marT="0" marB="0" anchor="ctr"/>
                </a:tc>
              </a:tr>
            </a:tbl>
          </a:graphicData>
        </a:graphic>
      </p:graphicFrame>
      <p:sp>
        <p:nvSpPr>
          <p:cNvPr id="7" name="Oval 6"/>
          <p:cNvSpPr/>
          <p:nvPr/>
        </p:nvSpPr>
        <p:spPr>
          <a:xfrm>
            <a:off x="4355976" y="3926925"/>
            <a:ext cx="1584176" cy="7920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9E"/>
              </a:solidFill>
            </a:endParaRPr>
          </a:p>
        </p:txBody>
      </p:sp>
      <p:sp>
        <p:nvSpPr>
          <p:cNvPr id="8" name="Oval 7"/>
          <p:cNvSpPr/>
          <p:nvPr/>
        </p:nvSpPr>
        <p:spPr>
          <a:xfrm>
            <a:off x="7020272" y="3926093"/>
            <a:ext cx="1584176" cy="7920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9E"/>
              </a:solidFill>
            </a:endParaRPr>
          </a:p>
        </p:txBody>
      </p:sp>
      <p:sp>
        <p:nvSpPr>
          <p:cNvPr id="9" name="Oval 8"/>
          <p:cNvSpPr/>
          <p:nvPr/>
        </p:nvSpPr>
        <p:spPr>
          <a:xfrm>
            <a:off x="1763688" y="3933056"/>
            <a:ext cx="1584176" cy="7920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9E"/>
              </a:solidFill>
            </a:endParaRPr>
          </a:p>
        </p:txBody>
      </p:sp>
    </p:spTree>
    <p:extLst>
      <p:ext uri="{BB962C8B-B14F-4D97-AF65-F5344CB8AC3E}">
        <p14:creationId xmlns:p14="http://schemas.microsoft.com/office/powerpoint/2010/main" val="851000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6480720" cy="648072"/>
          </a:xfrm>
        </p:spPr>
        <p:txBody>
          <a:bodyPr>
            <a:noAutofit/>
          </a:bodyPr>
          <a:lstStyle/>
          <a:p>
            <a:r>
              <a:rPr lang="en-GB" sz="2800" b="1" dirty="0" smtClean="0"/>
              <a:t>Summary of evidence on </a:t>
            </a:r>
            <a:r>
              <a:rPr lang="en-GB" sz="2800" b="1" dirty="0" err="1" smtClean="0"/>
              <a:t>paracetamol</a:t>
            </a:r>
            <a:endParaRPr lang="en-GB" sz="2800" b="1" dirty="0"/>
          </a:p>
        </p:txBody>
      </p:sp>
      <p:sp>
        <p:nvSpPr>
          <p:cNvPr id="3" name="Content Placeholder 2"/>
          <p:cNvSpPr>
            <a:spLocks noGrp="1"/>
          </p:cNvSpPr>
          <p:nvPr>
            <p:ph idx="1"/>
          </p:nvPr>
        </p:nvSpPr>
        <p:spPr>
          <a:xfrm>
            <a:off x="558000" y="1412776"/>
            <a:ext cx="7902432" cy="4739679"/>
          </a:xfrm>
        </p:spPr>
        <p:txBody>
          <a:bodyPr/>
          <a:lstStyle/>
          <a:p>
            <a:pPr marL="342900" lvl="3" indent="-342900">
              <a:spcBef>
                <a:spcPts val="1200"/>
              </a:spcBef>
            </a:pPr>
            <a:r>
              <a:rPr lang="en-GB" sz="2000" dirty="0" smtClean="0"/>
              <a:t>Fever is common after </a:t>
            </a:r>
            <a:r>
              <a:rPr lang="en-GB" sz="2000" dirty="0" err="1" smtClean="0">
                <a:cs typeface="ヒラギノ角ゴ Pro W3" pitchFamily="84" charset="-128"/>
              </a:rPr>
              <a:t>Bexsero</a:t>
            </a:r>
            <a:r>
              <a:rPr lang="en-GB" sz="2000" dirty="0" smtClean="0">
                <a:cs typeface="ヒラギノ角ゴ Pro W3" pitchFamily="84" charset="-128"/>
              </a:rPr>
              <a:t>®</a:t>
            </a:r>
            <a:r>
              <a:rPr lang="en-GB" sz="2000" dirty="0" smtClean="0"/>
              <a:t> and fever rates are additive to  those normally seen after infant vaccines</a:t>
            </a:r>
          </a:p>
          <a:p>
            <a:pPr lvl="3"/>
            <a:r>
              <a:rPr lang="en-GB" sz="1800" dirty="0"/>
              <a:t>C</a:t>
            </a:r>
            <a:r>
              <a:rPr lang="en-GB" sz="1800" dirty="0" smtClean="0"/>
              <a:t>oncern about high rate of medical attendance</a:t>
            </a:r>
          </a:p>
          <a:p>
            <a:pPr lvl="3"/>
            <a:r>
              <a:rPr lang="en-GB" sz="1800" dirty="0" smtClean="0"/>
              <a:t>Fever peaks at six hours after vaccine, uncommon after 48 hours</a:t>
            </a:r>
          </a:p>
          <a:p>
            <a:pPr>
              <a:buFont typeface="Arial" pitchFamily="34" charset="0"/>
              <a:buChar char="•"/>
            </a:pPr>
            <a:r>
              <a:rPr lang="en-GB" sz="2000" dirty="0" smtClean="0"/>
              <a:t>Rates and intensity of fever reduced by prophylactic paracetamol </a:t>
            </a:r>
          </a:p>
          <a:p>
            <a:pPr lvl="3"/>
            <a:r>
              <a:rPr lang="en-GB" sz="1800" dirty="0" err="1" smtClean="0">
                <a:cs typeface="ヒラギノ角ゴ Pro W3" pitchFamily="84" charset="-128"/>
              </a:rPr>
              <a:t>Bexsero</a:t>
            </a:r>
            <a:r>
              <a:rPr lang="en-GB" sz="1800" dirty="0" smtClean="0">
                <a:cs typeface="ヒラギノ角ゴ Pro W3" pitchFamily="84" charset="-128"/>
              </a:rPr>
              <a:t>® </a:t>
            </a:r>
            <a:r>
              <a:rPr lang="en-GB" sz="1800" dirty="0" smtClean="0"/>
              <a:t>only tested with three doses of </a:t>
            </a:r>
            <a:r>
              <a:rPr lang="en-GB" sz="1800" dirty="0" err="1" smtClean="0"/>
              <a:t>paracetamol</a:t>
            </a:r>
            <a:endParaRPr lang="en-GB" sz="1800" dirty="0" smtClean="0"/>
          </a:p>
          <a:p>
            <a:pPr lvl="3"/>
            <a:r>
              <a:rPr lang="en-GB" sz="1800" dirty="0" smtClean="0">
                <a:cs typeface="ヒラギノ角ゴ Pro W3" pitchFamily="84" charset="-128"/>
              </a:rPr>
              <a:t>Immunogenicity </a:t>
            </a:r>
            <a:r>
              <a:rPr lang="en-GB" sz="1800" dirty="0">
                <a:cs typeface="ヒラギノ角ゴ Pro W3" pitchFamily="84" charset="-128"/>
              </a:rPr>
              <a:t>of </a:t>
            </a:r>
            <a:r>
              <a:rPr lang="en-GB" sz="1800" dirty="0" smtClean="0">
                <a:cs typeface="ヒラギノ角ゴ Pro W3" pitchFamily="84" charset="-128"/>
              </a:rPr>
              <a:t>concomitant infant </a:t>
            </a:r>
            <a:r>
              <a:rPr lang="en-GB" sz="1800" dirty="0">
                <a:cs typeface="ヒラギノ角ゴ Pro W3" pitchFamily="84" charset="-128"/>
              </a:rPr>
              <a:t>vaccines not reduced when given with </a:t>
            </a:r>
            <a:r>
              <a:rPr lang="en-GB" sz="1800" dirty="0" err="1" smtClean="0">
                <a:cs typeface="ヒラギノ角ゴ Pro W3" pitchFamily="84" charset="-128"/>
              </a:rPr>
              <a:t>paracetamol</a:t>
            </a:r>
            <a:r>
              <a:rPr lang="en-GB" sz="1800" dirty="0" smtClean="0">
                <a:cs typeface="ヒラギノ角ゴ Pro W3" pitchFamily="84" charset="-128"/>
              </a:rPr>
              <a:t> and </a:t>
            </a:r>
            <a:r>
              <a:rPr lang="en-GB" sz="1800" dirty="0" err="1" smtClean="0">
                <a:cs typeface="ヒラギノ角ゴ Pro W3" pitchFamily="84" charset="-128"/>
              </a:rPr>
              <a:t>Bexsero</a:t>
            </a:r>
            <a:r>
              <a:rPr lang="en-GB" sz="1800" dirty="0" smtClean="0">
                <a:cs typeface="ヒラギノ角ゴ Pro W3" pitchFamily="84" charset="-128"/>
              </a:rPr>
              <a:t>®</a:t>
            </a:r>
            <a:endParaRPr lang="en-GB" sz="1800" dirty="0">
              <a:cs typeface="ヒラギノ角ゴ Pro W3" pitchFamily="84" charset="-128"/>
            </a:endParaRPr>
          </a:p>
          <a:p>
            <a:pPr marL="342900" lvl="3" indent="-342900">
              <a:spcBef>
                <a:spcPts val="1200"/>
              </a:spcBef>
            </a:pPr>
            <a:r>
              <a:rPr lang="en-GB" sz="2000" dirty="0">
                <a:cs typeface="ヒラギノ角ゴ Pro W3" pitchFamily="84" charset="-128"/>
              </a:rPr>
              <a:t>Studies with other infant vaccines (</a:t>
            </a:r>
            <a:r>
              <a:rPr lang="en-GB" sz="2000" dirty="0" err="1">
                <a:cs typeface="ヒラギノ角ゴ Pro W3" pitchFamily="84" charset="-128"/>
              </a:rPr>
              <a:t>Infanrix-Hexa</a:t>
            </a:r>
            <a:r>
              <a:rPr lang="en-GB" sz="2000" dirty="0">
                <a:cs typeface="ヒラギノ角ゴ Pro W3" pitchFamily="84" charset="-128"/>
              </a:rPr>
              <a:t> and PCV13) </a:t>
            </a:r>
          </a:p>
          <a:p>
            <a:pPr lvl="3"/>
            <a:r>
              <a:rPr lang="en-GB" sz="1800" dirty="0"/>
              <a:t>P</a:t>
            </a:r>
            <a:r>
              <a:rPr lang="en-GB" sz="1800" dirty="0" smtClean="0"/>
              <a:t>aracetamol preferable to ibuprofen at preventing fever</a:t>
            </a:r>
          </a:p>
          <a:p>
            <a:pPr lvl="3"/>
            <a:r>
              <a:rPr lang="en-GB" sz="1800" dirty="0" err="1" smtClean="0"/>
              <a:t>Paracetamol</a:t>
            </a:r>
            <a:r>
              <a:rPr lang="en-GB" sz="1800" dirty="0" smtClean="0"/>
              <a:t> also reduces other systemic and local reactions</a:t>
            </a:r>
          </a:p>
          <a:p>
            <a:pPr lvl="3"/>
            <a:r>
              <a:rPr lang="en-GB" sz="1800" dirty="0"/>
              <a:t>t</a:t>
            </a:r>
            <a:r>
              <a:rPr lang="en-GB" sz="1800" dirty="0" smtClean="0"/>
              <a:t>hree doses of </a:t>
            </a:r>
            <a:r>
              <a:rPr lang="en-GB" sz="1800" dirty="0" err="1" smtClean="0"/>
              <a:t>paracetamol</a:t>
            </a:r>
            <a:r>
              <a:rPr lang="en-GB" sz="1800" dirty="0" smtClean="0"/>
              <a:t> starting immediately is better than two doses starting at 6 hours (suggests first dose is the most important)</a:t>
            </a:r>
          </a:p>
          <a:p>
            <a:endParaRPr lang="en-GB" dirty="0" smtClean="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54</a:t>
            </a:fld>
            <a:endParaRPr lang="en-US" dirty="0"/>
          </a:p>
        </p:txBody>
      </p:sp>
    </p:spTree>
    <p:extLst>
      <p:ext uri="{BB962C8B-B14F-4D97-AF65-F5344CB8AC3E}">
        <p14:creationId xmlns:p14="http://schemas.microsoft.com/office/powerpoint/2010/main" val="3789555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48680"/>
            <a:ext cx="6480720" cy="648072"/>
          </a:xfrm>
        </p:spPr>
        <p:txBody>
          <a:bodyPr>
            <a:normAutofit fontScale="90000"/>
          </a:bodyPr>
          <a:lstStyle/>
          <a:p>
            <a:r>
              <a:rPr lang="en-GB" sz="3200" b="1" dirty="0" smtClean="0"/>
              <a:t>Product information: Infant paracetamol</a:t>
            </a:r>
            <a:endParaRPr lang="en-GB" sz="3200" b="1" dirty="0"/>
          </a:p>
        </p:txBody>
      </p:sp>
      <p:sp>
        <p:nvSpPr>
          <p:cNvPr id="6" name="Content Placeholder 18"/>
          <p:cNvSpPr>
            <a:spLocks noGrp="1"/>
          </p:cNvSpPr>
          <p:nvPr>
            <p:ph idx="1"/>
          </p:nvPr>
        </p:nvSpPr>
        <p:spPr>
          <a:xfrm>
            <a:off x="558000" y="1628800"/>
            <a:ext cx="8028000" cy="4523655"/>
          </a:xfrm>
        </p:spPr>
        <p:txBody>
          <a:bodyPr/>
          <a:lstStyle/>
          <a:p>
            <a:pPr lvl="2" eaLnBrk="1" hangingPunct="1"/>
            <a:r>
              <a:rPr lang="en-GB" sz="2400" dirty="0" smtClean="0">
                <a:latin typeface="Arial" pitchFamily="84" charset="0"/>
              </a:rPr>
              <a:t>Current product label: only indication for paracetamol in children aged 2 months is for </a:t>
            </a:r>
            <a:r>
              <a:rPr lang="en-GB" sz="2400" dirty="0">
                <a:latin typeface="Arial" pitchFamily="84" charset="0"/>
              </a:rPr>
              <a:t>post-vaccination </a:t>
            </a:r>
            <a:r>
              <a:rPr lang="en-GB" sz="2400" dirty="0" smtClean="0">
                <a:latin typeface="Arial" pitchFamily="84" charset="0"/>
              </a:rPr>
              <a:t>fever</a:t>
            </a:r>
          </a:p>
          <a:p>
            <a:pPr lvl="3" eaLnBrk="1" hangingPunct="1"/>
            <a:r>
              <a:rPr lang="en-GB" sz="2000" dirty="0" smtClean="0">
                <a:latin typeface="Arial" pitchFamily="84" charset="0"/>
              </a:rPr>
              <a:t>Only 2 doses should be given before </a:t>
            </a:r>
            <a:r>
              <a:rPr lang="en-GB" sz="2000" dirty="0">
                <a:latin typeface="Arial" pitchFamily="84" charset="0"/>
              </a:rPr>
              <a:t>seeking medical care</a:t>
            </a:r>
          </a:p>
          <a:p>
            <a:pPr lvl="3" eaLnBrk="1" hangingPunct="1"/>
            <a:r>
              <a:rPr lang="en-GB" sz="2000" dirty="0">
                <a:latin typeface="Arial" pitchFamily="84" charset="0"/>
              </a:rPr>
              <a:t>Rationale is NOT about toxicity, it's about potential to miss serious bacterial </a:t>
            </a:r>
            <a:r>
              <a:rPr lang="en-GB" sz="2000" dirty="0" smtClean="0">
                <a:latin typeface="Arial" pitchFamily="84" charset="0"/>
              </a:rPr>
              <a:t>infection</a:t>
            </a:r>
          </a:p>
          <a:p>
            <a:pPr lvl="3" eaLnBrk="1" hangingPunct="1"/>
            <a:endParaRPr lang="en-GB" sz="2000" dirty="0">
              <a:latin typeface="Arial" pitchFamily="84" charset="0"/>
            </a:endParaRPr>
          </a:p>
          <a:p>
            <a:pPr lvl="2"/>
            <a:r>
              <a:rPr lang="en-GB" sz="2200" dirty="0" smtClean="0">
                <a:latin typeface="Arial" pitchFamily="84" charset="0"/>
              </a:rPr>
              <a:t>MHRA Submission made to Commission on Human Medicines</a:t>
            </a:r>
            <a:endParaRPr lang="en-GB" sz="2200" dirty="0">
              <a:latin typeface="Arial" pitchFamily="84" charset="0"/>
            </a:endParaRPr>
          </a:p>
          <a:p>
            <a:pPr>
              <a:buFont typeface="Arial" panose="020B0604020202020204" pitchFamily="34" charset="0"/>
              <a:buChar char="•"/>
            </a:pPr>
            <a:r>
              <a:rPr lang="en-GB" dirty="0"/>
              <a:t>Higher doses of paracetamol </a:t>
            </a:r>
            <a:r>
              <a:rPr lang="en-GB" dirty="0" smtClean="0"/>
              <a:t>are used </a:t>
            </a:r>
            <a:r>
              <a:rPr lang="en-GB" dirty="0"/>
              <a:t>routinely in hospital setting</a:t>
            </a:r>
          </a:p>
          <a:p>
            <a:pPr>
              <a:buFont typeface="Arial" panose="020B0604020202020204" pitchFamily="34" charset="0"/>
              <a:buChar char="•"/>
            </a:pPr>
            <a:r>
              <a:rPr lang="en-GB" dirty="0"/>
              <a:t>Incidence of serious bacterial infection falls </a:t>
            </a:r>
            <a:r>
              <a:rPr lang="en-GB" dirty="0" smtClean="0"/>
              <a:t>after the first month of life and </a:t>
            </a:r>
            <a:r>
              <a:rPr lang="en-GB" dirty="0"/>
              <a:t>does not differ significantly between 2 and 3 months of age</a:t>
            </a:r>
          </a:p>
          <a:p>
            <a:pPr>
              <a:buFont typeface="Arial" panose="020B0604020202020204" pitchFamily="34" charset="0"/>
              <a:buChar char="•"/>
            </a:pPr>
            <a:r>
              <a:rPr lang="en-GB" dirty="0"/>
              <a:t>Fever following vaccination will be common, but usually resolves by 48 hours after </a:t>
            </a:r>
            <a:r>
              <a:rPr lang="en-GB" dirty="0" smtClean="0"/>
              <a:t>vaccination</a:t>
            </a:r>
            <a:endParaRPr lang="en-GB" dirty="0"/>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55</a:t>
            </a:fld>
            <a:endParaRPr lang="en-US" dirty="0"/>
          </a:p>
        </p:txBody>
      </p:sp>
    </p:spTree>
    <p:extLst>
      <p:ext uri="{BB962C8B-B14F-4D97-AF65-F5344CB8AC3E}">
        <p14:creationId xmlns:p14="http://schemas.microsoft.com/office/powerpoint/2010/main" val="3275268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04664"/>
            <a:ext cx="6552728" cy="1152128"/>
          </a:xfrm>
        </p:spPr>
        <p:txBody>
          <a:bodyPr>
            <a:normAutofit/>
          </a:bodyPr>
          <a:lstStyle/>
          <a:p>
            <a:r>
              <a:rPr lang="en-GB" sz="3200" b="1" dirty="0" smtClean="0"/>
              <a:t>Commission on Human Medicines </a:t>
            </a:r>
            <a:r>
              <a:rPr lang="en-GB" sz="2000" b="1" dirty="0"/>
              <a:t>(Conclusion – ratified on 18th June)</a:t>
            </a:r>
          </a:p>
        </p:txBody>
      </p:sp>
      <p:sp>
        <p:nvSpPr>
          <p:cNvPr id="3" name="Content Placeholder 2"/>
          <p:cNvSpPr>
            <a:spLocks noGrp="1"/>
          </p:cNvSpPr>
          <p:nvPr>
            <p:ph idx="1"/>
          </p:nvPr>
        </p:nvSpPr>
        <p:spPr>
          <a:xfrm>
            <a:off x="558000" y="1556792"/>
            <a:ext cx="8028000" cy="4595663"/>
          </a:xfrm>
        </p:spPr>
        <p:txBody>
          <a:bodyPr/>
          <a:lstStyle/>
          <a:p>
            <a:pPr>
              <a:buFont typeface="Arial" panose="020B0604020202020204" pitchFamily="34" charset="0"/>
              <a:buChar char="•"/>
            </a:pPr>
            <a:r>
              <a:rPr lang="en-GB" sz="2000" dirty="0" smtClean="0"/>
              <a:t>No concern about toxicity in 2 month old infants</a:t>
            </a:r>
          </a:p>
          <a:p>
            <a:pPr>
              <a:buFont typeface="Arial" panose="020B0604020202020204" pitchFamily="34" charset="0"/>
              <a:buChar char="•"/>
            </a:pPr>
            <a:r>
              <a:rPr lang="en-GB" sz="2000" dirty="0" smtClean="0"/>
              <a:t>Happy to accept JCVI advice for three prophylactic doses</a:t>
            </a:r>
          </a:p>
          <a:p>
            <a:pPr>
              <a:buFont typeface="Arial" panose="020B0604020202020204" pitchFamily="34" charset="0"/>
              <a:buChar char="•"/>
            </a:pPr>
            <a:r>
              <a:rPr lang="en-GB" sz="2000" dirty="0" smtClean="0"/>
              <a:t>Also safe to use </a:t>
            </a:r>
            <a:r>
              <a:rPr lang="en-GB" sz="2000" dirty="0" err="1" smtClean="0"/>
              <a:t>paracetamol</a:t>
            </a:r>
            <a:r>
              <a:rPr lang="en-GB" sz="2000" dirty="0" smtClean="0"/>
              <a:t> for treatment of fever for up to 48 hours </a:t>
            </a:r>
            <a:r>
              <a:rPr lang="en-GB" sz="2000" dirty="0"/>
              <a:t>after vaccination</a:t>
            </a:r>
            <a:endParaRPr lang="en-GB" sz="2000" dirty="0" smtClean="0"/>
          </a:p>
          <a:p>
            <a:pPr>
              <a:buFont typeface="Arial" panose="020B0604020202020204" pitchFamily="34" charset="0"/>
              <a:buChar char="•"/>
            </a:pPr>
            <a:r>
              <a:rPr lang="en-GB" sz="2000" dirty="0" smtClean="0"/>
              <a:t>This </a:t>
            </a:r>
            <a:r>
              <a:rPr lang="en-GB" sz="2000" dirty="0"/>
              <a:t>recommendation does </a:t>
            </a:r>
            <a:r>
              <a:rPr lang="en-GB" sz="2000" dirty="0">
                <a:solidFill>
                  <a:srgbClr val="FF0000"/>
                </a:solidFill>
              </a:rPr>
              <a:t>not </a:t>
            </a:r>
            <a:r>
              <a:rPr lang="en-GB" sz="2000" dirty="0"/>
              <a:t>extend to fever at any other </a:t>
            </a:r>
            <a:r>
              <a:rPr lang="en-GB" sz="2000" dirty="0" smtClean="0"/>
              <a:t>time: if </a:t>
            </a:r>
            <a:r>
              <a:rPr lang="en-GB" sz="2000" dirty="0"/>
              <a:t>the infant is unwell, parents should trust their instincts and not delay seeking medical attention</a:t>
            </a:r>
          </a:p>
          <a:p>
            <a:pPr marL="0" indent="0"/>
            <a:r>
              <a:rPr lang="en-GB" sz="2000" dirty="0"/>
              <a:t>It is hoped that infant </a:t>
            </a:r>
            <a:r>
              <a:rPr lang="en-GB" sz="2000" dirty="0" err="1"/>
              <a:t>paracetamol</a:t>
            </a:r>
            <a:r>
              <a:rPr lang="en-GB" sz="2000" dirty="0"/>
              <a:t> suspension manufacturers will update product packaging and literature in due course</a:t>
            </a:r>
          </a:p>
          <a:p>
            <a:pPr marL="0" indent="0" algn="ctr"/>
            <a:r>
              <a:rPr lang="en-GB" sz="1600" i="1" dirty="0">
                <a:solidFill>
                  <a:srgbClr val="C00000"/>
                </a:solidFill>
              </a:rPr>
              <a:t>“</a:t>
            </a:r>
            <a:r>
              <a:rPr lang="en-GB" sz="1600" dirty="0">
                <a:solidFill>
                  <a:srgbClr val="C00000"/>
                </a:solidFill>
              </a:rPr>
              <a:t>Healthcare professionals are reminded that in some circumstances the recommendations regarding vaccines given in the Green Book chapters may differ from those in the Summary of Product Characteristics (SPC). When this occurs, the recommendations in the Green Book are based on current expert advice received from the JCVI and should be followed”</a:t>
            </a:r>
          </a:p>
          <a:p>
            <a:pPr>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56</a:t>
            </a:fld>
            <a:endParaRPr lang="en-US" dirty="0"/>
          </a:p>
        </p:txBody>
      </p:sp>
    </p:spTree>
    <p:extLst>
      <p:ext uri="{BB962C8B-B14F-4D97-AF65-F5344CB8AC3E}">
        <p14:creationId xmlns:p14="http://schemas.microsoft.com/office/powerpoint/2010/main" val="1926030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552728" cy="1152128"/>
          </a:xfrm>
        </p:spPr>
        <p:txBody>
          <a:bodyPr>
            <a:noAutofit/>
          </a:bodyPr>
          <a:lstStyle/>
          <a:p>
            <a:r>
              <a:rPr lang="en-GB" sz="3200" b="1" dirty="0" smtClean="0"/>
              <a:t>Implementation: proposed approach to </a:t>
            </a:r>
            <a:r>
              <a:rPr lang="en-GB" sz="3200" b="1" dirty="0" err="1" smtClean="0"/>
              <a:t>paracetamol</a:t>
            </a:r>
            <a:endParaRPr lang="en-GB" sz="3200" b="1" dirty="0"/>
          </a:p>
        </p:txBody>
      </p:sp>
      <p:sp>
        <p:nvSpPr>
          <p:cNvPr id="3" name="Content Placeholder 2"/>
          <p:cNvSpPr>
            <a:spLocks noGrp="1"/>
          </p:cNvSpPr>
          <p:nvPr>
            <p:ph idx="1"/>
          </p:nvPr>
        </p:nvSpPr>
        <p:spPr>
          <a:xfrm>
            <a:off x="395536" y="1556792"/>
            <a:ext cx="8190464" cy="4595663"/>
          </a:xfrm>
        </p:spPr>
        <p:txBody>
          <a:bodyPr/>
          <a:lstStyle/>
          <a:p>
            <a:pPr lvl="0">
              <a:buFont typeface="Arial" pitchFamily="34" charset="0"/>
              <a:buChar char="•"/>
            </a:pPr>
            <a:r>
              <a:rPr lang="en-GB" sz="2400" dirty="0" smtClean="0"/>
              <a:t>Need to </a:t>
            </a:r>
            <a:r>
              <a:rPr lang="en-GB" sz="2400" dirty="0"/>
              <a:t>alert parents before the immunisation session that </a:t>
            </a:r>
            <a:r>
              <a:rPr lang="en-GB" sz="2400" dirty="0" err="1" smtClean="0"/>
              <a:t>paracetamol</a:t>
            </a:r>
            <a:r>
              <a:rPr lang="en-GB" sz="2400" dirty="0" smtClean="0"/>
              <a:t> is recommended, so plan is to</a:t>
            </a:r>
          </a:p>
          <a:p>
            <a:pPr lvl="3"/>
            <a:r>
              <a:rPr lang="en-GB" sz="2000" dirty="0" smtClean="0"/>
              <a:t>Flag in red book and any baby literature (e.g. Bounty)</a:t>
            </a:r>
          </a:p>
          <a:p>
            <a:pPr lvl="3"/>
            <a:r>
              <a:rPr lang="en-GB" sz="2000" dirty="0" smtClean="0"/>
              <a:t>Reinforced by health visitors at 10 day visit, GPs at 6 week check</a:t>
            </a:r>
          </a:p>
          <a:p>
            <a:pPr lvl="3"/>
            <a:r>
              <a:rPr lang="en-GB" sz="2000" dirty="0" smtClean="0"/>
              <a:t>Patient information leaflets should be given before 8 week appointment</a:t>
            </a:r>
          </a:p>
          <a:p>
            <a:pPr>
              <a:buFont typeface="Arial" pitchFamily="34" charset="0"/>
              <a:buChar char="•"/>
            </a:pPr>
            <a:r>
              <a:rPr lang="en-GB" sz="2000" dirty="0" smtClean="0"/>
              <a:t>In interim, given proposed start date of September, need to avoid parental concern – </a:t>
            </a:r>
            <a:r>
              <a:rPr lang="en-GB" sz="2000" dirty="0"/>
              <a:t>especially if </a:t>
            </a:r>
            <a:r>
              <a:rPr lang="en-GB" sz="2000" dirty="0" smtClean="0"/>
              <a:t>late afternoon and </a:t>
            </a:r>
            <a:r>
              <a:rPr lang="en-GB" sz="2000" dirty="0"/>
              <a:t>pharmacy </a:t>
            </a:r>
            <a:r>
              <a:rPr lang="en-GB" sz="2000" dirty="0" smtClean="0"/>
              <a:t>may be closed</a:t>
            </a:r>
          </a:p>
          <a:p>
            <a:pPr lvl="3"/>
            <a:r>
              <a:rPr lang="en-GB" sz="2000" dirty="0" smtClean="0"/>
              <a:t>will offer one sachet and syringe at first visit only for first year</a:t>
            </a:r>
          </a:p>
          <a:p>
            <a:pPr lvl="3"/>
            <a:r>
              <a:rPr lang="en-GB" sz="2000" dirty="0" smtClean="0"/>
              <a:t>long term, we hope parents will source their own supply</a:t>
            </a: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57</a:t>
            </a:fld>
            <a:endParaRPr lang="en-US" dirty="0"/>
          </a:p>
        </p:txBody>
      </p:sp>
    </p:spTree>
    <p:extLst>
      <p:ext uri="{BB962C8B-B14F-4D97-AF65-F5344CB8AC3E}">
        <p14:creationId xmlns:p14="http://schemas.microsoft.com/office/powerpoint/2010/main" val="1453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41337013"/>
              </p:ext>
            </p:extLst>
          </p:nvPr>
        </p:nvGraphicFramePr>
        <p:xfrm>
          <a:off x="479560" y="2924944"/>
          <a:ext cx="8244916" cy="1588396"/>
        </p:xfrm>
        <a:graphic>
          <a:graphicData uri="http://schemas.openxmlformats.org/drawingml/2006/table">
            <a:tbl>
              <a:tblPr firstRow="1" firstCol="1" bandRow="1">
                <a:tableStyleId>{3B4B98B0-60AC-42C2-AFA5-B58CD77FA1E5}</a:tableStyleId>
              </a:tblPr>
              <a:tblGrid>
                <a:gridCol w="1695670"/>
                <a:gridCol w="2238152"/>
                <a:gridCol w="2097599"/>
                <a:gridCol w="2213495"/>
              </a:tblGrid>
              <a:tr h="504056">
                <a:tc>
                  <a:txBody>
                    <a:bodyPr/>
                    <a:lstStyle/>
                    <a:p>
                      <a:pPr algn="l">
                        <a:spcAft>
                          <a:spcPts val="0"/>
                        </a:spcAft>
                      </a:pPr>
                      <a:r>
                        <a:rPr lang="en-GB" sz="1800" dirty="0">
                          <a:effectLst/>
                        </a:rPr>
                        <a:t>Age of baby</a:t>
                      </a:r>
                      <a:endParaRPr lang="en-GB" sz="1800" dirty="0">
                        <a:effectLst/>
                        <a:latin typeface="Arial"/>
                        <a:ea typeface="Times New Roman"/>
                      </a:endParaRPr>
                    </a:p>
                  </a:txBody>
                  <a:tcPr marL="68580" marR="68580" marT="0" marB="0"/>
                </a:tc>
                <a:tc>
                  <a:txBody>
                    <a:bodyPr/>
                    <a:lstStyle/>
                    <a:p>
                      <a:pPr algn="l">
                        <a:spcAft>
                          <a:spcPts val="0"/>
                        </a:spcAft>
                      </a:pPr>
                      <a:r>
                        <a:rPr lang="en-GB" sz="1800" dirty="0">
                          <a:effectLst/>
                        </a:rPr>
                        <a:t>Dose 1</a:t>
                      </a:r>
                      <a:endParaRPr lang="en-GB" sz="1800" dirty="0">
                        <a:effectLst/>
                        <a:latin typeface="Arial"/>
                        <a:ea typeface="Times New Roman"/>
                      </a:endParaRPr>
                    </a:p>
                  </a:txBody>
                  <a:tcPr marL="68580" marR="68580" marT="0" marB="0"/>
                </a:tc>
                <a:tc>
                  <a:txBody>
                    <a:bodyPr/>
                    <a:lstStyle/>
                    <a:p>
                      <a:pPr algn="l">
                        <a:spcAft>
                          <a:spcPts val="0"/>
                        </a:spcAft>
                      </a:pPr>
                      <a:r>
                        <a:rPr lang="en-GB" sz="1800" dirty="0">
                          <a:effectLst/>
                        </a:rPr>
                        <a:t>Dose2</a:t>
                      </a:r>
                      <a:endParaRPr lang="en-GB" sz="1800" dirty="0">
                        <a:effectLst/>
                        <a:latin typeface="Arial"/>
                        <a:ea typeface="Times New Roman"/>
                      </a:endParaRPr>
                    </a:p>
                  </a:txBody>
                  <a:tcPr marL="68580" marR="68580" marT="0" marB="0"/>
                </a:tc>
                <a:tc>
                  <a:txBody>
                    <a:bodyPr/>
                    <a:lstStyle/>
                    <a:p>
                      <a:pPr algn="l">
                        <a:spcAft>
                          <a:spcPts val="0"/>
                        </a:spcAft>
                      </a:pPr>
                      <a:r>
                        <a:rPr lang="en-GB" sz="1800" dirty="0">
                          <a:effectLst/>
                        </a:rPr>
                        <a:t>Dose 3</a:t>
                      </a:r>
                      <a:endParaRPr lang="en-GB" sz="1800" dirty="0">
                        <a:effectLst/>
                        <a:latin typeface="Arial"/>
                        <a:ea typeface="Times New Roman"/>
                      </a:endParaRPr>
                    </a:p>
                  </a:txBody>
                  <a:tcPr marL="68580" marR="68580" marT="0" marB="0"/>
                </a:tc>
              </a:tr>
              <a:tr h="1084340">
                <a:tc>
                  <a:txBody>
                    <a:bodyPr/>
                    <a:lstStyle/>
                    <a:p>
                      <a:pPr algn="l">
                        <a:spcAft>
                          <a:spcPts val="0"/>
                        </a:spcAft>
                      </a:pPr>
                      <a:r>
                        <a:rPr lang="en-GB" sz="1800" dirty="0">
                          <a:effectLst/>
                        </a:rPr>
                        <a:t>2 </a:t>
                      </a:r>
                      <a:r>
                        <a:rPr lang="en-GB" sz="1800" dirty="0" smtClean="0">
                          <a:effectLst/>
                        </a:rPr>
                        <a:t>months /</a:t>
                      </a:r>
                      <a:r>
                        <a:rPr lang="en-GB" sz="1800" baseline="0" dirty="0" smtClean="0">
                          <a:effectLst/>
                        </a:rPr>
                        <a:t> 4 months</a:t>
                      </a:r>
                      <a:endParaRPr lang="en-GB" sz="1800" dirty="0">
                        <a:effectLst/>
                        <a:latin typeface="Arial"/>
                        <a:ea typeface="Times New Roman"/>
                      </a:endParaRPr>
                    </a:p>
                  </a:txBody>
                  <a:tcPr marL="68580" marR="68580" marT="0" marB="0"/>
                </a:tc>
                <a:tc>
                  <a:txBody>
                    <a:bodyPr/>
                    <a:lstStyle/>
                    <a:p>
                      <a:pPr algn="l">
                        <a:spcAft>
                          <a:spcPts val="0"/>
                        </a:spcAft>
                      </a:pPr>
                      <a:r>
                        <a:rPr lang="en-GB" sz="1800" dirty="0" smtClean="0">
                          <a:effectLst/>
                        </a:rPr>
                        <a:t>2.5ml as </a:t>
                      </a:r>
                      <a:r>
                        <a:rPr lang="en-GB" sz="1800" dirty="0">
                          <a:effectLst/>
                        </a:rPr>
                        <a:t>soon as possible after vaccination </a:t>
                      </a:r>
                      <a:endParaRPr lang="en-GB" sz="1800" b="1" dirty="0">
                        <a:effectLst/>
                        <a:latin typeface="Arial"/>
                        <a:ea typeface="Times New Roman"/>
                      </a:endParaRPr>
                    </a:p>
                  </a:txBody>
                  <a:tcPr marL="68580" marR="68580" marT="0" marB="0"/>
                </a:tc>
                <a:tc>
                  <a:txBody>
                    <a:bodyPr/>
                    <a:lstStyle/>
                    <a:p>
                      <a:pPr algn="l">
                        <a:spcAft>
                          <a:spcPts val="0"/>
                        </a:spcAft>
                      </a:pPr>
                      <a:r>
                        <a:rPr lang="en-GB" sz="1800" dirty="0" smtClean="0">
                          <a:effectLst/>
                        </a:rPr>
                        <a:t>2.5ml,4-6 </a:t>
                      </a:r>
                      <a:r>
                        <a:rPr lang="en-GB" sz="1800" dirty="0">
                          <a:effectLst/>
                        </a:rPr>
                        <a:t>hours after 1</a:t>
                      </a:r>
                      <a:r>
                        <a:rPr lang="en-GB" sz="1800" baseline="30000" dirty="0">
                          <a:effectLst/>
                        </a:rPr>
                        <a:t>st</a:t>
                      </a:r>
                      <a:r>
                        <a:rPr lang="en-GB" sz="1800" dirty="0">
                          <a:effectLst/>
                        </a:rPr>
                        <a:t> dose</a:t>
                      </a:r>
                      <a:endParaRPr lang="en-GB" sz="1800" b="1" dirty="0">
                        <a:effectLst/>
                        <a:latin typeface="Arial"/>
                        <a:ea typeface="Times New Roman"/>
                      </a:endParaRPr>
                    </a:p>
                  </a:txBody>
                  <a:tcPr marL="68580" marR="68580" marT="0" marB="0"/>
                </a:tc>
                <a:tc>
                  <a:txBody>
                    <a:bodyPr/>
                    <a:lstStyle/>
                    <a:p>
                      <a:pPr algn="l">
                        <a:spcAft>
                          <a:spcPts val="0"/>
                        </a:spcAft>
                      </a:pPr>
                      <a:r>
                        <a:rPr lang="en-GB" sz="1800" dirty="0" smtClean="0">
                          <a:effectLst/>
                        </a:rPr>
                        <a:t>2.5ml, 4-6 </a:t>
                      </a:r>
                      <a:r>
                        <a:rPr lang="en-GB" sz="1800" dirty="0">
                          <a:effectLst/>
                        </a:rPr>
                        <a:t>hours after 2</a:t>
                      </a:r>
                      <a:r>
                        <a:rPr lang="en-GB" sz="1800" baseline="30000" dirty="0">
                          <a:effectLst/>
                        </a:rPr>
                        <a:t>nd</a:t>
                      </a:r>
                      <a:r>
                        <a:rPr lang="en-GB" sz="1800" dirty="0">
                          <a:effectLst/>
                        </a:rPr>
                        <a:t> dose</a:t>
                      </a:r>
                      <a:endParaRPr lang="en-GB" sz="1800" b="1" dirty="0">
                        <a:effectLst/>
                        <a:latin typeface="Arial"/>
                        <a:ea typeface="Times New Roman"/>
                      </a:endParaRPr>
                    </a:p>
                  </a:txBody>
                  <a:tcPr marL="68580" marR="68580" marT="0" marB="0"/>
                </a:tc>
              </a:tr>
            </a:tbl>
          </a:graphicData>
        </a:graphic>
      </p:graphicFrame>
      <p:sp>
        <p:nvSpPr>
          <p:cNvPr id="8" name="TextBox 7"/>
          <p:cNvSpPr txBox="1"/>
          <p:nvPr/>
        </p:nvSpPr>
        <p:spPr>
          <a:xfrm>
            <a:off x="2051720" y="260648"/>
            <a:ext cx="7092280" cy="1569660"/>
          </a:xfrm>
          <a:prstGeom prst="rect">
            <a:avLst/>
          </a:prstGeom>
          <a:noFill/>
        </p:spPr>
        <p:txBody>
          <a:bodyPr wrap="square" rtlCol="0">
            <a:spAutoFit/>
          </a:bodyPr>
          <a:lstStyle/>
          <a:p>
            <a:r>
              <a:rPr lang="en-GB" sz="3200" spc="-150" dirty="0">
                <a:solidFill>
                  <a:srgbClr val="00AE9E"/>
                </a:solidFill>
                <a:latin typeface="Arial" pitchFamily="34" charset="0"/>
              </a:rPr>
              <a:t>Dosage </a:t>
            </a:r>
            <a:r>
              <a:rPr lang="en-GB" sz="3200" spc="-150" dirty="0" smtClean="0">
                <a:solidFill>
                  <a:srgbClr val="00AE9E"/>
                </a:solidFill>
                <a:latin typeface="Arial" pitchFamily="34" charset="0"/>
              </a:rPr>
              <a:t>&amp; </a:t>
            </a:r>
            <a:r>
              <a:rPr lang="en-GB" sz="3200" spc="-150" dirty="0">
                <a:solidFill>
                  <a:srgbClr val="00AE9E"/>
                </a:solidFill>
                <a:latin typeface="Arial" pitchFamily="34" charset="0"/>
              </a:rPr>
              <a:t>timing of infant </a:t>
            </a:r>
            <a:r>
              <a:rPr lang="en-GB" sz="3200" spc="-150" dirty="0" err="1">
                <a:solidFill>
                  <a:srgbClr val="00AE9E"/>
                </a:solidFill>
                <a:latin typeface="Arial" pitchFamily="34" charset="0"/>
              </a:rPr>
              <a:t>P</a:t>
            </a:r>
            <a:r>
              <a:rPr lang="en-GB" sz="3200" spc="-150" dirty="0" err="1" smtClean="0">
                <a:solidFill>
                  <a:srgbClr val="00AE9E"/>
                </a:solidFill>
                <a:latin typeface="Arial" pitchFamily="34" charset="0"/>
              </a:rPr>
              <a:t>aracetamol</a:t>
            </a:r>
            <a:r>
              <a:rPr lang="en-GB" sz="3200" spc="-150" dirty="0" smtClean="0">
                <a:solidFill>
                  <a:srgbClr val="00AE9E"/>
                </a:solidFill>
                <a:latin typeface="Arial" pitchFamily="34" charset="0"/>
              </a:rPr>
              <a:t> </a:t>
            </a:r>
            <a:r>
              <a:rPr lang="en-GB" sz="3200" spc="-150" dirty="0">
                <a:solidFill>
                  <a:srgbClr val="00AE9E"/>
                </a:solidFill>
                <a:latin typeface="Arial" pitchFamily="34" charset="0"/>
              </a:rPr>
              <a:t>suspension (120mg/5ml) for the routine immunisation programme at 2 </a:t>
            </a:r>
            <a:r>
              <a:rPr lang="en-GB" sz="3200" spc="-150" dirty="0" smtClean="0">
                <a:solidFill>
                  <a:srgbClr val="00AE9E"/>
                </a:solidFill>
                <a:latin typeface="Arial" pitchFamily="34" charset="0"/>
              </a:rPr>
              <a:t>+ 4 </a:t>
            </a:r>
            <a:r>
              <a:rPr lang="en-GB" sz="3200" spc="-150" dirty="0">
                <a:solidFill>
                  <a:srgbClr val="00AE9E"/>
                </a:solidFill>
                <a:latin typeface="Arial" pitchFamily="34" charset="0"/>
              </a:rPr>
              <a:t>months</a:t>
            </a:r>
          </a:p>
        </p:txBody>
      </p:sp>
      <p:sp>
        <p:nvSpPr>
          <p:cNvPr id="3" name="TextBox 2"/>
          <p:cNvSpPr txBox="1"/>
          <p:nvPr/>
        </p:nvSpPr>
        <p:spPr>
          <a:xfrm>
            <a:off x="568090" y="4653136"/>
            <a:ext cx="7992888" cy="1692771"/>
          </a:xfrm>
          <a:prstGeom prst="rect">
            <a:avLst/>
          </a:prstGeom>
          <a:solidFill>
            <a:schemeClr val="accent1">
              <a:lumMod val="20000"/>
              <a:lumOff val="80000"/>
            </a:schemeClr>
          </a:solidFill>
        </p:spPr>
        <p:txBody>
          <a:bodyPr wrap="square" rtlCol="0">
            <a:spAutoFit/>
          </a:bodyPr>
          <a:lstStyle/>
          <a:p>
            <a:r>
              <a:rPr lang="en-US" sz="2000" b="1" dirty="0"/>
              <a:t>If </a:t>
            </a:r>
            <a:r>
              <a:rPr lang="en-US" sz="2000" b="1" dirty="0" smtClean="0"/>
              <a:t>baby </a:t>
            </a:r>
            <a:r>
              <a:rPr lang="en-US" sz="2000" b="1" dirty="0"/>
              <a:t>still </a:t>
            </a:r>
            <a:r>
              <a:rPr lang="en-US" sz="2000" b="1" dirty="0" smtClean="0"/>
              <a:t>febrile after </a:t>
            </a:r>
            <a:r>
              <a:rPr lang="en-US" sz="2000" b="1" dirty="0"/>
              <a:t>the first three doses of paracetamol but is otherwise well, </a:t>
            </a:r>
            <a:r>
              <a:rPr lang="en-US" sz="2000" b="1" dirty="0" smtClean="0"/>
              <a:t>parents can continue </a:t>
            </a:r>
            <a:r>
              <a:rPr lang="en-US" sz="2000" b="1" dirty="0"/>
              <a:t>giving </a:t>
            </a:r>
            <a:r>
              <a:rPr lang="en-US" sz="2000" b="1" dirty="0" smtClean="0"/>
              <a:t>paracetamol at recommended intervals </a:t>
            </a:r>
            <a:r>
              <a:rPr lang="en-US" sz="2000" b="1" dirty="0" smtClean="0">
                <a:solidFill>
                  <a:schemeClr val="bg2"/>
                </a:solidFill>
              </a:rPr>
              <a:t>up to 48 hours post-vaccination</a:t>
            </a:r>
            <a:r>
              <a:rPr lang="en-US" sz="2000" b="1" dirty="0" smtClean="0"/>
              <a:t>. Do not exceed </a:t>
            </a:r>
            <a:r>
              <a:rPr lang="en-US" sz="2000" b="1" dirty="0"/>
              <a:t>four doses in a day. </a:t>
            </a:r>
            <a:endParaRPr lang="en-US" sz="2000" b="1" dirty="0" smtClean="0"/>
          </a:p>
          <a:p>
            <a:pPr algn="ctr"/>
            <a:r>
              <a:rPr lang="en-US" sz="2000" b="1" dirty="0" smtClean="0">
                <a:solidFill>
                  <a:schemeClr val="bg2"/>
                </a:solidFill>
              </a:rPr>
              <a:t>If any concern at all speak to </a:t>
            </a:r>
            <a:r>
              <a:rPr lang="en-US" sz="2000" b="1" dirty="0">
                <a:solidFill>
                  <a:schemeClr val="bg2"/>
                </a:solidFill>
              </a:rPr>
              <a:t>GP or call </a:t>
            </a:r>
            <a:r>
              <a:rPr lang="en-US" sz="2000" b="1" dirty="0" smtClean="0">
                <a:solidFill>
                  <a:schemeClr val="bg2"/>
                </a:solidFill>
              </a:rPr>
              <a:t>NHS 111.</a:t>
            </a:r>
            <a:r>
              <a:rPr lang="en-US" sz="2000" b="1" dirty="0">
                <a:solidFill>
                  <a:schemeClr val="bg2"/>
                </a:solidFill>
              </a:rPr>
              <a:t> </a:t>
            </a:r>
            <a:endParaRPr lang="en-GB" sz="2000" b="1" dirty="0">
              <a:solidFill>
                <a:schemeClr val="bg2"/>
              </a:solidFill>
            </a:endParaRPr>
          </a:p>
        </p:txBody>
      </p:sp>
    </p:spTree>
    <p:extLst>
      <p:ext uri="{BB962C8B-B14F-4D97-AF65-F5344CB8AC3E}">
        <p14:creationId xmlns:p14="http://schemas.microsoft.com/office/powerpoint/2010/main" val="1900872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8028000" cy="648072"/>
          </a:xfrm>
        </p:spPr>
        <p:txBody>
          <a:bodyPr>
            <a:normAutofit/>
          </a:bodyPr>
          <a:lstStyle/>
          <a:p>
            <a:r>
              <a:rPr lang="en-GB" sz="3200" b="1" dirty="0" smtClean="0"/>
              <a:t>Ordering </a:t>
            </a:r>
            <a:r>
              <a:rPr lang="en-GB" sz="3200" b="1" dirty="0" err="1"/>
              <a:t>p</a:t>
            </a:r>
            <a:r>
              <a:rPr lang="en-GB" sz="3200" b="1" dirty="0" err="1" smtClean="0"/>
              <a:t>aracetamol</a:t>
            </a:r>
            <a:r>
              <a:rPr lang="en-GB" sz="3200" b="1" dirty="0" smtClean="0"/>
              <a:t> and syringes</a:t>
            </a:r>
            <a:endParaRPr lang="en-GB" sz="3200" b="1" dirty="0"/>
          </a:p>
        </p:txBody>
      </p:sp>
      <p:sp>
        <p:nvSpPr>
          <p:cNvPr id="3" name="Content Placeholder 2"/>
          <p:cNvSpPr>
            <a:spLocks noGrp="1"/>
          </p:cNvSpPr>
          <p:nvPr>
            <p:ph idx="1"/>
          </p:nvPr>
        </p:nvSpPr>
        <p:spPr>
          <a:xfrm>
            <a:off x="323528" y="1484784"/>
            <a:ext cx="4536504" cy="4811687"/>
          </a:xfrm>
        </p:spPr>
        <p:txBody>
          <a:bodyPr/>
          <a:lstStyle/>
          <a:p>
            <a:pPr>
              <a:buFont typeface="Arial" panose="020B0604020202020204" pitchFamily="34" charset="0"/>
              <a:buChar char="•"/>
            </a:pPr>
            <a:r>
              <a:rPr lang="en-GB" dirty="0" smtClean="0"/>
              <a:t>GP practices </a:t>
            </a:r>
            <a:r>
              <a:rPr lang="en-GB" dirty="0"/>
              <a:t>will be able to order </a:t>
            </a:r>
            <a:r>
              <a:rPr lang="en-GB" dirty="0" err="1"/>
              <a:t>paracetamol</a:t>
            </a:r>
            <a:r>
              <a:rPr lang="en-GB" dirty="0"/>
              <a:t> </a:t>
            </a:r>
            <a:r>
              <a:rPr lang="en-GB" dirty="0" smtClean="0"/>
              <a:t>oral suspension </a:t>
            </a:r>
            <a:r>
              <a:rPr lang="en-GB" dirty="0"/>
              <a:t>sachets and accompanying syringes via </a:t>
            </a:r>
            <a:r>
              <a:rPr lang="en-GB" dirty="0" err="1"/>
              <a:t>ImmForm</a:t>
            </a:r>
            <a:r>
              <a:rPr lang="en-GB" dirty="0"/>
              <a:t> </a:t>
            </a:r>
            <a:r>
              <a:rPr lang="en-GB" dirty="0" smtClean="0"/>
              <a:t>for </a:t>
            </a:r>
            <a:r>
              <a:rPr lang="en-GB" dirty="0"/>
              <a:t>an initial period of a few months (likely in boxes of 12 sachets). PHE ‘</a:t>
            </a:r>
            <a:r>
              <a:rPr lang="en-GB" dirty="0" err="1"/>
              <a:t>paracetamol</a:t>
            </a:r>
            <a:r>
              <a:rPr lang="en-GB" dirty="0"/>
              <a:t>’ leaflets will be supplied alongside </a:t>
            </a:r>
            <a:endParaRPr lang="en-GB" dirty="0" smtClean="0"/>
          </a:p>
          <a:p>
            <a:pPr>
              <a:buFont typeface="Arial" panose="020B0604020202020204" pitchFamily="34" charset="0"/>
              <a:buChar char="•"/>
            </a:pPr>
            <a:r>
              <a:rPr lang="en-GB" dirty="0" smtClean="0"/>
              <a:t>Single 5ml sachet of </a:t>
            </a:r>
            <a:r>
              <a:rPr lang="en-GB" dirty="0" err="1" smtClean="0"/>
              <a:t>paracetamol</a:t>
            </a:r>
            <a:r>
              <a:rPr lang="en-GB" dirty="0" smtClean="0"/>
              <a:t> suspension (120mg/5ml) should be offered to parents </a:t>
            </a:r>
            <a:r>
              <a:rPr lang="en-GB" dirty="0"/>
              <a:t>who do not have timely access to over-the-counter </a:t>
            </a:r>
            <a:r>
              <a:rPr lang="en-GB" dirty="0" err="1" smtClean="0"/>
              <a:t>paracetamol</a:t>
            </a:r>
            <a:endParaRPr lang="en-GB" dirty="0" smtClean="0"/>
          </a:p>
          <a:p>
            <a:pPr>
              <a:buFont typeface="Arial" panose="020B0604020202020204" pitchFamily="34" charset="0"/>
              <a:buChar char="•"/>
            </a:pPr>
            <a:r>
              <a:rPr lang="en-GB" dirty="0" smtClean="0"/>
              <a:t>Parents </a:t>
            </a:r>
            <a:r>
              <a:rPr lang="en-GB" dirty="0"/>
              <a:t>should be instructed to buy some infant strength paracetamol suspension to complete the two  remaining recommended doses at </a:t>
            </a:r>
            <a:r>
              <a:rPr lang="en-GB" dirty="0" smtClean="0"/>
              <a:t>home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132856"/>
            <a:ext cx="2131456" cy="2845604"/>
          </a:xfrm>
          <a:prstGeom prst="rect">
            <a:avLst/>
          </a:prstGeom>
        </p:spPr>
      </p:pic>
      <p:sp>
        <p:nvSpPr>
          <p:cNvPr id="6" name="TextBox 5"/>
          <p:cNvSpPr txBox="1"/>
          <p:nvPr/>
        </p:nvSpPr>
        <p:spPr>
          <a:xfrm>
            <a:off x="5955059" y="5102106"/>
            <a:ext cx="3168352" cy="461665"/>
          </a:xfrm>
          <a:prstGeom prst="rect">
            <a:avLst/>
          </a:prstGeom>
          <a:solidFill>
            <a:schemeClr val="accent1">
              <a:lumMod val="20000"/>
              <a:lumOff val="80000"/>
            </a:schemeClr>
          </a:solidFill>
        </p:spPr>
        <p:txBody>
          <a:bodyPr wrap="square" rtlCol="0">
            <a:spAutoFit/>
          </a:bodyPr>
          <a:lstStyle/>
          <a:p>
            <a:r>
              <a:rPr lang="en-GB" b="1" dirty="0" smtClean="0"/>
              <a:t>X1 Sachet + syringe</a:t>
            </a:r>
            <a:endParaRPr lang="en-GB" b="1" dirty="0"/>
          </a:p>
        </p:txBody>
      </p:sp>
    </p:spTree>
    <p:extLst>
      <p:ext uri="{BB962C8B-B14F-4D97-AF65-F5344CB8AC3E}">
        <p14:creationId xmlns:p14="http://schemas.microsoft.com/office/powerpoint/2010/main" val="35748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179388" y="333375"/>
            <a:ext cx="8748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en-US" sz="2800" b="1" spc="-150" dirty="0">
                <a:solidFill>
                  <a:srgbClr val="00AE9E"/>
                </a:solidFill>
                <a:latin typeface="Arial" pitchFamily="34" charset="0"/>
              </a:rPr>
              <a:t>Global distribution of invasive meningococcal disease </a:t>
            </a:r>
          </a:p>
        </p:txBody>
      </p:sp>
      <p:pic>
        <p:nvPicPr>
          <p:cNvPr id="45059" name="Picture 4" descr="C:\Documents and Settings\lharriso\My Documents\Manuscripts\Mening global epidemiology special Vaccines issue 2009\Figures\New_Harrison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90613"/>
            <a:ext cx="8713788"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303213" y="6281738"/>
            <a:ext cx="73387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Harrison LH, Trotter CL, Ramsay ME. Global Epidemiology of Meningococcal </a:t>
            </a:r>
          </a:p>
          <a:p>
            <a:r>
              <a:rPr lang="en-US" altLang="en-US" sz="1600" dirty="0"/>
              <a:t>Disease, in Vaccines against </a:t>
            </a:r>
            <a:r>
              <a:rPr lang="en-US" altLang="en-US" sz="1600" dirty="0" err="1"/>
              <a:t>Meningococcus</a:t>
            </a:r>
            <a:r>
              <a:rPr lang="en-US" altLang="en-US" sz="1600" dirty="0"/>
              <a:t>, 2009; </a:t>
            </a:r>
            <a:r>
              <a:rPr lang="en-GB" sz="1600" dirty="0"/>
              <a:t>27 </a:t>
            </a:r>
            <a:r>
              <a:rPr lang="en-GB" sz="1600" dirty="0" err="1"/>
              <a:t>Suppl</a:t>
            </a:r>
            <a:r>
              <a:rPr lang="en-GB" sz="1600" dirty="0"/>
              <a:t> 2:B51-63.</a:t>
            </a:r>
            <a:endParaRPr lang="en-GB" altLang="en-US"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6768752" cy="1080120"/>
          </a:xfrm>
        </p:spPr>
        <p:txBody>
          <a:bodyPr>
            <a:noAutofit/>
          </a:bodyPr>
          <a:lstStyle/>
          <a:p>
            <a:r>
              <a:rPr lang="en-GB" sz="3200" b="1" dirty="0"/>
              <a:t>D</a:t>
            </a:r>
            <a:r>
              <a:rPr lang="en-GB" sz="3200" b="1" dirty="0" smtClean="0"/>
              <a:t>o </a:t>
            </a:r>
            <a:r>
              <a:rPr lang="en-GB" sz="3200" b="1" dirty="0"/>
              <a:t>nurses need </a:t>
            </a:r>
            <a:r>
              <a:rPr lang="en-GB" sz="3200" b="1" dirty="0" smtClean="0"/>
              <a:t>a PGD to </a:t>
            </a:r>
            <a:r>
              <a:rPr lang="en-GB" sz="3200" b="1" dirty="0"/>
              <a:t>supply or administer </a:t>
            </a:r>
            <a:r>
              <a:rPr lang="en-GB" sz="3200" b="1" dirty="0" err="1" smtClean="0"/>
              <a:t>paracetamol</a:t>
            </a:r>
            <a:r>
              <a:rPr lang="en-GB" sz="3200" b="1" dirty="0"/>
              <a:t/>
            </a:r>
            <a:br>
              <a:rPr lang="en-GB" sz="3200" b="1" dirty="0"/>
            </a:br>
            <a:endParaRPr lang="en-GB" sz="3200" b="1" dirty="0"/>
          </a:p>
        </p:txBody>
      </p:sp>
      <p:sp>
        <p:nvSpPr>
          <p:cNvPr id="3" name="Content Placeholder 2"/>
          <p:cNvSpPr>
            <a:spLocks noGrp="1"/>
          </p:cNvSpPr>
          <p:nvPr>
            <p:ph idx="1"/>
          </p:nvPr>
        </p:nvSpPr>
        <p:spPr>
          <a:xfrm>
            <a:off x="539552" y="1772816"/>
            <a:ext cx="8028000" cy="3600400"/>
          </a:xfrm>
        </p:spPr>
        <p:txBody>
          <a:bodyPr/>
          <a:lstStyle/>
          <a:p>
            <a:pPr>
              <a:buFont typeface="Arial" panose="020B0604020202020204" pitchFamily="34" charset="0"/>
              <a:buChar char="•"/>
            </a:pPr>
            <a:r>
              <a:rPr lang="en-GB" sz="2000" dirty="0" smtClean="0"/>
              <a:t>Despite </a:t>
            </a:r>
            <a:r>
              <a:rPr lang="en-GB" sz="2000" dirty="0"/>
              <a:t>liquid infant </a:t>
            </a:r>
            <a:r>
              <a:rPr lang="en-GB" sz="2000" dirty="0" err="1"/>
              <a:t>paracetamol</a:t>
            </a:r>
            <a:r>
              <a:rPr lang="en-GB" sz="2000" dirty="0"/>
              <a:t> being available to purchase from pharmacists and </a:t>
            </a:r>
            <a:r>
              <a:rPr lang="en-GB" sz="2000" dirty="0" smtClean="0"/>
              <a:t>supermarkets,  </a:t>
            </a:r>
            <a:r>
              <a:rPr lang="en-GB" sz="2000" dirty="0"/>
              <a:t>nurses and midwives can only supply or administer medicines using a recognised process as set out in the Nursing and Midwifery Council’s Standards for Medicines Management </a:t>
            </a:r>
            <a:endParaRPr lang="en-GB" sz="2000" dirty="0" smtClean="0"/>
          </a:p>
          <a:p>
            <a:pPr>
              <a:buFont typeface="Arial" panose="020B0604020202020204" pitchFamily="34" charset="0"/>
              <a:buChar char="•"/>
            </a:pPr>
            <a:r>
              <a:rPr lang="en-GB" sz="2000" dirty="0" smtClean="0"/>
              <a:t>To </a:t>
            </a:r>
            <a:r>
              <a:rPr lang="en-GB" sz="2000" dirty="0"/>
              <a:t>enable nursing colleagues to practice in accordance with this standard, Public Health England (PHE) will make available a </a:t>
            </a:r>
            <a:r>
              <a:rPr lang="en-GB" sz="2000" b="1" dirty="0"/>
              <a:t>Homely Remedy Protocol </a:t>
            </a:r>
            <a:r>
              <a:rPr lang="en-GB" sz="2000" dirty="0"/>
              <a:t>for the supply of liquid infant </a:t>
            </a:r>
            <a:r>
              <a:rPr lang="en-GB" sz="2000" dirty="0" err="1" smtClean="0"/>
              <a:t>paracetamol</a:t>
            </a:r>
            <a:endParaRPr lang="en-GB" sz="2000" dirty="0" smtClean="0"/>
          </a:p>
          <a:p>
            <a:pPr>
              <a:buFont typeface="Arial" panose="020B0604020202020204" pitchFamily="34" charset="0"/>
              <a:buChar char="•"/>
            </a:pPr>
            <a:r>
              <a:rPr lang="en-GB" sz="2000" dirty="0"/>
              <a:t>A PGD is not a legal requirement for the supply or administration of over-the-counter medicines</a:t>
            </a:r>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smtClean="0"/>
              <a:t>  </a:t>
            </a:r>
            <a:fld id="{2565FA6D-D4C8-4C4C-AC4B-3269734D34D8}" type="slidenum">
              <a:rPr lang="en-US" smtClean="0"/>
              <a:pPr>
                <a:defRPr/>
              </a:pPr>
              <a:t>60</a:t>
            </a:fld>
            <a:endParaRPr lang="en-US" dirty="0"/>
          </a:p>
        </p:txBody>
      </p:sp>
    </p:spTree>
    <p:extLst>
      <p:ext uri="{BB962C8B-B14F-4D97-AF65-F5344CB8AC3E}">
        <p14:creationId xmlns:p14="http://schemas.microsoft.com/office/powerpoint/2010/main" val="1892707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6264696" cy="1224136"/>
          </a:xfrm>
        </p:spPr>
        <p:txBody>
          <a:bodyPr>
            <a:normAutofit/>
          </a:bodyPr>
          <a:lstStyle/>
          <a:p>
            <a:r>
              <a:rPr lang="en-GB" sz="3200" b="1" dirty="0" smtClean="0"/>
              <a:t>Summary: reducing fever after vaccination</a:t>
            </a:r>
            <a:endParaRPr lang="en-GB" sz="3200" dirty="0"/>
          </a:p>
        </p:txBody>
      </p:sp>
      <p:sp>
        <p:nvSpPr>
          <p:cNvPr id="3" name="Content Placeholder 2"/>
          <p:cNvSpPr>
            <a:spLocks noGrp="1"/>
          </p:cNvSpPr>
          <p:nvPr>
            <p:ph idx="1"/>
          </p:nvPr>
        </p:nvSpPr>
        <p:spPr>
          <a:xfrm>
            <a:off x="539552" y="1916832"/>
            <a:ext cx="8028000" cy="4064455"/>
          </a:xfrm>
        </p:spPr>
        <p:txBody>
          <a:bodyPr/>
          <a:lstStyle/>
          <a:p>
            <a:pPr>
              <a:buFont typeface="Arial" panose="020B0604020202020204" pitchFamily="34" charset="0"/>
              <a:buChar char="•"/>
            </a:pPr>
            <a:r>
              <a:rPr lang="en-GB" dirty="0"/>
              <a:t>Fever after vaccination with or without </a:t>
            </a:r>
            <a:r>
              <a:rPr lang="en-GB" dirty="0" err="1"/>
              <a:t>Bexsero</a:t>
            </a:r>
            <a:r>
              <a:rPr lang="en-GB" dirty="0"/>
              <a:t>® is common and </a:t>
            </a:r>
            <a:r>
              <a:rPr lang="en-GB" dirty="0" smtClean="0"/>
              <a:t>usually &lt;39</a:t>
            </a:r>
            <a:r>
              <a:rPr lang="en-GB" baseline="30000" dirty="0" smtClean="0"/>
              <a:t>o</a:t>
            </a:r>
            <a:r>
              <a:rPr lang="en-GB" dirty="0" smtClean="0"/>
              <a:t>C</a:t>
            </a:r>
          </a:p>
          <a:p>
            <a:pPr>
              <a:buFont typeface="Arial" panose="020B0604020202020204" pitchFamily="34" charset="0"/>
              <a:buChar char="•"/>
            </a:pPr>
            <a:r>
              <a:rPr lang="en-GB" dirty="0"/>
              <a:t>Fever is a normal and expected response of the immune system against the vaccine antigens and </a:t>
            </a:r>
            <a:r>
              <a:rPr lang="en-GB" dirty="0" smtClean="0"/>
              <a:t>not harmful</a:t>
            </a:r>
          </a:p>
          <a:p>
            <a:pPr>
              <a:buFont typeface="Arial" panose="020B0604020202020204" pitchFamily="34" charset="0"/>
              <a:buChar char="•"/>
            </a:pPr>
            <a:r>
              <a:rPr lang="en-GB" dirty="0"/>
              <a:t>P</a:t>
            </a:r>
            <a:r>
              <a:rPr lang="en-GB" dirty="0" smtClean="0"/>
              <a:t>arents </a:t>
            </a:r>
            <a:r>
              <a:rPr lang="en-GB" dirty="0"/>
              <a:t>are often concerned about the risk of febrile convulsions or “fever </a:t>
            </a:r>
            <a:r>
              <a:rPr lang="en-GB" dirty="0" smtClean="0"/>
              <a:t>fits”</a:t>
            </a:r>
          </a:p>
          <a:p>
            <a:pPr>
              <a:buFont typeface="Arial" panose="020B0604020202020204" pitchFamily="34" charset="0"/>
              <a:buChar char="•"/>
            </a:pPr>
            <a:r>
              <a:rPr lang="en-GB" dirty="0" smtClean="0"/>
              <a:t>Parents should be reassured that </a:t>
            </a:r>
            <a:r>
              <a:rPr lang="en-GB" dirty="0"/>
              <a:t>febrile convulsions </a:t>
            </a:r>
            <a:r>
              <a:rPr lang="en-GB" dirty="0" smtClean="0"/>
              <a:t>generally occur in infants from </a:t>
            </a:r>
            <a:r>
              <a:rPr lang="en-GB" dirty="0"/>
              <a:t>6 months to 5 years of age and are very uncommon in younger age </a:t>
            </a:r>
            <a:r>
              <a:rPr lang="en-GB" dirty="0" smtClean="0"/>
              <a:t>groups</a:t>
            </a:r>
          </a:p>
          <a:p>
            <a:pPr>
              <a:buFont typeface="Arial" panose="020B0604020202020204" pitchFamily="34" charset="0"/>
              <a:buChar char="•"/>
            </a:pPr>
            <a:r>
              <a:rPr lang="en-GB" dirty="0" smtClean="0"/>
              <a:t>It is </a:t>
            </a:r>
            <a:r>
              <a:rPr lang="en-GB" dirty="0" smtClean="0">
                <a:solidFill>
                  <a:srgbClr val="FF0000"/>
                </a:solidFill>
              </a:rPr>
              <a:t>important</a:t>
            </a:r>
            <a:r>
              <a:rPr lang="en-GB" dirty="0" smtClean="0"/>
              <a:t> that parents are reassured and are advised of the importance of administering prophylactic </a:t>
            </a:r>
            <a:r>
              <a:rPr lang="en-GB" dirty="0" err="1" smtClean="0"/>
              <a:t>paracetamol</a:t>
            </a:r>
            <a:r>
              <a:rPr lang="en-GB" dirty="0" smtClean="0"/>
              <a:t> to reduce the risk and intensity of post-immunisation fever </a:t>
            </a:r>
            <a:endParaRPr lang="en-GB" dirty="0"/>
          </a:p>
        </p:txBody>
      </p:sp>
      <p:sp>
        <p:nvSpPr>
          <p:cNvPr id="4" name="Slide Number Placeholder 3"/>
          <p:cNvSpPr>
            <a:spLocks noGrp="1"/>
          </p:cNvSpPr>
          <p:nvPr>
            <p:ph type="sldNum" sz="quarter" idx="10"/>
          </p:nvPr>
        </p:nvSpPr>
        <p:spPr>
          <a:xfrm>
            <a:off x="-2015" y="6336109"/>
            <a:ext cx="9144000" cy="549275"/>
          </a:xfrm>
        </p:spPr>
        <p:txBody>
          <a:bodyPr/>
          <a:lstStyle/>
          <a:p>
            <a:pPr>
              <a:defRPr/>
            </a:pPr>
            <a:r>
              <a:rPr lang="en-US" smtClean="0"/>
              <a:t>  </a:t>
            </a:r>
            <a:fld id="{2565FA6D-D4C8-4C4C-AC4B-3269734D34D8}" type="slidenum">
              <a:rPr lang="en-US" smtClean="0"/>
              <a:pPr>
                <a:defRPr/>
              </a:pPr>
              <a:t>61</a:t>
            </a:fld>
            <a:endParaRPr lang="en-US" dirty="0"/>
          </a:p>
        </p:txBody>
      </p:sp>
    </p:spTree>
    <p:extLst>
      <p:ext uri="{BB962C8B-B14F-4D97-AF65-F5344CB8AC3E}">
        <p14:creationId xmlns:p14="http://schemas.microsoft.com/office/powerpoint/2010/main" val="10692423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924944"/>
            <a:ext cx="7974440" cy="1584176"/>
          </a:xfrm>
        </p:spPr>
        <p:txBody>
          <a:bodyPr/>
          <a:lstStyle/>
          <a:p>
            <a:r>
              <a:rPr lang="en-GB" sz="4000" b="1" smtClean="0"/>
              <a:t>How can we control the increase in Meningococcal group W disease?</a:t>
            </a:r>
            <a:r>
              <a:rPr lang="en-GB" b="1" smtClean="0"/>
              <a:t/>
            </a:r>
            <a:br>
              <a:rPr lang="en-GB" b="1" smtClean="0"/>
            </a:br>
            <a:endParaRPr lang="en-GB" dirty="0"/>
          </a:p>
        </p:txBody>
      </p:sp>
    </p:spTree>
    <p:extLst>
      <p:ext uri="{BB962C8B-B14F-4D97-AF65-F5344CB8AC3E}">
        <p14:creationId xmlns:p14="http://schemas.microsoft.com/office/powerpoint/2010/main" val="2170267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754" y="1484784"/>
            <a:ext cx="8028000" cy="648072"/>
          </a:xfrm>
        </p:spPr>
        <p:txBody>
          <a:bodyPr/>
          <a:lstStyle/>
          <a:p>
            <a:pPr eaLnBrk="1" hangingPunct="1"/>
            <a:r>
              <a:rPr lang="en-GB" sz="3400" b="1" dirty="0" smtClean="0">
                <a:solidFill>
                  <a:srgbClr val="FFFFFF"/>
                </a:solidFill>
              </a:rPr>
              <a:t>Outline</a:t>
            </a:r>
          </a:p>
        </p:txBody>
      </p:sp>
      <p:sp>
        <p:nvSpPr>
          <p:cNvPr id="4"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pPr/>
              <a:t>63</a:t>
            </a:fld>
            <a:endParaRPr lang="en-US" dirty="0"/>
          </a:p>
        </p:txBody>
      </p:sp>
      <p:sp>
        <p:nvSpPr>
          <p:cNvPr id="7" name="Title 1"/>
          <p:cNvSpPr txBox="1">
            <a:spLocks/>
          </p:cNvSpPr>
          <p:nvPr/>
        </p:nvSpPr>
        <p:spPr bwMode="auto">
          <a:xfrm>
            <a:off x="2051721" y="260921"/>
            <a:ext cx="6912767" cy="1439887"/>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vert="horz" lIns="72000" tIns="72000" rIns="72000" bIns="72000" rtlCol="0" anchor="ctr">
            <a:noAutofit/>
          </a:bodyPr>
          <a:lstStyle>
            <a:lvl1pPr algn="l" defTabSz="914400" rtl="0" eaLnBrk="1" latinLnBrk="0" hangingPunct="1">
              <a:spcBef>
                <a:spcPct val="0"/>
              </a:spcBef>
              <a:buNone/>
              <a:defRPr sz="4000" kern="1200" spc="-150" baseline="0">
                <a:solidFill>
                  <a:schemeClr val="tx2"/>
                </a:solidFill>
                <a:latin typeface="+mj-lt"/>
                <a:ea typeface="+mj-ea"/>
                <a:cs typeface="+mj-cs"/>
              </a:defRPr>
            </a:lvl1pPr>
          </a:lstStyle>
          <a:p>
            <a:pPr fontAlgn="auto">
              <a:spcAft>
                <a:spcPts val="0"/>
              </a:spcAft>
            </a:pPr>
            <a:r>
              <a:rPr lang="en-GB" sz="3200" b="1" dirty="0">
                <a:solidFill>
                  <a:srgbClr val="00AE9E"/>
                </a:solidFill>
                <a:latin typeface="Arial" pitchFamily="34" charset="0"/>
                <a:ea typeface="ヒラギノ角ゴ Pro W3" pitchFamily="84" charset="-128"/>
                <a:cs typeface="ヒラギノ角ゴ Pro W3" pitchFamily="84" charset="-128"/>
              </a:rPr>
              <a:t>Laboratory confirmed cases </a:t>
            </a:r>
          </a:p>
          <a:p>
            <a:pPr fontAlgn="auto">
              <a:spcAft>
                <a:spcPts val="0"/>
              </a:spcAft>
            </a:pPr>
            <a:r>
              <a:rPr lang="en-GB" sz="3200" b="1" dirty="0">
                <a:solidFill>
                  <a:srgbClr val="00AE9E"/>
                </a:solidFill>
                <a:latin typeface="Arial" pitchFamily="34" charset="0"/>
                <a:ea typeface="ヒラギノ角ゴ Pro W3" pitchFamily="84" charset="-128"/>
                <a:cs typeface="ヒラギノ角ゴ Pro W3" pitchFamily="84" charset="-128"/>
              </a:rPr>
              <a:t>invasive meningococcal </a:t>
            </a:r>
            <a:r>
              <a:rPr lang="en-GB" sz="3200" b="1" dirty="0" smtClean="0">
                <a:solidFill>
                  <a:srgbClr val="00AE9E"/>
                </a:solidFill>
                <a:latin typeface="Arial" pitchFamily="34" charset="0"/>
                <a:ea typeface="ヒラギノ角ゴ Pro W3" pitchFamily="84" charset="-128"/>
                <a:cs typeface="ヒラギノ角ゴ Pro W3" pitchFamily="84" charset="-128"/>
              </a:rPr>
              <a:t>disease  </a:t>
            </a:r>
          </a:p>
          <a:p>
            <a:pPr fontAlgn="auto">
              <a:spcAft>
                <a:spcPts val="0"/>
              </a:spcAft>
            </a:pPr>
            <a:r>
              <a:rPr lang="en-GB" sz="1800" dirty="0" smtClean="0">
                <a:latin typeface="Arial" charset="0"/>
              </a:rPr>
              <a:t>England  and Wales</a:t>
            </a:r>
            <a:endParaRPr lang="en-GB" dirty="0" smtClean="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23789"/>
            <a:ext cx="828516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502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8028000" cy="648072"/>
          </a:xfrm>
        </p:spPr>
        <p:txBody>
          <a:bodyPr>
            <a:normAutofit/>
          </a:bodyPr>
          <a:lstStyle/>
          <a:p>
            <a:r>
              <a:rPr lang="en-GB" sz="3600" b="1" dirty="0" err="1" smtClean="0"/>
              <a:t>MenW</a:t>
            </a:r>
            <a:r>
              <a:rPr lang="en-GB" sz="3600" b="1" dirty="0" smtClean="0"/>
              <a:t> cases in England</a:t>
            </a:r>
            <a:endParaRPr lang="en-GB" sz="3600" b="1" dirty="0"/>
          </a:p>
        </p:txBody>
      </p:sp>
      <p:sp>
        <p:nvSpPr>
          <p:cNvPr id="3" name="Content Placeholder 2"/>
          <p:cNvSpPr>
            <a:spLocks noGrp="1"/>
          </p:cNvSpPr>
          <p:nvPr>
            <p:ph idx="1"/>
          </p:nvPr>
        </p:nvSpPr>
        <p:spPr>
          <a:xfrm>
            <a:off x="558000" y="2088001"/>
            <a:ext cx="8028000" cy="1052968"/>
          </a:xfrm>
        </p:spPr>
        <p:txBody>
          <a:bodyPr/>
          <a:lstStyle/>
          <a:p>
            <a:pPr>
              <a:buFont typeface="Arial" panose="020B0604020202020204" pitchFamily="34" charset="0"/>
              <a:buChar char="•"/>
            </a:pPr>
            <a:r>
              <a:rPr lang="en-GB" sz="2400" b="1" dirty="0" err="1" smtClean="0"/>
              <a:t>MenB</a:t>
            </a:r>
            <a:r>
              <a:rPr lang="en-GB" sz="2400" b="1" dirty="0" smtClean="0"/>
              <a:t> infections continue to decline</a:t>
            </a:r>
          </a:p>
          <a:p>
            <a:pPr>
              <a:buFont typeface="Arial" panose="020B0604020202020204" pitchFamily="34" charset="0"/>
              <a:buChar char="•"/>
            </a:pPr>
            <a:r>
              <a:rPr lang="en-GB" sz="2400" b="1" dirty="0" err="1" smtClean="0"/>
              <a:t>MenW</a:t>
            </a:r>
            <a:r>
              <a:rPr lang="en-GB" sz="2400" b="1" dirty="0" smtClean="0"/>
              <a:t> infections have increased since 2009</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64</a:t>
            </a:fld>
            <a:endParaRPr lang="en-US" dirty="0"/>
          </a:p>
        </p:txBody>
      </p:sp>
      <p:graphicFrame>
        <p:nvGraphicFramePr>
          <p:cNvPr id="6" name="Table 5"/>
          <p:cNvGraphicFramePr>
            <a:graphicFrameLocks noGrp="1"/>
          </p:cNvGraphicFramePr>
          <p:nvPr>
            <p:extLst/>
          </p:nvPr>
        </p:nvGraphicFramePr>
        <p:xfrm>
          <a:off x="2195736" y="3284984"/>
          <a:ext cx="4064000" cy="259588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GB" dirty="0" smtClean="0"/>
                        <a:t>Year</a:t>
                      </a:r>
                      <a:endParaRPr lang="en-GB" dirty="0"/>
                    </a:p>
                  </a:txBody>
                  <a:tcPr/>
                </a:tc>
                <a:tc>
                  <a:txBody>
                    <a:bodyPr/>
                    <a:lstStyle/>
                    <a:p>
                      <a:r>
                        <a:rPr lang="en-GB" dirty="0" err="1" smtClean="0"/>
                        <a:t>MenW</a:t>
                      </a:r>
                      <a:endParaRPr lang="en-GB" dirty="0"/>
                    </a:p>
                  </a:txBody>
                  <a:tcPr/>
                </a:tc>
              </a:tr>
              <a:tr h="370840">
                <a:tc>
                  <a:txBody>
                    <a:bodyPr/>
                    <a:lstStyle/>
                    <a:p>
                      <a:r>
                        <a:rPr lang="en-GB" dirty="0" smtClean="0"/>
                        <a:t>2009</a:t>
                      </a:r>
                      <a:endParaRPr lang="en-GB" dirty="0"/>
                    </a:p>
                  </a:txBody>
                  <a:tcPr/>
                </a:tc>
                <a:tc>
                  <a:txBody>
                    <a:bodyPr/>
                    <a:lstStyle/>
                    <a:p>
                      <a:r>
                        <a:rPr lang="en-GB" dirty="0" smtClean="0"/>
                        <a:t>23</a:t>
                      </a:r>
                      <a:endParaRPr lang="en-GB" dirty="0"/>
                    </a:p>
                  </a:txBody>
                  <a:tcPr/>
                </a:tc>
              </a:tr>
              <a:tr h="370840">
                <a:tc>
                  <a:txBody>
                    <a:bodyPr/>
                    <a:lstStyle/>
                    <a:p>
                      <a:r>
                        <a:rPr lang="en-GB" dirty="0" smtClean="0"/>
                        <a:t>2010</a:t>
                      </a:r>
                      <a:endParaRPr lang="en-GB" dirty="0"/>
                    </a:p>
                  </a:txBody>
                  <a:tcPr/>
                </a:tc>
                <a:tc>
                  <a:txBody>
                    <a:bodyPr/>
                    <a:lstStyle/>
                    <a:p>
                      <a:r>
                        <a:rPr lang="en-GB" dirty="0" smtClean="0"/>
                        <a:t>27</a:t>
                      </a:r>
                      <a:endParaRPr lang="en-GB" dirty="0"/>
                    </a:p>
                  </a:txBody>
                  <a:tcPr/>
                </a:tc>
              </a:tr>
              <a:tr h="370840">
                <a:tc>
                  <a:txBody>
                    <a:bodyPr/>
                    <a:lstStyle/>
                    <a:p>
                      <a:r>
                        <a:rPr lang="en-GB" dirty="0" smtClean="0"/>
                        <a:t>2011</a:t>
                      </a:r>
                      <a:endParaRPr lang="en-GB" dirty="0"/>
                    </a:p>
                  </a:txBody>
                  <a:tcPr/>
                </a:tc>
                <a:tc>
                  <a:txBody>
                    <a:bodyPr/>
                    <a:lstStyle/>
                    <a:p>
                      <a:r>
                        <a:rPr lang="en-GB" dirty="0" smtClean="0"/>
                        <a:t>33</a:t>
                      </a:r>
                      <a:endParaRPr lang="en-GB" dirty="0"/>
                    </a:p>
                  </a:txBody>
                  <a:tcPr/>
                </a:tc>
              </a:tr>
              <a:tr h="370840">
                <a:tc>
                  <a:txBody>
                    <a:bodyPr/>
                    <a:lstStyle/>
                    <a:p>
                      <a:r>
                        <a:rPr lang="en-GB" dirty="0" smtClean="0"/>
                        <a:t>2012</a:t>
                      </a:r>
                      <a:endParaRPr lang="en-GB" dirty="0"/>
                    </a:p>
                  </a:txBody>
                  <a:tcPr/>
                </a:tc>
                <a:tc>
                  <a:txBody>
                    <a:bodyPr/>
                    <a:lstStyle/>
                    <a:p>
                      <a:r>
                        <a:rPr lang="en-GB" dirty="0" smtClean="0"/>
                        <a:t>46</a:t>
                      </a:r>
                      <a:endParaRPr lang="en-GB" dirty="0"/>
                    </a:p>
                  </a:txBody>
                  <a:tcPr/>
                </a:tc>
              </a:tr>
              <a:tr h="370840">
                <a:tc>
                  <a:txBody>
                    <a:bodyPr/>
                    <a:lstStyle/>
                    <a:p>
                      <a:r>
                        <a:rPr lang="en-GB" dirty="0" smtClean="0"/>
                        <a:t>2013</a:t>
                      </a:r>
                      <a:endParaRPr lang="en-GB" dirty="0"/>
                    </a:p>
                  </a:txBody>
                  <a:tcPr/>
                </a:tc>
                <a:tc>
                  <a:txBody>
                    <a:bodyPr/>
                    <a:lstStyle/>
                    <a:p>
                      <a:r>
                        <a:rPr lang="en-GB" dirty="0" smtClean="0"/>
                        <a:t>78</a:t>
                      </a:r>
                      <a:endParaRPr lang="en-GB" dirty="0"/>
                    </a:p>
                  </a:txBody>
                  <a:tcPr/>
                </a:tc>
              </a:tr>
              <a:tr h="370840">
                <a:tc>
                  <a:txBody>
                    <a:bodyPr/>
                    <a:lstStyle/>
                    <a:p>
                      <a:r>
                        <a:rPr lang="en-GB" dirty="0" smtClean="0"/>
                        <a:t>2014</a:t>
                      </a:r>
                      <a:endParaRPr lang="en-GB" dirty="0"/>
                    </a:p>
                  </a:txBody>
                  <a:tcPr/>
                </a:tc>
                <a:tc>
                  <a:txBody>
                    <a:bodyPr/>
                    <a:lstStyle/>
                    <a:p>
                      <a:r>
                        <a:rPr lang="en-GB" dirty="0" smtClean="0"/>
                        <a:t>119</a:t>
                      </a:r>
                      <a:endParaRPr lang="en-GB" dirty="0"/>
                    </a:p>
                  </a:txBody>
                  <a:tcPr/>
                </a:tc>
              </a:tr>
            </a:tbl>
          </a:graphicData>
        </a:graphic>
      </p:graphicFrame>
    </p:spTree>
    <p:extLst>
      <p:ext uri="{BB962C8B-B14F-4D97-AF65-F5344CB8AC3E}">
        <p14:creationId xmlns:p14="http://schemas.microsoft.com/office/powerpoint/2010/main" val="4058717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smtClean="0"/>
              <a:t>  </a:t>
            </a:r>
            <a:fld id="{3C92E8B8-980F-4FD9-89A2-235B13F5AFD1}" type="slidenum">
              <a:rPr lang="en-US" smtClean="0"/>
              <a:pPr>
                <a:defRPr/>
              </a:pPr>
              <a:t>65</a:t>
            </a:fld>
            <a:endParaRPr lang="en-US" dirty="0"/>
          </a:p>
        </p:txBody>
      </p:sp>
      <p:sp>
        <p:nvSpPr>
          <p:cNvPr id="6" name="TextBox 5"/>
          <p:cNvSpPr txBox="1"/>
          <p:nvPr/>
        </p:nvSpPr>
        <p:spPr>
          <a:xfrm>
            <a:off x="2123728" y="116632"/>
            <a:ext cx="6840760" cy="2000548"/>
          </a:xfrm>
          <a:prstGeom prst="rect">
            <a:avLst/>
          </a:prstGeom>
          <a:noFill/>
        </p:spPr>
        <p:txBody>
          <a:bodyPr wrap="square" rtlCol="0">
            <a:spAutoFit/>
          </a:bodyPr>
          <a:lstStyle/>
          <a:p>
            <a:r>
              <a:rPr lang="en-GB" sz="3200" dirty="0">
                <a:solidFill>
                  <a:srgbClr val="00AE9E"/>
                </a:solidFill>
              </a:rPr>
              <a:t>Cumulative </a:t>
            </a:r>
            <a:r>
              <a:rPr lang="en-GB" sz="3200" dirty="0" err="1" smtClean="0">
                <a:solidFill>
                  <a:srgbClr val="00AE9E"/>
                </a:solidFill>
              </a:rPr>
              <a:t>MenW</a:t>
            </a:r>
            <a:r>
              <a:rPr lang="en-GB" sz="3200" dirty="0" smtClean="0">
                <a:solidFill>
                  <a:srgbClr val="00AE9E"/>
                </a:solidFill>
              </a:rPr>
              <a:t> cases by </a:t>
            </a:r>
          </a:p>
          <a:p>
            <a:r>
              <a:rPr lang="en-GB" sz="3200" dirty="0" smtClean="0">
                <a:solidFill>
                  <a:srgbClr val="00AE9E"/>
                </a:solidFill>
              </a:rPr>
              <a:t>epidemiological year (</a:t>
            </a:r>
            <a:r>
              <a:rPr lang="en-GB" sz="3200" dirty="0">
                <a:solidFill>
                  <a:srgbClr val="00AE9E"/>
                </a:solidFill>
              </a:rPr>
              <a:t>July to June) in England</a:t>
            </a:r>
          </a:p>
          <a:p>
            <a:pPr algn="r"/>
            <a:endParaRPr lang="en-GB" sz="2800" dirty="0">
              <a:solidFill>
                <a:srgbClr val="00AE9E"/>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135087"/>
            <a:ext cx="819308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373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smtClean="0"/>
              <a:t>  </a:t>
            </a:r>
            <a:fld id="{3C92E8B8-980F-4FD9-89A2-235B13F5AFD1}" type="slidenum">
              <a:rPr lang="en-US" smtClean="0"/>
              <a:pPr>
                <a:defRPr/>
              </a:pPr>
              <a:t>66</a:t>
            </a:fld>
            <a:endParaRPr lang="en-US" dirty="0"/>
          </a:p>
        </p:txBody>
      </p:sp>
      <p:sp>
        <p:nvSpPr>
          <p:cNvPr id="6" name="TextBox 5"/>
          <p:cNvSpPr txBox="1"/>
          <p:nvPr/>
        </p:nvSpPr>
        <p:spPr>
          <a:xfrm>
            <a:off x="2123728" y="476672"/>
            <a:ext cx="6356035" cy="584775"/>
          </a:xfrm>
          <a:prstGeom prst="rect">
            <a:avLst/>
          </a:prstGeom>
          <a:noFill/>
        </p:spPr>
        <p:txBody>
          <a:bodyPr wrap="none" rtlCol="0">
            <a:spAutoFit/>
          </a:bodyPr>
          <a:lstStyle/>
          <a:p>
            <a:r>
              <a:rPr lang="en-GB" sz="3200" dirty="0">
                <a:solidFill>
                  <a:srgbClr val="00AE9E"/>
                </a:solidFill>
              </a:rPr>
              <a:t>Typing of </a:t>
            </a:r>
            <a:r>
              <a:rPr lang="en-GB" sz="3200" dirty="0" err="1">
                <a:solidFill>
                  <a:srgbClr val="00AE9E"/>
                </a:solidFill>
              </a:rPr>
              <a:t>MenW</a:t>
            </a:r>
            <a:r>
              <a:rPr lang="en-GB" sz="3200" dirty="0">
                <a:solidFill>
                  <a:srgbClr val="00AE9E"/>
                </a:solidFill>
              </a:rPr>
              <a:t> cases in 2014/15</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300633"/>
            <a:ext cx="8035925"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5830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04664"/>
            <a:ext cx="6515832" cy="648072"/>
          </a:xfrm>
        </p:spPr>
        <p:txBody>
          <a:bodyPr>
            <a:normAutofit/>
          </a:bodyPr>
          <a:lstStyle/>
          <a:p>
            <a:r>
              <a:rPr lang="en-GB" sz="3200" b="1" dirty="0" smtClean="0"/>
              <a:t>Emergence of </a:t>
            </a:r>
            <a:r>
              <a:rPr lang="en-GB" sz="3200" b="1" dirty="0" err="1" smtClean="0"/>
              <a:t>MenW</a:t>
            </a:r>
            <a:r>
              <a:rPr lang="en-GB" sz="3200" b="1" dirty="0" smtClean="0"/>
              <a:t> in England</a:t>
            </a:r>
            <a:endParaRPr lang="en-GB" sz="3200" b="1" dirty="0"/>
          </a:p>
        </p:txBody>
      </p:sp>
      <p:sp>
        <p:nvSpPr>
          <p:cNvPr id="3" name="Content Placeholder 2"/>
          <p:cNvSpPr>
            <a:spLocks noGrp="1"/>
          </p:cNvSpPr>
          <p:nvPr>
            <p:ph idx="1"/>
          </p:nvPr>
        </p:nvSpPr>
        <p:spPr>
          <a:xfrm>
            <a:off x="558000" y="1556792"/>
            <a:ext cx="8028000" cy="4595663"/>
          </a:xfrm>
        </p:spPr>
        <p:txBody>
          <a:bodyPr/>
          <a:lstStyle/>
          <a:p>
            <a:pPr>
              <a:buFont typeface="Arial" pitchFamily="34" charset="0"/>
              <a:buChar char="•"/>
            </a:pPr>
            <a:r>
              <a:rPr lang="en-GB" sz="2000" dirty="0" smtClean="0"/>
              <a:t>Increase associated with emergence of a specific virulent clone since 2008 (</a:t>
            </a:r>
            <a:r>
              <a:rPr lang="en-GB" sz="2000" dirty="0" err="1" smtClean="0"/>
              <a:t>phenotyped</a:t>
            </a:r>
            <a:r>
              <a:rPr lang="en-GB" sz="2000" dirty="0" smtClean="0"/>
              <a:t> as 2a:1.5,2)</a:t>
            </a:r>
          </a:p>
          <a:p>
            <a:pPr>
              <a:buFont typeface="Arial" pitchFamily="34" charset="0"/>
              <a:buChar char="•"/>
            </a:pPr>
            <a:r>
              <a:rPr lang="en-GB" sz="2000" dirty="0" smtClean="0"/>
              <a:t>Incidence doubled in each of past two years</a:t>
            </a:r>
          </a:p>
          <a:p>
            <a:pPr>
              <a:buFont typeface="Arial" pitchFamily="34" charset="0"/>
              <a:buChar char="•"/>
            </a:pPr>
            <a:r>
              <a:rPr lang="en-GB" sz="2000" dirty="0" smtClean="0"/>
              <a:t>Emerging strain is member of </a:t>
            </a:r>
            <a:r>
              <a:rPr lang="en-GB" sz="2000" b="1" dirty="0" smtClean="0"/>
              <a:t>ST-11 clonal complex</a:t>
            </a:r>
            <a:r>
              <a:rPr lang="en-GB" sz="2000" dirty="0" smtClean="0"/>
              <a:t>, associated with increase in disease incidence and high case fatality ratios in recent years</a:t>
            </a:r>
          </a:p>
          <a:p>
            <a:pPr lvl="3"/>
            <a:r>
              <a:rPr lang="en-GB" sz="1800" dirty="0" smtClean="0"/>
              <a:t>As group C, </a:t>
            </a:r>
            <a:r>
              <a:rPr lang="en-GB" sz="1800" dirty="0"/>
              <a:t>in UK and Europe in late </a:t>
            </a:r>
            <a:r>
              <a:rPr lang="en-GB" sz="1800" dirty="0" smtClean="0"/>
              <a:t>1990s</a:t>
            </a:r>
          </a:p>
          <a:p>
            <a:pPr lvl="3"/>
            <a:r>
              <a:rPr lang="en-GB" sz="1800" dirty="0" smtClean="0"/>
              <a:t>As group </a:t>
            </a:r>
            <a:r>
              <a:rPr lang="en-GB" sz="1800" dirty="0"/>
              <a:t>W, Hajj-associated outbreak early </a:t>
            </a:r>
            <a:r>
              <a:rPr lang="en-GB" sz="1800" dirty="0" smtClean="0"/>
              <a:t>2000s</a:t>
            </a:r>
          </a:p>
          <a:p>
            <a:pPr lvl="3"/>
            <a:r>
              <a:rPr lang="en-GB" sz="1800" dirty="0" smtClean="0"/>
              <a:t>As group </a:t>
            </a:r>
            <a:r>
              <a:rPr lang="en-GB" sz="1800" dirty="0"/>
              <a:t>W, African epidemics </a:t>
            </a:r>
            <a:r>
              <a:rPr lang="en-GB" sz="1800" dirty="0" smtClean="0"/>
              <a:t>2002-2004</a:t>
            </a:r>
          </a:p>
          <a:p>
            <a:pPr lvl="3"/>
            <a:r>
              <a:rPr lang="en-GB" sz="1800" dirty="0" smtClean="0"/>
              <a:t>As </a:t>
            </a:r>
            <a:r>
              <a:rPr lang="en-GB" sz="1800" dirty="0"/>
              <a:t>group W, </a:t>
            </a:r>
            <a:r>
              <a:rPr lang="en-GB" sz="1800" dirty="0" smtClean="0"/>
              <a:t>in S</a:t>
            </a:r>
            <a:r>
              <a:rPr lang="en-GB" sz="1800" dirty="0"/>
              <a:t>. America and S. </a:t>
            </a:r>
            <a:r>
              <a:rPr lang="en-GB" sz="1800" dirty="0" smtClean="0"/>
              <a:t>Africa</a:t>
            </a:r>
          </a:p>
          <a:p>
            <a:pPr lvl="2"/>
            <a:r>
              <a:rPr lang="en-GB" sz="2000" dirty="0" smtClean="0"/>
              <a:t>Sequencing shows current strain is similar to that causing disease in South America</a:t>
            </a:r>
            <a:endParaRPr lang="en-GB" sz="2000" dirty="0"/>
          </a:p>
          <a:p>
            <a:pPr marL="96838" indent="0" eaLnBrk="1" hangingPunct="1">
              <a:spcBef>
                <a:spcPts val="800"/>
              </a:spcBef>
              <a:defRPr/>
            </a:pPr>
            <a:endParaRPr lang="en-GB" b="1" dirty="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67</a:t>
            </a:fld>
            <a:endParaRPr lang="en-US" dirty="0"/>
          </a:p>
        </p:txBody>
      </p:sp>
    </p:spTree>
    <p:extLst>
      <p:ext uri="{BB962C8B-B14F-4D97-AF65-F5344CB8AC3E}">
        <p14:creationId xmlns:p14="http://schemas.microsoft.com/office/powerpoint/2010/main" val="4216821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3728" y="404664"/>
            <a:ext cx="6480720" cy="648072"/>
          </a:xfrm>
        </p:spPr>
        <p:txBody>
          <a:bodyPr>
            <a:normAutofit fontScale="90000"/>
          </a:bodyPr>
          <a:lstStyle/>
          <a:p>
            <a:r>
              <a:rPr lang="en-GB" sz="3200" b="1" dirty="0" err="1" smtClean="0"/>
              <a:t>MenW</a:t>
            </a:r>
            <a:r>
              <a:rPr lang="en-GB" sz="3200" b="1" dirty="0" smtClean="0"/>
              <a:t> cases by age group </a:t>
            </a:r>
            <a:br>
              <a:rPr lang="en-GB" sz="3200" b="1" dirty="0" smtClean="0"/>
            </a:br>
            <a:r>
              <a:rPr lang="en-GB" sz="2200" dirty="0" smtClean="0"/>
              <a:t>England, 20110/11-2014/15*</a:t>
            </a:r>
            <a:endParaRPr lang="en-GB" sz="2200" dirty="0"/>
          </a:p>
        </p:txBody>
      </p:sp>
      <p:sp>
        <p:nvSpPr>
          <p:cNvPr id="2" name="Slide Number Placeholder 1"/>
          <p:cNvSpPr>
            <a:spLocks noGrp="1"/>
          </p:cNvSpPr>
          <p:nvPr>
            <p:ph type="sldNum" sz="quarter" idx="10"/>
          </p:nvPr>
        </p:nvSpPr>
        <p:spPr/>
        <p:txBody>
          <a:bodyPr/>
          <a:lstStyle/>
          <a:p>
            <a:pPr>
              <a:defRPr/>
            </a:pPr>
            <a:r>
              <a:rPr lang="en-US" dirty="0" smtClean="0"/>
              <a:t>  </a:t>
            </a:r>
            <a:fld id="{2565FA6D-D4C8-4C4C-AC4B-3269734D34D8}" type="slidenum">
              <a:rPr lang="en-US" smtClean="0"/>
              <a:pPr>
                <a:defRPr/>
              </a:pPr>
              <a:t>68</a:t>
            </a:fld>
            <a:endParaRPr lang="en-US" dirty="0"/>
          </a:p>
        </p:txBody>
      </p:sp>
      <p:sp>
        <p:nvSpPr>
          <p:cNvPr id="11" name="TextBox 10"/>
          <p:cNvSpPr txBox="1"/>
          <p:nvPr/>
        </p:nvSpPr>
        <p:spPr>
          <a:xfrm>
            <a:off x="6156176" y="6453336"/>
            <a:ext cx="2736304" cy="276999"/>
          </a:xfrm>
          <a:prstGeom prst="rect">
            <a:avLst/>
          </a:prstGeom>
          <a:noFill/>
        </p:spPr>
        <p:txBody>
          <a:bodyPr wrap="square" rtlCol="0">
            <a:spAutoFit/>
          </a:bodyPr>
          <a:lstStyle/>
          <a:p>
            <a:r>
              <a:rPr lang="en-GB" sz="1200" i="1" dirty="0" smtClean="0">
                <a:solidFill>
                  <a:schemeClr val="bg1"/>
                </a:solidFill>
              </a:rPr>
              <a:t>* </a:t>
            </a:r>
            <a:r>
              <a:rPr lang="en-GB" sz="1200" i="1" dirty="0">
                <a:solidFill>
                  <a:schemeClr val="bg1"/>
                </a:solidFill>
              </a:rPr>
              <a:t>data available until end May </a:t>
            </a:r>
            <a:r>
              <a:rPr lang="en-GB" sz="1200" i="1" dirty="0" smtClean="0">
                <a:solidFill>
                  <a:schemeClr val="bg1"/>
                </a:solidFill>
              </a:rPr>
              <a:t>2015</a:t>
            </a:r>
            <a:endParaRPr lang="en-GB" sz="1200" i="1" dirty="0">
              <a:solidFill>
                <a:schemeClr val="bg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416521"/>
            <a:ext cx="7993063"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6926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48680"/>
            <a:ext cx="6443824" cy="648072"/>
          </a:xfrm>
        </p:spPr>
        <p:txBody>
          <a:bodyPr>
            <a:normAutofit/>
          </a:bodyPr>
          <a:lstStyle/>
          <a:p>
            <a:r>
              <a:rPr lang="en-GB" sz="3200" b="1" dirty="0" smtClean="0"/>
              <a:t>Strategy to control </a:t>
            </a:r>
            <a:r>
              <a:rPr lang="en-GB" sz="3200" b="1" dirty="0" err="1" smtClean="0"/>
              <a:t>MenW</a:t>
            </a:r>
            <a:r>
              <a:rPr lang="en-GB" sz="3200" b="1" dirty="0" smtClean="0"/>
              <a:t> disease</a:t>
            </a:r>
            <a:endParaRPr lang="en-GB" sz="3200" b="1" dirty="0"/>
          </a:p>
        </p:txBody>
      </p:sp>
      <p:sp>
        <p:nvSpPr>
          <p:cNvPr id="3" name="Content Placeholder 2"/>
          <p:cNvSpPr>
            <a:spLocks noGrp="1"/>
          </p:cNvSpPr>
          <p:nvPr>
            <p:ph idx="1"/>
          </p:nvPr>
        </p:nvSpPr>
        <p:spPr>
          <a:xfrm>
            <a:off x="539552" y="1628800"/>
            <a:ext cx="8028000" cy="4136463"/>
          </a:xfrm>
        </p:spPr>
        <p:txBody>
          <a:bodyPr/>
          <a:lstStyle/>
          <a:p>
            <a:pPr>
              <a:buFont typeface="Wingdings" panose="05000000000000000000" pitchFamily="2" charset="2"/>
              <a:buChar char="Ø"/>
            </a:pPr>
            <a:r>
              <a:rPr lang="en-GB" sz="2000" dirty="0" smtClean="0"/>
              <a:t>Wide age range affected</a:t>
            </a:r>
          </a:p>
          <a:p>
            <a:pPr marL="463551" lvl="1" indent="-276225">
              <a:buFont typeface="Arial" panose="020B0604020202020204" pitchFamily="34" charset="0"/>
              <a:buChar char="•"/>
            </a:pPr>
            <a:r>
              <a:rPr lang="en-GB" dirty="0" smtClean="0"/>
              <a:t>Incidence highest in infants and adolescents</a:t>
            </a:r>
          </a:p>
          <a:p>
            <a:pPr marL="463551" lvl="1" indent="-276225">
              <a:buFont typeface="Arial" panose="020B0604020202020204" pitchFamily="34" charset="0"/>
              <a:buChar char="•"/>
            </a:pPr>
            <a:r>
              <a:rPr lang="en-GB" dirty="0" smtClean="0"/>
              <a:t>Still high number of cases in older adults</a:t>
            </a:r>
          </a:p>
          <a:p>
            <a:pPr marL="1630363" lvl="5" indent="-276225"/>
            <a:r>
              <a:rPr lang="en-GB" dirty="0"/>
              <a:t>	</a:t>
            </a:r>
            <a:endParaRPr lang="en-GB" dirty="0" smtClean="0"/>
          </a:p>
          <a:p>
            <a:pPr>
              <a:buFont typeface="Wingdings" panose="05000000000000000000" pitchFamily="2" charset="2"/>
              <a:buChar char="Ø"/>
            </a:pPr>
            <a:r>
              <a:rPr lang="en-GB" sz="2000" dirty="0" smtClean="0"/>
              <a:t>Strategy in Chile of vaccinating children, only impacted on vaccinated age group</a:t>
            </a:r>
          </a:p>
          <a:p>
            <a:pPr marL="463551" lvl="1" indent="-276225">
              <a:buFont typeface="Arial" panose="020B0604020202020204" pitchFamily="34" charset="0"/>
              <a:buChar char="•"/>
            </a:pPr>
            <a:r>
              <a:rPr lang="en-GB" dirty="0" smtClean="0"/>
              <a:t>Failed to control overall disease rates</a:t>
            </a:r>
          </a:p>
          <a:p>
            <a:pPr marL="1630363" lvl="5" indent="-276225"/>
            <a:r>
              <a:rPr lang="en-GB" dirty="0"/>
              <a:t>	</a:t>
            </a:r>
            <a:endParaRPr lang="en-GB" dirty="0" smtClean="0"/>
          </a:p>
          <a:p>
            <a:pPr>
              <a:buFont typeface="Wingdings" panose="05000000000000000000" pitchFamily="2" charset="2"/>
              <a:buChar char="Ø"/>
            </a:pPr>
            <a:r>
              <a:rPr lang="en-GB" sz="2000" dirty="0" smtClean="0"/>
              <a:t>Only feasible strategy is to target carriers with conjugate ACWY vaccine</a:t>
            </a:r>
          </a:p>
          <a:p>
            <a:pPr marL="463551" lvl="1" indent="-276225">
              <a:buFont typeface="Arial" panose="020B0604020202020204" pitchFamily="34" charset="0"/>
              <a:buChar char="•"/>
            </a:pPr>
            <a:r>
              <a:rPr lang="en-GB" dirty="0"/>
              <a:t>p</a:t>
            </a:r>
            <a:r>
              <a:rPr lang="en-GB" dirty="0" smtClean="0"/>
              <a:t>lan to immunise adolescents</a:t>
            </a:r>
          </a:p>
          <a:p>
            <a:pPr marL="463551" lvl="1" indent="-276225">
              <a:buFont typeface="Arial" panose="020B0604020202020204" pitchFamily="34" charset="0"/>
              <a:buChar char="•"/>
            </a:pPr>
            <a:r>
              <a:rPr lang="en-GB" dirty="0" smtClean="0"/>
              <a:t>vaccinating older cohorts in catch up will accelerate control</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69</a:t>
            </a:fld>
            <a:endParaRPr lang="en-US" dirty="0"/>
          </a:p>
        </p:txBody>
      </p:sp>
    </p:spTree>
    <p:extLst>
      <p:ext uri="{BB962C8B-B14F-4D97-AF65-F5344CB8AC3E}">
        <p14:creationId xmlns:p14="http://schemas.microsoft.com/office/powerpoint/2010/main" val="177558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624736" cy="1143000"/>
          </a:xfrm>
        </p:spPr>
        <p:txBody>
          <a:bodyPr>
            <a:normAutofit fontScale="90000"/>
          </a:bodyPr>
          <a:lstStyle/>
          <a:p>
            <a:r>
              <a:rPr lang="en-GB" sz="3600" b="1" dirty="0" smtClean="0"/>
              <a:t>Long term trends in notified invasive meningococcal disease, </a:t>
            </a:r>
            <a:r>
              <a:rPr lang="en-GB" sz="3200" b="1" dirty="0" smtClean="0"/>
              <a:t/>
            </a:r>
            <a:br>
              <a:rPr lang="en-GB" sz="3200" b="1" dirty="0" smtClean="0"/>
            </a:br>
            <a:r>
              <a:rPr lang="en-GB" sz="2200" dirty="0" smtClean="0"/>
              <a:t>England and Wales, 1912-2012</a:t>
            </a:r>
            <a:endParaRPr lang="en-GB" sz="2200" dirty="0"/>
          </a:p>
        </p:txBody>
      </p:sp>
      <p:pic>
        <p:nvPicPr>
          <p:cNvPr id="8"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r>
              <a:rPr lang="en-US" smtClean="0"/>
              <a:t>  </a:t>
            </a:r>
            <a:fld id="{2565FA6D-D4C8-4C4C-AC4B-3269734D34D8}" type="slidenum">
              <a:rPr lang="en-US" smtClean="0"/>
              <a:pPr>
                <a:defRPr/>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645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6360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70</a:t>
            </a:fld>
            <a:endParaRPr lang="en-US" dirty="0"/>
          </a:p>
        </p:txBody>
      </p:sp>
      <p:sp>
        <p:nvSpPr>
          <p:cNvPr id="7" name="Title 6"/>
          <p:cNvSpPr>
            <a:spLocks noGrp="1"/>
          </p:cNvSpPr>
          <p:nvPr>
            <p:ph type="title"/>
          </p:nvPr>
        </p:nvSpPr>
        <p:spPr/>
        <p:txBody>
          <a:bodyPr/>
          <a:lstStyle/>
          <a:p>
            <a:endParaRPr lang="en-GB"/>
          </a:p>
        </p:txBody>
      </p:sp>
      <p:pic>
        <p:nvPicPr>
          <p:cNvPr id="10" name="Picture Placeholder 4"/>
          <p:cNvPicPr>
            <a:picLocks noChangeAspect="1"/>
          </p:cNvPicPr>
          <p:nvPr/>
        </p:nvPicPr>
        <p:blipFill>
          <a:blip r:embed="rId2">
            <a:extLst>
              <a:ext uri="{28A0092B-C50C-407E-A947-70E740481C1C}">
                <a14:useLocalDpi xmlns:a14="http://schemas.microsoft.com/office/drawing/2010/main" val="0"/>
              </a:ext>
            </a:extLst>
          </a:blip>
          <a:srcRect t="776" b="776"/>
          <a:stretch>
            <a:fillRect/>
          </a:stretch>
        </p:blipFill>
        <p:spPr>
          <a:xfrm>
            <a:off x="251520" y="116632"/>
            <a:ext cx="8496944" cy="5862302"/>
          </a:xfrm>
          <a:prstGeom prst="rect">
            <a:avLst/>
          </a:prstGeom>
          <a:solidFill>
            <a:schemeClr val="bg1"/>
          </a:solidFill>
        </p:spPr>
      </p:pic>
      <p:sp>
        <p:nvSpPr>
          <p:cNvPr id="2" name="TextBox 1"/>
          <p:cNvSpPr txBox="1"/>
          <p:nvPr/>
        </p:nvSpPr>
        <p:spPr>
          <a:xfrm>
            <a:off x="3707904" y="5983466"/>
            <a:ext cx="1584176" cy="338554"/>
          </a:xfrm>
          <a:prstGeom prst="rect">
            <a:avLst/>
          </a:prstGeom>
          <a:noFill/>
        </p:spPr>
        <p:txBody>
          <a:bodyPr wrap="square" rtlCol="0">
            <a:spAutoFit/>
          </a:bodyPr>
          <a:lstStyle/>
          <a:p>
            <a:r>
              <a:rPr lang="en-GB" sz="1600" b="1" dirty="0" smtClean="0"/>
              <a:t>Age (years)</a:t>
            </a:r>
            <a:endParaRPr lang="en-GB" sz="1600" b="1" dirty="0"/>
          </a:p>
        </p:txBody>
      </p:sp>
    </p:spTree>
    <p:extLst>
      <p:ext uri="{BB962C8B-B14F-4D97-AF65-F5344CB8AC3E}">
        <p14:creationId xmlns:p14="http://schemas.microsoft.com/office/powerpoint/2010/main" val="36791769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224" y="548680"/>
            <a:ext cx="7236296" cy="648072"/>
          </a:xfrm>
        </p:spPr>
        <p:txBody>
          <a:bodyPr>
            <a:noAutofit/>
          </a:bodyPr>
          <a:lstStyle/>
          <a:p>
            <a:r>
              <a:rPr lang="en-GB" sz="3200" b="1" dirty="0" smtClean="0"/>
              <a:t>JCVI recommendations: February 2015</a:t>
            </a:r>
            <a:endParaRPr lang="en-GB" sz="3200" b="1" dirty="0"/>
          </a:p>
        </p:txBody>
      </p:sp>
      <p:sp>
        <p:nvSpPr>
          <p:cNvPr id="3" name="Content Placeholder 2"/>
          <p:cNvSpPr>
            <a:spLocks noGrp="1"/>
          </p:cNvSpPr>
          <p:nvPr>
            <p:ph idx="1"/>
          </p:nvPr>
        </p:nvSpPr>
        <p:spPr>
          <a:xfrm>
            <a:off x="558000" y="1340768"/>
            <a:ext cx="8028000" cy="4811687"/>
          </a:xfrm>
        </p:spPr>
        <p:txBody>
          <a:bodyPr/>
          <a:lstStyle/>
          <a:p>
            <a:pPr>
              <a:buFont typeface="Arial" pitchFamily="34" charset="0"/>
              <a:buChar char="•"/>
            </a:pPr>
            <a:r>
              <a:rPr lang="en-GB" dirty="0" smtClean="0"/>
              <a:t>In view of rapid increase in cases, known virulence of clonal complex 11 and international experience</a:t>
            </a:r>
          </a:p>
          <a:p>
            <a:pPr lvl="3"/>
            <a:r>
              <a:rPr lang="en-GB" dirty="0" smtClean="0"/>
              <a:t>JCVI considered situation a public health emergency</a:t>
            </a:r>
          </a:p>
          <a:p>
            <a:pPr>
              <a:buFont typeface="Arial" pitchFamily="34" charset="0"/>
              <a:buChar char="•"/>
            </a:pPr>
            <a:r>
              <a:rPr lang="en-GB" dirty="0" smtClean="0"/>
              <a:t>Optimal strategy difficult to decide based on wide age distribution</a:t>
            </a:r>
          </a:p>
          <a:p>
            <a:pPr>
              <a:buFont typeface="Arial" pitchFamily="34" charset="0"/>
              <a:buChar char="•"/>
            </a:pPr>
            <a:r>
              <a:rPr lang="en-GB" dirty="0" smtClean="0"/>
              <a:t>Option </a:t>
            </a:r>
            <a:r>
              <a:rPr lang="en-GB" dirty="0"/>
              <a:t>to replace </a:t>
            </a:r>
            <a:r>
              <a:rPr lang="en-GB" dirty="0" err="1"/>
              <a:t>MenC</a:t>
            </a:r>
            <a:r>
              <a:rPr lang="en-GB" dirty="0"/>
              <a:t> doses with </a:t>
            </a:r>
            <a:r>
              <a:rPr lang="en-GB" dirty="0" err="1"/>
              <a:t>quadrivalent</a:t>
            </a:r>
            <a:r>
              <a:rPr lang="en-GB" dirty="0"/>
              <a:t> conjugate (ACWY) warrant urgent </a:t>
            </a:r>
            <a:r>
              <a:rPr lang="en-GB" dirty="0" smtClean="0"/>
              <a:t>consideration</a:t>
            </a:r>
          </a:p>
          <a:p>
            <a:pPr lvl="3"/>
            <a:r>
              <a:rPr lang="en-GB" dirty="0" smtClean="0"/>
              <a:t>Infants </a:t>
            </a:r>
            <a:r>
              <a:rPr lang="en-GB" dirty="0"/>
              <a:t>at highest risk but current </a:t>
            </a:r>
            <a:r>
              <a:rPr lang="en-GB" dirty="0" err="1"/>
              <a:t>MenC</a:t>
            </a:r>
            <a:r>
              <a:rPr lang="en-GB" dirty="0"/>
              <a:t> – single dose of </a:t>
            </a:r>
            <a:r>
              <a:rPr lang="en-GB" dirty="0" err="1" smtClean="0"/>
              <a:t>quadrivalent</a:t>
            </a:r>
            <a:r>
              <a:rPr lang="en-GB" dirty="0" smtClean="0"/>
              <a:t> not sufficient</a:t>
            </a:r>
          </a:p>
          <a:p>
            <a:pPr lvl="3"/>
            <a:r>
              <a:rPr lang="en-GB" dirty="0" smtClean="0"/>
              <a:t>Toddler dose is given as </a:t>
            </a:r>
            <a:r>
              <a:rPr lang="en-GB" dirty="0" err="1" smtClean="0"/>
              <a:t>Hib-MenC</a:t>
            </a:r>
            <a:r>
              <a:rPr lang="en-GB" dirty="0" smtClean="0"/>
              <a:t> – still need the </a:t>
            </a:r>
            <a:r>
              <a:rPr lang="en-GB" dirty="0" err="1" smtClean="0"/>
              <a:t>Hib</a:t>
            </a:r>
            <a:r>
              <a:rPr lang="en-GB" dirty="0" smtClean="0"/>
              <a:t> booster</a:t>
            </a:r>
          </a:p>
          <a:p>
            <a:pPr lvl="3"/>
            <a:r>
              <a:rPr lang="en-GB" dirty="0" smtClean="0"/>
              <a:t>Teenagers are at high risk AND known to have high carriage rates</a:t>
            </a:r>
          </a:p>
          <a:p>
            <a:pPr lvl="3"/>
            <a:endParaRPr lang="en-GB" dirty="0" smtClean="0"/>
          </a:p>
          <a:p>
            <a:pPr lvl="2"/>
            <a:r>
              <a:rPr lang="en-GB" dirty="0" smtClean="0"/>
              <a:t>Vaccination for school years 10-13 should have rapid impact on carriage and therefore have impact on disease in all age groups</a:t>
            </a:r>
          </a:p>
          <a:p>
            <a:pPr lvl="3"/>
            <a:r>
              <a:rPr lang="en-GB" dirty="0" smtClean="0"/>
              <a:t>Speed of effect will depend on speed of catch-up campaign</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71</a:t>
            </a:fld>
            <a:endParaRPr lang="en-US" dirty="0"/>
          </a:p>
        </p:txBody>
      </p:sp>
    </p:spTree>
    <p:extLst>
      <p:ext uri="{BB962C8B-B14F-4D97-AF65-F5344CB8AC3E}">
        <p14:creationId xmlns:p14="http://schemas.microsoft.com/office/powerpoint/2010/main" val="772016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  </a:t>
            </a:r>
            <a:fld id="{11CAC823-C914-47A8-B1E8-ECC3F565C632}" type="slidenum">
              <a:rPr lang="en-US" smtClean="0"/>
              <a:pPr/>
              <a:t>72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340768"/>
            <a:ext cx="8856983" cy="4824536"/>
          </a:xfrm>
          <a:prstGeom prst="rect">
            <a:avLst/>
          </a:prstGeom>
          <a:noFill/>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40768"/>
            <a:ext cx="8872624" cy="4824536"/>
          </a:xfrm>
          <a:prstGeom prst="rect">
            <a:avLst/>
          </a:prstGeom>
          <a:noFill/>
          <a:ln>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899"/>
          <a:stretch/>
        </p:blipFill>
        <p:spPr bwMode="auto">
          <a:xfrm>
            <a:off x="35496" y="1340768"/>
            <a:ext cx="8928992" cy="4824536"/>
          </a:xfrm>
          <a:prstGeom prst="rect">
            <a:avLst/>
          </a:prstGeom>
          <a:noFill/>
          <a:ln>
            <a:solidFill>
              <a:schemeClr val="tx1"/>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625" b="2532"/>
          <a:stretch/>
        </p:blipFill>
        <p:spPr bwMode="auto">
          <a:xfrm>
            <a:off x="0" y="1340768"/>
            <a:ext cx="9036496" cy="4896544"/>
          </a:xfrm>
          <a:prstGeom prst="rect">
            <a:avLst/>
          </a:prstGeom>
          <a:noFill/>
          <a:ln>
            <a:solidFill>
              <a:schemeClr val="tx1"/>
            </a:solidFill>
          </a:ln>
        </p:spPr>
      </p:pic>
      <p:sp>
        <p:nvSpPr>
          <p:cNvPr id="10" name="Rectangle 9"/>
          <p:cNvSpPr/>
          <p:nvPr/>
        </p:nvSpPr>
        <p:spPr>
          <a:xfrm>
            <a:off x="1979712" y="188640"/>
            <a:ext cx="6768752" cy="1176797"/>
          </a:xfrm>
          <a:prstGeom prst="rect">
            <a:avLst/>
          </a:prstGeom>
        </p:spPr>
        <p:txBody>
          <a:bodyPr wrap="square">
            <a:spAutoFit/>
          </a:bodyPr>
          <a:lstStyle/>
          <a:p>
            <a:pPr>
              <a:lnSpc>
                <a:spcPct val="115000"/>
              </a:lnSpc>
              <a:spcAft>
                <a:spcPts val="0"/>
              </a:spcAft>
            </a:pPr>
            <a:r>
              <a:rPr lang="en-GB" sz="3200" b="1" spc="-150" dirty="0">
                <a:solidFill>
                  <a:srgbClr val="00AE9E"/>
                </a:solidFill>
                <a:latin typeface="Arial" pitchFamily="34" charset="0"/>
              </a:rPr>
              <a:t>Capsular group-specific SBA GMTs, pre- and post-</a:t>
            </a:r>
            <a:r>
              <a:rPr lang="en-GB" sz="3200" b="1" spc="-150" dirty="0" err="1">
                <a:solidFill>
                  <a:srgbClr val="00AE9E"/>
                </a:solidFill>
                <a:latin typeface="Arial" pitchFamily="34" charset="0"/>
              </a:rPr>
              <a:t>quadrivalent</a:t>
            </a:r>
            <a:r>
              <a:rPr lang="en-GB" sz="3200" b="1" spc="-150" dirty="0">
                <a:solidFill>
                  <a:srgbClr val="00AE9E"/>
                </a:solidFill>
                <a:latin typeface="Arial" pitchFamily="34" charset="0"/>
              </a:rPr>
              <a:t> conjugate </a:t>
            </a:r>
          </a:p>
        </p:txBody>
      </p:sp>
      <p:sp>
        <p:nvSpPr>
          <p:cNvPr id="11" name="TextBox 10"/>
          <p:cNvSpPr txBox="1"/>
          <p:nvPr/>
        </p:nvSpPr>
        <p:spPr>
          <a:xfrm rot="20753847">
            <a:off x="313621" y="2505077"/>
            <a:ext cx="8568952" cy="1569660"/>
          </a:xfrm>
          <a:prstGeom prst="rect">
            <a:avLst/>
          </a:prstGeom>
          <a:solidFill>
            <a:schemeClr val="tx2"/>
          </a:solidFill>
        </p:spPr>
        <p:txBody>
          <a:bodyPr wrap="square" rtlCol="0">
            <a:spAutoFit/>
          </a:bodyPr>
          <a:lstStyle/>
          <a:p>
            <a:endParaRPr lang="en-GB" sz="2400" dirty="0" smtClean="0"/>
          </a:p>
          <a:p>
            <a:pPr algn="ctr"/>
            <a:r>
              <a:rPr lang="en-GB" sz="2400" dirty="0" smtClean="0"/>
              <a:t>Both ACWY vaccines induce very high serum bactericidal antibody titres afte</a:t>
            </a:r>
            <a:r>
              <a:rPr lang="en-GB" dirty="0" smtClean="0"/>
              <a:t>r a single dose </a:t>
            </a:r>
            <a:r>
              <a:rPr lang="en-GB" sz="2400" dirty="0" smtClean="0"/>
              <a:t>in adolescents</a:t>
            </a:r>
          </a:p>
          <a:p>
            <a:endParaRPr lang="en-GB" sz="2400" dirty="0"/>
          </a:p>
        </p:txBody>
      </p:sp>
    </p:spTree>
    <p:extLst>
      <p:ext uri="{BB962C8B-B14F-4D97-AF65-F5344CB8AC3E}">
        <p14:creationId xmlns:p14="http://schemas.microsoft.com/office/powerpoint/2010/main" val="31577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  </a:t>
            </a:r>
            <a:fld id="{11CAC823-C914-47A8-B1E8-ECC3F565C632}" type="slidenum">
              <a:rPr lang="en-US" smtClean="0"/>
              <a:pPr/>
              <a:t>73</a:t>
            </a:fld>
            <a:endParaRPr lang="en-US" dirty="0"/>
          </a:p>
        </p:txBody>
      </p:sp>
      <p:graphicFrame>
        <p:nvGraphicFramePr>
          <p:cNvPr id="6" name="Table 5"/>
          <p:cNvGraphicFramePr>
            <a:graphicFrameLocks noGrp="1"/>
          </p:cNvGraphicFramePr>
          <p:nvPr/>
        </p:nvGraphicFramePr>
        <p:xfrm>
          <a:off x="395536" y="2060850"/>
          <a:ext cx="8640961" cy="3425550"/>
        </p:xfrm>
        <a:graphic>
          <a:graphicData uri="http://schemas.openxmlformats.org/drawingml/2006/table">
            <a:tbl>
              <a:tblPr/>
              <a:tblGrid>
                <a:gridCol w="1537798"/>
                <a:gridCol w="838466"/>
                <a:gridCol w="1728192"/>
                <a:gridCol w="792088"/>
                <a:gridCol w="864096"/>
                <a:gridCol w="936104"/>
                <a:gridCol w="1008112"/>
                <a:gridCol w="936105"/>
              </a:tblGrid>
              <a:tr h="483295">
                <a:tc>
                  <a:txBody>
                    <a:bodyPr/>
                    <a:lstStyle/>
                    <a:p>
                      <a:pPr algn="ctr">
                        <a:lnSpc>
                          <a:spcPct val="115000"/>
                        </a:lnSpc>
                        <a:spcAft>
                          <a:spcPts val="0"/>
                        </a:spcAft>
                      </a:pPr>
                      <a:r>
                        <a:rPr lang="en-GB" sz="1500" b="1" dirty="0" smtClean="0">
                          <a:latin typeface="+mn-lt"/>
                          <a:ea typeface="Times New Roman"/>
                          <a:cs typeface="Cambria"/>
                        </a:rPr>
                        <a:t>Lab number</a:t>
                      </a:r>
                      <a:endParaRPr lang="en-GB" sz="1500" b="1"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b="1" dirty="0" smtClean="0">
                          <a:latin typeface="+mn-lt"/>
                          <a:ea typeface="Times New Roman"/>
                          <a:cs typeface="Cambria"/>
                        </a:rPr>
                        <a:t>Site</a:t>
                      </a:r>
                      <a:endParaRPr lang="en-GB" sz="1500" b="1"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b="1" dirty="0" smtClean="0">
                          <a:latin typeface="+mn-lt"/>
                          <a:ea typeface="Times New Roman"/>
                          <a:cs typeface="Cambria"/>
                        </a:rPr>
                        <a:t>Type</a:t>
                      </a:r>
                      <a:endParaRPr lang="en-GB" sz="1500" b="1"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smtClean="0">
                          <a:solidFill>
                            <a:srgbClr val="000000"/>
                          </a:solidFill>
                          <a:latin typeface="+mn-lt"/>
                          <a:ea typeface="Times New Roman"/>
                          <a:cs typeface="Times New Roman"/>
                        </a:rPr>
                        <a:t>Pre-</a:t>
                      </a:r>
                      <a:r>
                        <a:rPr lang="en-US" sz="1500" b="1" dirty="0" err="1" smtClean="0">
                          <a:solidFill>
                            <a:srgbClr val="000000"/>
                          </a:solidFill>
                          <a:latin typeface="+mn-lt"/>
                          <a:ea typeface="Times New Roman"/>
                          <a:cs typeface="Times New Roman"/>
                        </a:rPr>
                        <a:t>vacc</a:t>
                      </a:r>
                      <a:endParaRPr lang="en-GB" sz="1500" dirty="0">
                        <a:latin typeface="+mn-lt"/>
                        <a:ea typeface="Times New Roman"/>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smtClean="0">
                          <a:solidFill>
                            <a:srgbClr val="000000"/>
                          </a:solidFill>
                          <a:latin typeface="+mn-lt"/>
                          <a:ea typeface="Times New Roman"/>
                          <a:cs typeface="Times New Roman"/>
                        </a:rPr>
                        <a:t>Pool1</a:t>
                      </a:r>
                    </a:p>
                    <a:p>
                      <a:pPr algn="ctr">
                        <a:lnSpc>
                          <a:spcPct val="115000"/>
                        </a:lnSpc>
                        <a:spcAft>
                          <a:spcPts val="0"/>
                        </a:spcAft>
                      </a:pPr>
                      <a:r>
                        <a:rPr lang="en-US" sz="1500" b="1" dirty="0" smtClean="0">
                          <a:solidFill>
                            <a:srgbClr val="000000"/>
                          </a:solidFill>
                          <a:latin typeface="+mn-lt"/>
                          <a:ea typeface="Times New Roman"/>
                          <a:cs typeface="Times New Roman"/>
                        </a:rPr>
                        <a:t>Post 3</a:t>
                      </a:r>
                      <a:r>
                        <a:rPr lang="en-US" sz="1500" b="1" baseline="30000" dirty="0" smtClean="0">
                          <a:solidFill>
                            <a:srgbClr val="000000"/>
                          </a:solidFill>
                          <a:latin typeface="+mn-lt"/>
                          <a:ea typeface="Times New Roman"/>
                          <a:cs typeface="Times New Roman"/>
                        </a:rPr>
                        <a:t>rd</a:t>
                      </a:r>
                      <a:endParaRPr lang="en-GB" sz="1500" dirty="0">
                        <a:latin typeface="+mn-lt"/>
                        <a:ea typeface="Times New Roman"/>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smtClean="0">
                          <a:solidFill>
                            <a:srgbClr val="000000"/>
                          </a:solidFill>
                          <a:latin typeface="+mn-lt"/>
                          <a:ea typeface="Times New Roman"/>
                          <a:cs typeface="Times New Roman"/>
                        </a:rPr>
                        <a:t>Pool2</a:t>
                      </a:r>
                    </a:p>
                    <a:p>
                      <a:pPr algn="ctr">
                        <a:lnSpc>
                          <a:spcPct val="115000"/>
                        </a:lnSpc>
                        <a:spcAft>
                          <a:spcPts val="0"/>
                        </a:spcAft>
                      </a:pPr>
                      <a:r>
                        <a:rPr lang="en-US" sz="1500" b="1" dirty="0" smtClean="0">
                          <a:solidFill>
                            <a:srgbClr val="000000"/>
                          </a:solidFill>
                          <a:latin typeface="+mn-lt"/>
                          <a:ea typeface="Times New Roman"/>
                          <a:cs typeface="Times New Roman"/>
                        </a:rPr>
                        <a:t>Post 3rd</a:t>
                      </a:r>
                      <a:endParaRPr lang="en-GB" sz="1500" dirty="0">
                        <a:latin typeface="+mn-lt"/>
                        <a:ea typeface="Times New Roman"/>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smtClean="0">
                          <a:solidFill>
                            <a:srgbClr val="000000"/>
                          </a:solidFill>
                          <a:latin typeface="+mn-lt"/>
                          <a:ea typeface="Times New Roman"/>
                          <a:cs typeface="Times New Roman"/>
                        </a:rPr>
                        <a:t>Pool3</a:t>
                      </a:r>
                    </a:p>
                    <a:p>
                      <a:pPr algn="ctr">
                        <a:lnSpc>
                          <a:spcPct val="115000"/>
                        </a:lnSpc>
                        <a:spcAft>
                          <a:spcPts val="0"/>
                        </a:spcAft>
                      </a:pPr>
                      <a:r>
                        <a:rPr lang="en-US" sz="1500" b="1" dirty="0" smtClean="0">
                          <a:solidFill>
                            <a:srgbClr val="000000"/>
                          </a:solidFill>
                          <a:latin typeface="+mn-lt"/>
                          <a:ea typeface="Times New Roman"/>
                          <a:cs typeface="Times New Roman"/>
                        </a:rPr>
                        <a:t>Post 4th</a:t>
                      </a:r>
                      <a:endParaRPr lang="en-GB" sz="1500" dirty="0">
                        <a:latin typeface="+mn-lt"/>
                        <a:ea typeface="Times New Roman"/>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smtClean="0">
                          <a:solidFill>
                            <a:srgbClr val="000000"/>
                          </a:solidFill>
                          <a:latin typeface="+mn-lt"/>
                          <a:ea typeface="Times New Roman"/>
                          <a:cs typeface="Times New Roman"/>
                        </a:rPr>
                        <a:t>Pool4</a:t>
                      </a:r>
                    </a:p>
                    <a:p>
                      <a:pPr algn="ctr">
                        <a:lnSpc>
                          <a:spcPct val="115000"/>
                        </a:lnSpc>
                        <a:spcAft>
                          <a:spcPts val="0"/>
                        </a:spcAft>
                      </a:pPr>
                      <a:r>
                        <a:rPr lang="en-US" sz="1500" b="1" dirty="0" smtClean="0">
                          <a:solidFill>
                            <a:srgbClr val="000000"/>
                          </a:solidFill>
                          <a:latin typeface="+mn-lt"/>
                          <a:ea typeface="Times New Roman"/>
                          <a:cs typeface="Times New Roman"/>
                        </a:rPr>
                        <a:t>Post 4th</a:t>
                      </a:r>
                      <a:endParaRPr lang="en-GB" sz="1500" dirty="0">
                        <a:latin typeface="+mn-lt"/>
                        <a:ea typeface="Times New Roman"/>
                        <a:cs typeface="Cambri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M11-240417</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dirty="0" smtClean="0">
                          <a:latin typeface="+mn-lt"/>
                          <a:ea typeface="Times New Roman"/>
                          <a:cs typeface="Cambria"/>
                        </a:rPr>
                        <a:t>CSF</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dirty="0" smtClean="0">
                          <a:latin typeface="+mn-lt"/>
                          <a:ea typeface="Times New Roman"/>
                          <a:cs typeface="Cambria"/>
                        </a:rPr>
                        <a:t>W:2aP1.5,2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&lt;2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latin typeface="+mn-lt"/>
                          <a:ea typeface="Times New Roman"/>
                          <a:cs typeface="Times New Roman"/>
                        </a:rPr>
                        <a:t>128</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latin typeface="+mn-lt"/>
                          <a:ea typeface="Times New Roman"/>
                          <a:cs typeface="Times New Roman"/>
                        </a:rPr>
                        <a:t>&gt;128</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&gt;128</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M11-240427</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latin typeface="+mn-lt"/>
                          <a:ea typeface="Times New Roman"/>
                          <a:cs typeface="Cambria"/>
                        </a:rPr>
                        <a:t>Blood</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kern="1200" dirty="0" smtClean="0">
                          <a:solidFill>
                            <a:schemeClr val="tx1"/>
                          </a:solidFill>
                          <a:latin typeface="+mn-lt"/>
                          <a:ea typeface="Times New Roman"/>
                          <a:cs typeface="Cambria"/>
                        </a:rPr>
                        <a:t>W:2aP1.5,2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&lt;2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32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latin typeface="+mn-lt"/>
                          <a:ea typeface="Times New Roman"/>
                          <a:cs typeface="Times New Roman"/>
                        </a:rPr>
                        <a:t>32</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64</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64</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M11-240802</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latin typeface="+mn-lt"/>
                          <a:ea typeface="Times New Roman"/>
                          <a:cs typeface="Cambria"/>
                        </a:rPr>
                        <a:t>Blood</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kern="1200" dirty="0" smtClean="0">
                          <a:solidFill>
                            <a:schemeClr val="tx1"/>
                          </a:solidFill>
                          <a:latin typeface="+mn-lt"/>
                          <a:ea typeface="Times New Roman"/>
                          <a:cs typeface="Cambria"/>
                        </a:rPr>
                        <a:t>W:2aP1.5,2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&lt;2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32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&gt;64</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M12-240016</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latin typeface="+mn-lt"/>
                          <a:ea typeface="Times New Roman"/>
                          <a:cs typeface="Cambria"/>
                        </a:rPr>
                        <a:t>Blood</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kern="1200" dirty="0" smtClean="0">
                          <a:solidFill>
                            <a:schemeClr val="tx1"/>
                          </a:solidFill>
                          <a:latin typeface="+mn-lt"/>
                          <a:ea typeface="Times New Roman"/>
                          <a:cs typeface="Cambria"/>
                        </a:rPr>
                        <a:t>W:2aP1.5,2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&lt;2</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32</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32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128</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M11-240798</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latin typeface="+mn-lt"/>
                          <a:ea typeface="Times New Roman"/>
                          <a:cs typeface="Cambria"/>
                        </a:rPr>
                        <a:t>Blood</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kern="1200" dirty="0" smtClean="0">
                          <a:solidFill>
                            <a:schemeClr val="tx1"/>
                          </a:solidFill>
                          <a:latin typeface="+mn-lt"/>
                          <a:ea typeface="Times New Roman"/>
                          <a:cs typeface="Cambria"/>
                        </a:rPr>
                        <a:t>W:NT:P1.5,2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&lt;2</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5">
                <a:tc>
                  <a:txBody>
                    <a:bodyPr/>
                    <a:lstStyle/>
                    <a:p>
                      <a:pPr algn="ctr">
                        <a:lnSpc>
                          <a:spcPct val="115000"/>
                        </a:lnSpc>
                        <a:spcAft>
                          <a:spcPts val="0"/>
                        </a:spcAft>
                      </a:pPr>
                      <a:r>
                        <a:rPr lang="en-US" sz="1500" b="0" dirty="0">
                          <a:latin typeface="+mn-lt"/>
                          <a:ea typeface="Times New Roman"/>
                          <a:cs typeface="Times New Roman"/>
                        </a:rPr>
                        <a:t>M12-240754</a:t>
                      </a:r>
                      <a:endParaRPr lang="en-GB" sz="1500" b="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latin typeface="+mn-lt"/>
                          <a:ea typeface="Times New Roman"/>
                          <a:cs typeface="Cambria"/>
                        </a:rPr>
                        <a:t>Blood</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kern="1200" dirty="0" smtClean="0">
                          <a:solidFill>
                            <a:schemeClr val="tx1"/>
                          </a:solidFill>
                          <a:latin typeface="+mn-lt"/>
                          <a:ea typeface="Times New Roman"/>
                          <a:cs typeface="Cambria"/>
                        </a:rPr>
                        <a:t>W:NTP1.5,2 cc11</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solidFill>
                            <a:srgbClr val="000000"/>
                          </a:solidFill>
                          <a:latin typeface="+mn-lt"/>
                          <a:ea typeface="Times New Roman"/>
                          <a:cs typeface="Times New Roman"/>
                        </a:rPr>
                        <a:t>&lt;2</a:t>
                      </a:r>
                      <a:endParaRPr lang="en-GB" sz="150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solidFill>
                            <a:srgbClr val="000000"/>
                          </a:solidFill>
                          <a:latin typeface="+mn-lt"/>
                          <a:ea typeface="Times New Roman"/>
                          <a:cs typeface="Times New Roman"/>
                        </a:rPr>
                        <a:t>&gt;64</a:t>
                      </a:r>
                      <a:endParaRPr lang="en-GB" sz="1500" dirty="0">
                        <a:latin typeface="+mn-lt"/>
                        <a:ea typeface="Times New Roman"/>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907704" y="260648"/>
            <a:ext cx="6912768" cy="1384995"/>
          </a:xfrm>
          <a:prstGeom prst="rect">
            <a:avLst/>
          </a:prstGeom>
          <a:noFill/>
        </p:spPr>
        <p:txBody>
          <a:bodyPr wrap="square" rtlCol="0">
            <a:spAutoFit/>
          </a:bodyPr>
          <a:lstStyle/>
          <a:p>
            <a:r>
              <a:rPr lang="en-GB" sz="2800" b="1" dirty="0" smtClean="0">
                <a:solidFill>
                  <a:srgbClr val="00AE9E"/>
                </a:solidFill>
              </a:rPr>
              <a:t>Serum bactericidal antibody killing of UK </a:t>
            </a:r>
            <a:r>
              <a:rPr lang="en-GB" sz="2800" b="1" dirty="0" err="1" smtClean="0">
                <a:solidFill>
                  <a:srgbClr val="00AE9E"/>
                </a:solidFill>
              </a:rPr>
              <a:t>MenW</a:t>
            </a:r>
            <a:r>
              <a:rPr lang="en-GB" sz="2800" b="1" dirty="0" smtClean="0">
                <a:solidFill>
                  <a:srgbClr val="00AE9E"/>
                </a:solidFill>
              </a:rPr>
              <a:t> cc11 strains by serum from infants immunised with </a:t>
            </a:r>
            <a:r>
              <a:rPr lang="en-GB" sz="2800" b="1" dirty="0" err="1" smtClean="0">
                <a:solidFill>
                  <a:srgbClr val="00AE9E"/>
                </a:solidFill>
              </a:rPr>
              <a:t>Bexsero</a:t>
            </a:r>
            <a:r>
              <a:rPr lang="en-GB" sz="2800" b="1" dirty="0" smtClean="0">
                <a:solidFill>
                  <a:srgbClr val="00AE9E"/>
                </a:solidFill>
              </a:rPr>
              <a:t>®</a:t>
            </a:r>
            <a:endParaRPr lang="en-GB" sz="2800" b="1" dirty="0">
              <a:solidFill>
                <a:srgbClr val="00AE9E"/>
              </a:solidFill>
            </a:endParaRPr>
          </a:p>
        </p:txBody>
      </p:sp>
      <p:sp>
        <p:nvSpPr>
          <p:cNvPr id="8" name="TextBox 7"/>
          <p:cNvSpPr txBox="1"/>
          <p:nvPr/>
        </p:nvSpPr>
        <p:spPr>
          <a:xfrm>
            <a:off x="611560" y="6381328"/>
            <a:ext cx="3011530" cy="338554"/>
          </a:xfrm>
          <a:prstGeom prst="rect">
            <a:avLst/>
          </a:prstGeom>
          <a:noFill/>
        </p:spPr>
        <p:txBody>
          <a:bodyPr wrap="none" rtlCol="0">
            <a:spAutoFit/>
          </a:bodyPr>
          <a:lstStyle/>
          <a:p>
            <a:r>
              <a:rPr lang="en-GB" sz="1600" dirty="0" smtClean="0">
                <a:solidFill>
                  <a:schemeClr val="tx1">
                    <a:lumMod val="65000"/>
                    <a:lumOff val="35000"/>
                  </a:schemeClr>
                </a:solidFill>
              </a:rPr>
              <a:t>Submitted To </a:t>
            </a:r>
            <a:r>
              <a:rPr lang="en-GB" sz="1600" dirty="0" err="1" smtClean="0">
                <a:solidFill>
                  <a:schemeClr val="tx1">
                    <a:lumMod val="65000"/>
                    <a:lumOff val="35000"/>
                  </a:schemeClr>
                </a:solidFill>
              </a:rPr>
              <a:t>Emerg</a:t>
            </a:r>
            <a:r>
              <a:rPr lang="en-GB" sz="1600" dirty="0" smtClean="0">
                <a:solidFill>
                  <a:schemeClr val="tx1">
                    <a:lumMod val="65000"/>
                    <a:lumOff val="35000"/>
                  </a:schemeClr>
                </a:solidFill>
              </a:rPr>
              <a:t> Infect Dis.</a:t>
            </a:r>
            <a:endParaRPr lang="en-GB" sz="1600" dirty="0">
              <a:solidFill>
                <a:schemeClr val="tx1">
                  <a:lumMod val="65000"/>
                  <a:lumOff val="35000"/>
                </a:schemeClr>
              </a:solidFill>
            </a:endParaRPr>
          </a:p>
        </p:txBody>
      </p:sp>
      <p:sp>
        <p:nvSpPr>
          <p:cNvPr id="2" name="TextBox 1"/>
          <p:cNvSpPr txBox="1"/>
          <p:nvPr/>
        </p:nvSpPr>
        <p:spPr>
          <a:xfrm>
            <a:off x="611560" y="2348880"/>
            <a:ext cx="7632848" cy="2308324"/>
          </a:xfrm>
          <a:prstGeom prst="rect">
            <a:avLst/>
          </a:prstGeom>
          <a:solidFill>
            <a:schemeClr val="bg2"/>
          </a:solidFill>
        </p:spPr>
        <p:txBody>
          <a:bodyPr wrap="square" rtlCol="0">
            <a:spAutoFit/>
          </a:bodyPr>
          <a:lstStyle/>
          <a:p>
            <a:pPr algn="ctr"/>
            <a:r>
              <a:rPr lang="en-GB" sz="3600" dirty="0" smtClean="0">
                <a:solidFill>
                  <a:srgbClr val="00AE9E"/>
                </a:solidFill>
              </a:rPr>
              <a:t>This work suggests that children immunised with </a:t>
            </a:r>
            <a:r>
              <a:rPr lang="en-GB" sz="3600" dirty="0" err="1" smtClean="0">
                <a:solidFill>
                  <a:srgbClr val="00AE9E"/>
                </a:solidFill>
              </a:rPr>
              <a:t>Bexsero</a:t>
            </a:r>
            <a:r>
              <a:rPr lang="en-GB" sz="3600" dirty="0" smtClean="0">
                <a:solidFill>
                  <a:srgbClr val="00AE9E"/>
                </a:solidFill>
              </a:rPr>
              <a:t> may have some protection against the emerging strain of </a:t>
            </a:r>
            <a:r>
              <a:rPr lang="en-GB" sz="3600" dirty="0" err="1" smtClean="0">
                <a:solidFill>
                  <a:srgbClr val="00AE9E"/>
                </a:solidFill>
              </a:rPr>
              <a:t>MenW</a:t>
            </a:r>
            <a:endParaRPr lang="en-GB" sz="3600" dirty="0">
              <a:solidFill>
                <a:srgbClr val="00AE9E"/>
              </a:solidFill>
            </a:endParaRPr>
          </a:p>
        </p:txBody>
      </p:sp>
    </p:spTree>
    <p:extLst>
      <p:ext uri="{BB962C8B-B14F-4D97-AF65-F5344CB8AC3E}">
        <p14:creationId xmlns:p14="http://schemas.microsoft.com/office/powerpoint/2010/main" val="33070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984776" cy="648072"/>
          </a:xfrm>
        </p:spPr>
        <p:txBody>
          <a:bodyPr>
            <a:normAutofit/>
          </a:bodyPr>
          <a:lstStyle/>
          <a:p>
            <a:r>
              <a:rPr lang="en-GB" sz="3200" b="1" dirty="0" smtClean="0"/>
              <a:t>Summary: control of </a:t>
            </a:r>
            <a:r>
              <a:rPr lang="en-GB" sz="3200" b="1" dirty="0" err="1" smtClean="0"/>
              <a:t>MenW</a:t>
            </a:r>
            <a:r>
              <a:rPr lang="en-GB" sz="3200" b="1" dirty="0" smtClean="0"/>
              <a:t> disease</a:t>
            </a:r>
            <a:endParaRPr lang="en-GB" sz="3200" b="1" dirty="0"/>
          </a:p>
        </p:txBody>
      </p:sp>
      <p:sp>
        <p:nvSpPr>
          <p:cNvPr id="3" name="Content Placeholder 2"/>
          <p:cNvSpPr>
            <a:spLocks noGrp="1"/>
          </p:cNvSpPr>
          <p:nvPr>
            <p:ph idx="1"/>
          </p:nvPr>
        </p:nvSpPr>
        <p:spPr>
          <a:xfrm>
            <a:off x="611560" y="1425625"/>
            <a:ext cx="8028000" cy="4739679"/>
          </a:xfrm>
        </p:spPr>
        <p:txBody>
          <a:bodyPr/>
          <a:lstStyle/>
          <a:p>
            <a:pPr lvl="2"/>
            <a:r>
              <a:rPr lang="en-GB" sz="2000" dirty="0" smtClean="0"/>
              <a:t>Even though the number of cases is low, JCVI </a:t>
            </a:r>
            <a:r>
              <a:rPr lang="en-GB" sz="2000" dirty="0"/>
              <a:t>considered </a:t>
            </a:r>
            <a:r>
              <a:rPr lang="en-GB" sz="2000" dirty="0" smtClean="0"/>
              <a:t>this situation </a:t>
            </a:r>
            <a:r>
              <a:rPr lang="en-GB" sz="2000" dirty="0"/>
              <a:t>a public health </a:t>
            </a:r>
            <a:r>
              <a:rPr lang="en-GB" sz="2000" dirty="0" smtClean="0"/>
              <a:t>emergency</a:t>
            </a:r>
          </a:p>
          <a:p>
            <a:pPr lvl="3"/>
            <a:r>
              <a:rPr lang="en-GB" sz="1800" dirty="0" smtClean="0"/>
              <a:t>rapid </a:t>
            </a:r>
            <a:r>
              <a:rPr lang="en-GB" sz="1800" dirty="0"/>
              <a:t>increase in </a:t>
            </a:r>
            <a:r>
              <a:rPr lang="en-GB" sz="1800" dirty="0" err="1" smtClean="0"/>
              <a:t>MenW</a:t>
            </a:r>
            <a:endParaRPr lang="en-GB" sz="1800" dirty="0" smtClean="0"/>
          </a:p>
          <a:p>
            <a:pPr lvl="3"/>
            <a:r>
              <a:rPr lang="en-GB" sz="1800" dirty="0" smtClean="0"/>
              <a:t>known </a:t>
            </a:r>
            <a:r>
              <a:rPr lang="en-GB" sz="1800" dirty="0"/>
              <a:t>virulence of </a:t>
            </a:r>
            <a:r>
              <a:rPr lang="en-GB" sz="1800" dirty="0" smtClean="0"/>
              <a:t>cc11 (previous </a:t>
            </a:r>
            <a:r>
              <a:rPr lang="en-GB" sz="1800" dirty="0" err="1" smtClean="0"/>
              <a:t>MenC</a:t>
            </a:r>
            <a:r>
              <a:rPr lang="en-GB" sz="1800" dirty="0" smtClean="0"/>
              <a:t> emergence in 1990s)</a:t>
            </a:r>
          </a:p>
          <a:p>
            <a:pPr lvl="3"/>
            <a:r>
              <a:rPr lang="en-GB" sz="1800" dirty="0" smtClean="0"/>
              <a:t>international experience (</a:t>
            </a:r>
            <a:r>
              <a:rPr lang="en-GB" sz="1800" dirty="0"/>
              <a:t>e.g. South America)</a:t>
            </a:r>
            <a:endParaRPr lang="en-GB" dirty="0"/>
          </a:p>
          <a:p>
            <a:pPr>
              <a:buFont typeface="Arial" pitchFamily="34" charset="0"/>
              <a:buChar char="•"/>
            </a:pPr>
            <a:r>
              <a:rPr lang="en-GB" sz="2000" dirty="0" smtClean="0"/>
              <a:t>The </a:t>
            </a:r>
            <a:r>
              <a:rPr lang="en-GB" sz="2000" dirty="0" err="1" smtClean="0"/>
              <a:t>MenACWY</a:t>
            </a:r>
            <a:r>
              <a:rPr lang="en-GB" sz="2000" dirty="0" smtClean="0"/>
              <a:t> programme will </a:t>
            </a:r>
            <a:r>
              <a:rPr lang="en-GB" sz="2000" dirty="0"/>
              <a:t>have direct impact on </a:t>
            </a:r>
            <a:r>
              <a:rPr lang="en-GB" sz="2000" dirty="0" smtClean="0"/>
              <a:t>vaccinated cohorts (second highest incidence group)</a:t>
            </a:r>
          </a:p>
          <a:p>
            <a:pPr lvl="3"/>
            <a:r>
              <a:rPr lang="en-GB" sz="1800" dirty="0" smtClean="0"/>
              <a:t>Excellent protection expected after a single dose</a:t>
            </a:r>
          </a:p>
          <a:p>
            <a:pPr>
              <a:buFont typeface="Arial" pitchFamily="34" charset="0"/>
              <a:buChar char="•"/>
            </a:pPr>
            <a:r>
              <a:rPr lang="en-GB" sz="2000" dirty="0" smtClean="0"/>
              <a:t>Importance of completing catch-up quickly: to </a:t>
            </a:r>
            <a:r>
              <a:rPr lang="en-GB" sz="2000" dirty="0"/>
              <a:t>generate herd protection across the age </a:t>
            </a:r>
            <a:r>
              <a:rPr lang="en-GB" sz="2000" dirty="0" smtClean="0"/>
              <a:t>range and slow the rate of increase </a:t>
            </a:r>
          </a:p>
          <a:p>
            <a:pPr>
              <a:buFont typeface="Arial" pitchFamily="34" charset="0"/>
              <a:buChar char="•"/>
            </a:pPr>
            <a:r>
              <a:rPr lang="en-GB" sz="2000" dirty="0"/>
              <a:t>Highest incidence group (infants) </a:t>
            </a:r>
            <a:r>
              <a:rPr lang="en-GB" sz="2000" dirty="0" smtClean="0"/>
              <a:t>may not </a:t>
            </a:r>
            <a:r>
              <a:rPr lang="en-GB" sz="2000" dirty="0"/>
              <a:t>benefit for several years</a:t>
            </a:r>
          </a:p>
          <a:p>
            <a:pPr lvl="3"/>
            <a:r>
              <a:rPr lang="en-GB" sz="1800" dirty="0" err="1" smtClean="0"/>
              <a:t>Bexsero</a:t>
            </a:r>
            <a:r>
              <a:rPr lang="en-GB" sz="1800" dirty="0" smtClean="0"/>
              <a:t>® </a:t>
            </a:r>
            <a:r>
              <a:rPr lang="en-GB" sz="1800" dirty="0"/>
              <a:t>may provide protection against this strain of </a:t>
            </a:r>
            <a:r>
              <a:rPr lang="en-GB" sz="1800" dirty="0" err="1" smtClean="0"/>
              <a:t>MenW</a:t>
            </a:r>
            <a:r>
              <a:rPr lang="en-GB" sz="1800" dirty="0" smtClean="0"/>
              <a:t>, and therefore mitigate against the immediate risk in infants</a:t>
            </a:r>
          </a:p>
          <a:p>
            <a:pPr lvl="3"/>
            <a:endParaRPr lang="en-GB" sz="1800"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74</a:t>
            </a:fld>
            <a:endParaRPr lang="en-US" dirty="0"/>
          </a:p>
        </p:txBody>
      </p:sp>
    </p:spTree>
    <p:extLst>
      <p:ext uri="{BB962C8B-B14F-4D97-AF65-F5344CB8AC3E}">
        <p14:creationId xmlns:p14="http://schemas.microsoft.com/office/powerpoint/2010/main" val="34915128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028000" cy="3096344"/>
          </a:xfrm>
        </p:spPr>
        <p:txBody>
          <a:bodyPr>
            <a:normAutofit/>
          </a:bodyPr>
          <a:lstStyle/>
          <a:p>
            <a:pPr marL="457200" lvl="0" indent="-457200"/>
            <a:r>
              <a:rPr lang="en-GB" b="1" dirty="0" smtClean="0"/>
              <a:t>	Which </a:t>
            </a:r>
            <a:r>
              <a:rPr lang="en-GB" b="1" dirty="0" err="1"/>
              <a:t>MenACWY</a:t>
            </a:r>
            <a:r>
              <a:rPr lang="en-GB" b="1" dirty="0"/>
              <a:t> conjugate vaccines will we </a:t>
            </a:r>
            <a:r>
              <a:rPr lang="en-GB" b="1" dirty="0" smtClean="0"/>
              <a:t>use?</a:t>
            </a:r>
            <a:endParaRPr lang="en-GB" b="1"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75</a:t>
            </a:fld>
            <a:endParaRPr lang="en-US" dirty="0"/>
          </a:p>
        </p:txBody>
      </p:sp>
    </p:spTree>
    <p:extLst>
      <p:ext uri="{BB962C8B-B14F-4D97-AF65-F5344CB8AC3E}">
        <p14:creationId xmlns:p14="http://schemas.microsoft.com/office/powerpoint/2010/main" val="4611367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6452543" cy="648072"/>
          </a:xfrm>
        </p:spPr>
        <p:txBody>
          <a:bodyPr>
            <a:normAutofit/>
          </a:bodyPr>
          <a:lstStyle/>
          <a:p>
            <a:r>
              <a:rPr lang="en-GB" sz="3200" b="1" dirty="0" err="1" smtClean="0"/>
              <a:t>MenACWY</a:t>
            </a:r>
            <a:r>
              <a:rPr lang="en-GB" sz="3200" b="1" dirty="0" smtClean="0"/>
              <a:t> vaccine supply</a:t>
            </a:r>
            <a:endParaRPr lang="en-GB" sz="3200" b="1" dirty="0"/>
          </a:p>
        </p:txBody>
      </p:sp>
      <p:sp>
        <p:nvSpPr>
          <p:cNvPr id="3" name="Content Placeholder 2"/>
          <p:cNvSpPr>
            <a:spLocks noGrp="1"/>
          </p:cNvSpPr>
          <p:nvPr>
            <p:ph idx="1"/>
          </p:nvPr>
        </p:nvSpPr>
        <p:spPr>
          <a:xfrm>
            <a:off x="323528" y="1484784"/>
            <a:ext cx="8262472" cy="4667671"/>
          </a:xfrm>
        </p:spPr>
        <p:txBody>
          <a:bodyPr/>
          <a:lstStyle/>
          <a:p>
            <a:pPr>
              <a:buClr>
                <a:schemeClr val="bg2"/>
              </a:buClr>
              <a:buFont typeface="Arial" pitchFamily="34" charset="0"/>
              <a:buChar char="•"/>
            </a:pPr>
            <a:r>
              <a:rPr lang="en-GB" sz="2000" dirty="0" smtClean="0"/>
              <a:t>Menveo</a:t>
            </a:r>
            <a:r>
              <a:rPr lang="en-GB" sz="2000" dirty="0"/>
              <a:t>® and Nimenrix® will be </a:t>
            </a:r>
            <a:r>
              <a:rPr lang="en-GB" sz="2000" dirty="0" smtClean="0"/>
              <a:t>supplied, both GSK.</a:t>
            </a:r>
          </a:p>
          <a:p>
            <a:pPr lvl="0">
              <a:buClr>
                <a:schemeClr val="bg2"/>
              </a:buClr>
              <a:buFont typeface="Arial" pitchFamily="34" charset="0"/>
              <a:buChar char="•"/>
            </a:pPr>
            <a:r>
              <a:rPr lang="en-GB" sz="2000" dirty="0" smtClean="0"/>
              <a:t>A </a:t>
            </a:r>
            <a:r>
              <a:rPr lang="en-GB" sz="2000" dirty="0"/>
              <a:t>certain volume of Nimenrix® will be supplied in general export pack </a:t>
            </a:r>
            <a:r>
              <a:rPr lang="en-GB" sz="2000" dirty="0" smtClean="0"/>
              <a:t>(and will come with a separate PIL). </a:t>
            </a:r>
          </a:p>
          <a:p>
            <a:pPr>
              <a:buClr>
                <a:schemeClr val="bg2"/>
              </a:buClr>
              <a:buFont typeface="Arial" pitchFamily="34" charset="0"/>
              <a:buChar char="•"/>
            </a:pPr>
            <a:r>
              <a:rPr lang="en-GB" sz="2000" dirty="0" smtClean="0"/>
              <a:t>Nimenrix</a:t>
            </a:r>
            <a:r>
              <a:rPr lang="en-GB" sz="2000" dirty="0"/>
              <a:t>® </a:t>
            </a:r>
            <a:r>
              <a:rPr lang="en-GB" sz="2000" dirty="0" smtClean="0"/>
              <a:t>- </a:t>
            </a:r>
            <a:r>
              <a:rPr lang="en-GB" sz="2000" dirty="0"/>
              <a:t>single pack as a powder in a vial (MenACWY) and 0.5ml solvent in a pre-filled syringe. Two needles are </a:t>
            </a:r>
            <a:r>
              <a:rPr lang="en-GB" sz="2000" dirty="0" smtClean="0"/>
              <a:t>included. </a:t>
            </a:r>
            <a:endParaRPr lang="en-GB" sz="2000" dirty="0"/>
          </a:p>
          <a:p>
            <a:pPr lvl="0">
              <a:buClr>
                <a:schemeClr val="bg2"/>
              </a:buClr>
              <a:buFont typeface="Arial" pitchFamily="34" charset="0"/>
              <a:buChar char="•"/>
            </a:pPr>
            <a:r>
              <a:rPr lang="en-GB" sz="2000" dirty="0" smtClean="0"/>
              <a:t>Menveo</a:t>
            </a:r>
            <a:r>
              <a:rPr lang="en-GB" sz="2000" dirty="0"/>
              <a:t>® </a:t>
            </a:r>
            <a:r>
              <a:rPr lang="en-GB" sz="2000" dirty="0" smtClean="0"/>
              <a:t>- 5 dose </a:t>
            </a:r>
            <a:r>
              <a:rPr lang="en-GB" sz="2000" dirty="0"/>
              <a:t>pack </a:t>
            </a:r>
            <a:r>
              <a:rPr lang="en-GB" sz="2000" dirty="0" smtClean="0"/>
              <a:t>(powder </a:t>
            </a:r>
            <a:r>
              <a:rPr lang="en-GB" sz="2000" dirty="0"/>
              <a:t>in a vial </a:t>
            </a:r>
            <a:r>
              <a:rPr lang="en-GB" sz="2000" dirty="0" smtClean="0"/>
              <a:t>and </a:t>
            </a:r>
            <a:r>
              <a:rPr lang="en-GB" sz="2000" dirty="0"/>
              <a:t>solution in a vial </a:t>
            </a:r>
            <a:r>
              <a:rPr lang="en-GB" sz="2000" dirty="0" smtClean="0"/>
              <a:t>= 10 </a:t>
            </a:r>
            <a:r>
              <a:rPr lang="en-GB" sz="2000" dirty="0"/>
              <a:t>vials per </a:t>
            </a:r>
            <a:r>
              <a:rPr lang="en-GB" sz="2000" dirty="0" smtClean="0"/>
              <a:t>pack), no needles. </a:t>
            </a:r>
            <a:r>
              <a:rPr lang="en-GB" sz="2000" dirty="0"/>
              <a:t>Additional </a:t>
            </a:r>
            <a:r>
              <a:rPr lang="en-GB" sz="2000" dirty="0" smtClean="0"/>
              <a:t>PILs </a:t>
            </a:r>
            <a:r>
              <a:rPr lang="en-GB" sz="2000" dirty="0"/>
              <a:t>will be supplied with each pack of </a:t>
            </a:r>
            <a:r>
              <a:rPr lang="en-GB" sz="2000" dirty="0" smtClean="0"/>
              <a:t>5 vaccines </a:t>
            </a:r>
            <a:r>
              <a:rPr lang="en-GB" sz="2000" dirty="0"/>
              <a:t>ordered, as there is only one PIL in each pack</a:t>
            </a:r>
            <a:r>
              <a:rPr lang="en-GB" sz="2000" dirty="0" smtClean="0"/>
              <a:t>.</a:t>
            </a:r>
          </a:p>
          <a:p>
            <a:pPr>
              <a:buClr>
                <a:schemeClr val="bg2"/>
              </a:buClr>
              <a:buFont typeface="Arial" pitchFamily="34" charset="0"/>
              <a:buChar char="•"/>
            </a:pPr>
            <a:r>
              <a:rPr lang="en-GB" sz="2000" dirty="0"/>
              <a:t>We will have less buffer stock than usual for a national programme</a:t>
            </a:r>
          </a:p>
          <a:p>
            <a:pPr>
              <a:buClr>
                <a:schemeClr val="bg2"/>
              </a:buClr>
              <a:buFont typeface="Arial" pitchFamily="34" charset="0"/>
              <a:buChar char="•"/>
            </a:pPr>
            <a:r>
              <a:rPr lang="en-GB" sz="2000" b="1" dirty="0">
                <a:solidFill>
                  <a:srgbClr val="FF0000"/>
                </a:solidFill>
              </a:rPr>
              <a:t>Increased risk of temporary ordering restrictions or vaccines may become temporarily unavailable</a:t>
            </a:r>
          </a:p>
          <a:p>
            <a:pPr>
              <a:buClr>
                <a:schemeClr val="bg2"/>
              </a:buClr>
              <a:buFont typeface="Arial" pitchFamily="34" charset="0"/>
              <a:buChar char="•"/>
            </a:pPr>
            <a:r>
              <a:rPr lang="en-GB" sz="2000" dirty="0"/>
              <a:t>We will aim to ensure that any periods of supply disruption are minimised </a:t>
            </a:r>
          </a:p>
          <a:p>
            <a:pPr lvl="0">
              <a:buClr>
                <a:schemeClr val="bg2"/>
              </a:buClr>
              <a:buFont typeface="Arial" pitchFamily="34" charset="0"/>
              <a:buChar char="•"/>
            </a:pPr>
            <a:endParaRPr lang="en-GB" sz="2000" dirty="0"/>
          </a:p>
          <a:p>
            <a:pPr>
              <a:buClr>
                <a:schemeClr val="bg2"/>
              </a:buClr>
              <a:buFont typeface="Arial" pitchFamily="34" charset="0"/>
              <a:buChar char="•"/>
            </a:pPr>
            <a:endParaRPr lang="en-GB" dirty="0"/>
          </a:p>
          <a:p>
            <a:pPr marL="0" indent="0">
              <a:buClr>
                <a:schemeClr val="bg2"/>
              </a:buClr>
            </a:pPr>
            <a:endParaRPr lang="en-GB" dirty="0"/>
          </a:p>
        </p:txBody>
      </p:sp>
    </p:spTree>
    <p:extLst>
      <p:ext uri="{BB962C8B-B14F-4D97-AF65-F5344CB8AC3E}">
        <p14:creationId xmlns:p14="http://schemas.microsoft.com/office/powerpoint/2010/main" val="3507260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8028000" cy="648072"/>
          </a:xfrm>
        </p:spPr>
        <p:txBody>
          <a:bodyPr>
            <a:noAutofit/>
          </a:bodyPr>
          <a:lstStyle/>
          <a:p>
            <a:r>
              <a:rPr lang="en-GB" sz="3200" b="1" dirty="0"/>
              <a:t>R</a:t>
            </a:r>
            <a:r>
              <a:rPr lang="en-GB" sz="3200" b="1" dirty="0" smtClean="0"/>
              <a:t>ecommended vaccines: </a:t>
            </a:r>
            <a:r>
              <a:rPr lang="en-GB" sz="3200" b="1" dirty="0" err="1"/>
              <a:t>Menveo</a:t>
            </a:r>
            <a:r>
              <a:rPr lang="en-GB" sz="3200" b="1" dirty="0" smtClean="0"/>
              <a:t>®</a:t>
            </a:r>
            <a:endParaRPr lang="en-GB" sz="3200" b="1" dirty="0"/>
          </a:p>
        </p:txBody>
      </p:sp>
      <p:sp>
        <p:nvSpPr>
          <p:cNvPr id="3" name="Content Placeholder 2"/>
          <p:cNvSpPr>
            <a:spLocks noGrp="1"/>
          </p:cNvSpPr>
          <p:nvPr>
            <p:ph idx="1"/>
          </p:nvPr>
        </p:nvSpPr>
        <p:spPr>
          <a:xfrm>
            <a:off x="467544" y="1772816"/>
            <a:ext cx="8028000" cy="4320480"/>
          </a:xfrm>
        </p:spPr>
        <p:txBody>
          <a:bodyPr/>
          <a:lstStyle/>
          <a:p>
            <a:pPr>
              <a:buFont typeface="Arial" panose="020B0604020202020204" pitchFamily="34" charset="0"/>
              <a:buChar char="•"/>
            </a:pPr>
            <a:r>
              <a:rPr lang="en-GB" sz="2000" b="1" dirty="0" smtClean="0"/>
              <a:t>Brand </a:t>
            </a:r>
            <a:r>
              <a:rPr lang="en-GB" sz="2000" b="1" dirty="0"/>
              <a:t>name</a:t>
            </a:r>
            <a:r>
              <a:rPr lang="en-GB" sz="2000" dirty="0"/>
              <a:t>: </a:t>
            </a:r>
            <a:r>
              <a:rPr lang="en-GB" sz="2000" dirty="0" err="1" smtClean="0"/>
              <a:t>Menveo</a:t>
            </a:r>
            <a:r>
              <a:rPr lang="en-GB" sz="2000" dirty="0" smtClean="0"/>
              <a:t>®</a:t>
            </a:r>
            <a:endParaRPr lang="en-GB" sz="2000" dirty="0"/>
          </a:p>
          <a:p>
            <a:pPr>
              <a:buFont typeface="Arial" panose="020B0604020202020204" pitchFamily="34" charset="0"/>
              <a:buChar char="•"/>
            </a:pPr>
            <a:r>
              <a:rPr lang="en-GB" sz="2000" b="1" dirty="0" smtClean="0"/>
              <a:t>Generic Name</a:t>
            </a:r>
            <a:r>
              <a:rPr lang="en-GB" sz="2000" dirty="0" smtClean="0"/>
              <a:t>: meningococcal </a:t>
            </a:r>
            <a:r>
              <a:rPr lang="en-GB" sz="2000" dirty="0"/>
              <a:t>group A </a:t>
            </a:r>
            <a:r>
              <a:rPr lang="en-GB" sz="2000" dirty="0" smtClean="0"/>
              <a:t>oligosaccharide; meningococcal </a:t>
            </a:r>
            <a:r>
              <a:rPr lang="en-GB" sz="2000" dirty="0"/>
              <a:t>group </a:t>
            </a:r>
            <a:r>
              <a:rPr lang="en-GB" sz="2000" dirty="0" smtClean="0"/>
              <a:t>C; meningococcal </a:t>
            </a:r>
            <a:r>
              <a:rPr lang="en-GB" sz="2000" dirty="0"/>
              <a:t>group W135 </a:t>
            </a:r>
            <a:r>
              <a:rPr lang="en-GB" sz="2000" dirty="0" smtClean="0"/>
              <a:t>oligosaccharide; meningococcal </a:t>
            </a:r>
            <a:r>
              <a:rPr lang="en-GB" sz="2000" dirty="0"/>
              <a:t>group Y </a:t>
            </a:r>
            <a:r>
              <a:rPr lang="en-GB" sz="2000" dirty="0" smtClean="0"/>
              <a:t>oligosaccharide</a:t>
            </a:r>
            <a:endParaRPr lang="en-GB" sz="2000" dirty="0"/>
          </a:p>
          <a:p>
            <a:pPr>
              <a:buFont typeface="Arial" panose="020B0604020202020204" pitchFamily="34" charset="0"/>
              <a:buChar char="•"/>
            </a:pPr>
            <a:r>
              <a:rPr lang="en-GB" sz="2000" dirty="0" smtClean="0"/>
              <a:t>Multi-component group A, C, W and Y </a:t>
            </a:r>
            <a:r>
              <a:rPr lang="en-GB" sz="2000" b="1" dirty="0" smtClean="0"/>
              <a:t>conjugate</a:t>
            </a:r>
            <a:r>
              <a:rPr lang="en-GB" sz="2000" dirty="0" smtClean="0"/>
              <a:t> vaccine</a:t>
            </a:r>
            <a:r>
              <a:rPr lang="en-GB" sz="2000" b="1" dirty="0" smtClean="0"/>
              <a:t> </a:t>
            </a:r>
            <a:r>
              <a:rPr lang="en-GB" sz="2000" dirty="0" smtClean="0"/>
              <a:t>marketed by GlaxoSmithKline</a:t>
            </a:r>
            <a:endParaRPr lang="en-GB" sz="2000" b="1" dirty="0" smtClean="0"/>
          </a:p>
          <a:p>
            <a:pPr>
              <a:buFont typeface="Arial" panose="020B0604020202020204" pitchFamily="34" charset="0"/>
              <a:buChar char="•"/>
            </a:pPr>
            <a:r>
              <a:rPr lang="en-GB" sz="2000" b="1" dirty="0" smtClean="0"/>
              <a:t>Licensed </a:t>
            </a:r>
            <a:r>
              <a:rPr lang="en-GB" sz="2000" dirty="0" smtClean="0"/>
              <a:t>for use in children from 2 years , adolescents and adults at risk of invasive disease from </a:t>
            </a:r>
            <a:r>
              <a:rPr lang="en-GB" sz="2000" i="1" dirty="0" smtClean="0"/>
              <a:t>Neisseria </a:t>
            </a:r>
            <a:r>
              <a:rPr lang="en-GB" sz="2000" i="1" dirty="0" err="1" smtClean="0"/>
              <a:t>meningitidis</a:t>
            </a:r>
            <a:r>
              <a:rPr lang="en-GB" sz="2000" i="1" dirty="0" smtClean="0"/>
              <a:t> </a:t>
            </a:r>
            <a:r>
              <a:rPr lang="en-GB" sz="2000" dirty="0" smtClean="0"/>
              <a:t>A, C, W and Y and be safely given with other routine adolescent vaccines</a:t>
            </a:r>
          </a:p>
          <a:p>
            <a:pPr>
              <a:buFont typeface="Arial" panose="020B0604020202020204" pitchFamily="34" charset="0"/>
              <a:buChar char="•"/>
            </a:pPr>
            <a:r>
              <a:rPr lang="en-GB" sz="2000" b="1" dirty="0" smtClean="0"/>
              <a:t>Recommended</a:t>
            </a:r>
            <a:r>
              <a:rPr lang="en-GB" sz="2000" dirty="0" smtClean="0"/>
              <a:t> for adolescents and adults as part of a routine and catch-up immunisation programme</a:t>
            </a:r>
            <a:endParaRPr lang="en-GB" sz="2000" dirty="0"/>
          </a:p>
        </p:txBody>
      </p:sp>
      <p:sp>
        <p:nvSpPr>
          <p:cNvPr id="4" name="Slide Number Placeholder 3"/>
          <p:cNvSpPr>
            <a:spLocks noGrp="1"/>
          </p:cNvSpPr>
          <p:nvPr>
            <p:ph type="sldNum" sz="quarter" idx="10"/>
          </p:nvPr>
        </p:nvSpPr>
        <p:spPr>
          <a:xfrm>
            <a:off x="7874" y="6308725"/>
            <a:ext cx="9144000" cy="549275"/>
          </a:xfrm>
        </p:spPr>
        <p:txBody>
          <a:bodyPr/>
          <a:lstStyle/>
          <a:p>
            <a:pPr>
              <a:defRPr/>
            </a:pPr>
            <a:r>
              <a:rPr lang="en-US" smtClean="0"/>
              <a:t>  </a:t>
            </a:r>
            <a:fld id="{2565FA6D-D4C8-4C4C-AC4B-3269734D34D8}" type="slidenum">
              <a:rPr lang="en-US" smtClean="0"/>
              <a:pPr>
                <a:defRPr/>
              </a:pPr>
              <a:t>77</a:t>
            </a:fld>
            <a:endParaRPr lang="en-US" dirty="0"/>
          </a:p>
        </p:txBody>
      </p:sp>
    </p:spTree>
    <p:extLst>
      <p:ext uri="{BB962C8B-B14F-4D97-AF65-F5344CB8AC3E}">
        <p14:creationId xmlns:p14="http://schemas.microsoft.com/office/powerpoint/2010/main" val="36525331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8028000" cy="648000"/>
          </a:xfrm>
        </p:spPr>
        <p:txBody>
          <a:bodyPr>
            <a:noAutofit/>
          </a:bodyPr>
          <a:lstStyle/>
          <a:p>
            <a:r>
              <a:rPr lang="en-GB" sz="3200" b="1" dirty="0"/>
              <a:t>Recommended vaccines: </a:t>
            </a:r>
            <a:r>
              <a:rPr lang="en-GB" sz="3200" b="1" dirty="0" err="1"/>
              <a:t>Menveo</a:t>
            </a:r>
            <a:r>
              <a:rPr lang="en-GB" sz="3200" b="1" dirty="0" smtClean="0"/>
              <a:t>®</a:t>
            </a:r>
            <a:endParaRPr lang="en-GB" sz="3200" dirty="0"/>
          </a:p>
        </p:txBody>
      </p:sp>
      <p:sp>
        <p:nvSpPr>
          <p:cNvPr id="3" name="Content Placeholder 2"/>
          <p:cNvSpPr>
            <a:spLocks noGrp="1"/>
          </p:cNvSpPr>
          <p:nvPr>
            <p:ph sz="half" idx="1"/>
          </p:nvPr>
        </p:nvSpPr>
        <p:spPr>
          <a:xfrm>
            <a:off x="395536" y="1916832"/>
            <a:ext cx="3924000" cy="4176464"/>
          </a:xfrm>
        </p:spPr>
        <p:txBody>
          <a:bodyPr/>
          <a:lstStyle/>
          <a:p>
            <a:pPr>
              <a:buFont typeface="Arial" pitchFamily="34" charset="0"/>
              <a:buChar char="•"/>
            </a:pPr>
            <a:r>
              <a:rPr lang="en-GB" sz="2000" dirty="0" err="1" smtClean="0">
                <a:solidFill>
                  <a:schemeClr val="tx1"/>
                </a:solidFill>
              </a:rPr>
              <a:t>Menveo</a:t>
            </a:r>
            <a:r>
              <a:rPr lang="en-GB" sz="2000" dirty="0" smtClean="0">
                <a:solidFill>
                  <a:schemeClr val="tx1"/>
                </a:solidFill>
              </a:rPr>
              <a:t>® is one of two vaccines recommended for the routine </a:t>
            </a:r>
            <a:r>
              <a:rPr lang="en-GB" sz="2000" dirty="0" err="1" smtClean="0">
                <a:solidFill>
                  <a:schemeClr val="tx1"/>
                </a:solidFill>
              </a:rPr>
              <a:t>MenACWY</a:t>
            </a:r>
            <a:r>
              <a:rPr lang="en-GB" sz="2000" dirty="0" smtClean="0">
                <a:solidFill>
                  <a:schemeClr val="tx1"/>
                </a:solidFill>
              </a:rPr>
              <a:t> immunisation programme for adolescents </a:t>
            </a:r>
          </a:p>
          <a:p>
            <a:pPr>
              <a:buFont typeface="Arial" pitchFamily="34" charset="0"/>
              <a:buChar char="•"/>
            </a:pPr>
            <a:r>
              <a:rPr lang="en-GB" sz="2000" dirty="0" err="1" smtClean="0">
                <a:solidFill>
                  <a:schemeClr val="tx1"/>
                </a:solidFill>
              </a:rPr>
              <a:t>Menveo</a:t>
            </a:r>
            <a:r>
              <a:rPr lang="en-GB" sz="2000" dirty="0" smtClean="0">
                <a:solidFill>
                  <a:schemeClr val="tx1"/>
                </a:solidFill>
              </a:rPr>
              <a:t>® will be centrally  supplied through </a:t>
            </a:r>
            <a:r>
              <a:rPr lang="en-GB" sz="2000" dirty="0" err="1" smtClean="0">
                <a:solidFill>
                  <a:schemeClr val="tx1"/>
                </a:solidFill>
              </a:rPr>
              <a:t>Immform</a:t>
            </a:r>
            <a:r>
              <a:rPr lang="en-GB" sz="2000" dirty="0" smtClean="0">
                <a:solidFill>
                  <a:schemeClr val="tx1"/>
                </a:solidFill>
              </a:rPr>
              <a:t> </a:t>
            </a:r>
          </a:p>
          <a:p>
            <a:pPr>
              <a:buFont typeface="Arial" pitchFamily="34" charset="0"/>
              <a:buChar char="•"/>
            </a:pPr>
            <a:r>
              <a:rPr lang="en-GB" sz="2000" dirty="0" smtClean="0">
                <a:solidFill>
                  <a:schemeClr val="tx1"/>
                </a:solidFill>
              </a:rPr>
              <a:t>It </a:t>
            </a:r>
            <a:r>
              <a:rPr lang="en-GB" sz="2000" dirty="0">
                <a:solidFill>
                  <a:schemeClr val="tx1"/>
                </a:solidFill>
              </a:rPr>
              <a:t>is important </a:t>
            </a:r>
            <a:r>
              <a:rPr lang="en-GB" sz="2000" dirty="0" smtClean="0">
                <a:solidFill>
                  <a:schemeClr val="tx1"/>
                </a:solidFill>
              </a:rPr>
              <a:t>immunisers familiarise themselves </a:t>
            </a:r>
            <a:r>
              <a:rPr lang="en-GB" sz="2000" dirty="0">
                <a:solidFill>
                  <a:schemeClr val="tx1"/>
                </a:solidFill>
              </a:rPr>
              <a:t>with the vaccine and its product information to avoid administration </a:t>
            </a:r>
            <a:r>
              <a:rPr lang="en-GB" sz="2000" dirty="0" smtClean="0">
                <a:solidFill>
                  <a:schemeClr val="tx1"/>
                </a:solidFill>
              </a:rPr>
              <a:t>errors</a:t>
            </a:r>
          </a:p>
          <a:p>
            <a:pPr>
              <a:buFont typeface="Arial" pitchFamily="34" charset="0"/>
              <a:buChar char="•"/>
            </a:pPr>
            <a:endParaRPr lang="en-GB" dirty="0">
              <a:solidFill>
                <a:schemeClr val="tx1"/>
              </a:solidFill>
            </a:endParaRPr>
          </a:p>
          <a:p>
            <a:endParaRPr lang="en-GB"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a:p>
        </p:txBody>
      </p:sp>
      <p:sp>
        <p:nvSpPr>
          <p:cNvPr id="5" name="Slide Number Placeholder 4"/>
          <p:cNvSpPr>
            <a:spLocks noGrp="1"/>
          </p:cNvSpPr>
          <p:nvPr>
            <p:ph type="sldNum" sz="quarter" idx="10"/>
          </p:nvPr>
        </p:nvSpPr>
        <p:spPr/>
        <p:txBody>
          <a:bodyPr/>
          <a:lstStyle/>
          <a:p>
            <a:pPr>
              <a:defRPr/>
            </a:pPr>
            <a:r>
              <a:rPr lang="en-US" smtClean="0"/>
              <a:t>  </a:t>
            </a:r>
            <a:fld id="{BAADB3B0-2D09-4AA3-A340-09780B82849B}" type="slidenum">
              <a:rPr lang="en-US" smtClean="0"/>
              <a:pPr>
                <a:defRPr/>
              </a:pPr>
              <a:t>78</a:t>
            </a:fld>
            <a:endParaRPr lang="en-US" dirty="0"/>
          </a:p>
        </p:txBody>
      </p:sp>
      <p:sp>
        <p:nvSpPr>
          <p:cNvPr id="10" name="TextBox 9"/>
          <p:cNvSpPr txBox="1"/>
          <p:nvPr/>
        </p:nvSpPr>
        <p:spPr>
          <a:xfrm>
            <a:off x="6444208" y="5229200"/>
            <a:ext cx="216024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noProof="0" dirty="0" smtClean="0">
                <a:solidFill>
                  <a:sysClr val="windowText" lastClr="000000"/>
                </a:solidFill>
              </a:rPr>
              <a:t>A</a:t>
            </a:r>
            <a:r>
              <a:rPr kumimoji="0" lang="en-GB" sz="1000" b="0" i="0" u="none" strike="noStrike" kern="0" cap="none" spc="0" normalizeH="0" baseline="0" noProof="0" dirty="0" smtClean="0">
                <a:ln>
                  <a:noFill/>
                </a:ln>
                <a:solidFill>
                  <a:sysClr val="windowText" lastClr="000000"/>
                </a:solidFill>
                <a:effectLst/>
                <a:uLnTx/>
                <a:uFillTx/>
              </a:rPr>
              <a:t>WAITING APPROVAL and UPDATED</a:t>
            </a:r>
            <a:r>
              <a:rPr kumimoji="0" lang="en-GB" sz="1000" b="0" i="0" u="none" strike="noStrike" kern="0" cap="none" spc="0" normalizeH="0" noProof="0" dirty="0" smtClean="0">
                <a:ln>
                  <a:noFill/>
                </a:ln>
                <a:solidFill>
                  <a:sysClr val="windowText" lastClr="000000"/>
                </a:solidFill>
                <a:effectLst/>
                <a:uLnTx/>
                <a:uFillTx/>
              </a:rPr>
              <a:t> IMAGE FROM </a:t>
            </a:r>
            <a:r>
              <a:rPr kumimoji="0" lang="en-GB" sz="1000" b="0" i="0" u="none" strike="noStrike" kern="0" cap="none" spc="0" normalizeH="0" baseline="0" noProof="0" dirty="0" smtClean="0">
                <a:ln>
                  <a:noFill/>
                </a:ln>
                <a:solidFill>
                  <a:sysClr val="windowText" lastClr="000000"/>
                </a:solidFill>
                <a:effectLst/>
                <a:uLnTx/>
                <a:uFillTx/>
              </a:rPr>
              <a:t>GSK </a:t>
            </a:r>
            <a:endParaRPr kumimoji="0" lang="en-GB" sz="1000" b="0" i="0" u="none" strike="noStrike" kern="0" cap="none" spc="0" normalizeH="0" baseline="0" noProof="0" dirty="0">
              <a:ln>
                <a:noFill/>
              </a:ln>
              <a:solidFill>
                <a:sysClr val="windowText" lastClr="000000"/>
              </a:solidFill>
              <a:effectLst/>
              <a:uLnTx/>
              <a:uFillTx/>
            </a:endParaRPr>
          </a:p>
        </p:txBody>
      </p:sp>
      <p:pic>
        <p:nvPicPr>
          <p:cNvPr id="1026" name="Picture 2" descr="C:\Users\matthew.olley.PHE\Desktop\menveo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455388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5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768752" cy="648072"/>
          </a:xfrm>
        </p:spPr>
        <p:txBody>
          <a:bodyPr>
            <a:normAutofit/>
          </a:bodyPr>
          <a:lstStyle/>
          <a:p>
            <a:r>
              <a:rPr lang="en-GB" sz="3200" b="1" dirty="0"/>
              <a:t>Administration of </a:t>
            </a:r>
            <a:r>
              <a:rPr lang="en-GB" sz="3200" b="1" dirty="0" err="1" smtClean="0"/>
              <a:t>Menveo</a:t>
            </a:r>
            <a:r>
              <a:rPr lang="en-GB" sz="3200" b="1" dirty="0" smtClean="0"/>
              <a:t>®</a:t>
            </a:r>
            <a:endParaRPr lang="en-GB" sz="3200" b="1" dirty="0"/>
          </a:p>
        </p:txBody>
      </p:sp>
      <p:sp>
        <p:nvSpPr>
          <p:cNvPr id="3" name="Content Placeholder 2"/>
          <p:cNvSpPr>
            <a:spLocks noGrp="1"/>
          </p:cNvSpPr>
          <p:nvPr>
            <p:ph idx="1"/>
          </p:nvPr>
        </p:nvSpPr>
        <p:spPr>
          <a:xfrm>
            <a:off x="539552" y="1916832"/>
            <a:ext cx="8028000" cy="4392488"/>
          </a:xfrm>
        </p:spPr>
        <p:txBody>
          <a:bodyPr/>
          <a:lstStyle/>
          <a:p>
            <a:pPr>
              <a:spcAft>
                <a:spcPts val="0"/>
              </a:spcAft>
              <a:buFont typeface="Arial" panose="020B0604020202020204" pitchFamily="34" charset="0"/>
              <a:buChar char="•"/>
            </a:pPr>
            <a:r>
              <a:rPr lang="en-GB" sz="2000" dirty="0" err="1" smtClean="0"/>
              <a:t>Menveo</a:t>
            </a:r>
            <a:r>
              <a:rPr lang="en-GB" sz="2000" dirty="0" smtClean="0"/>
              <a:t>®  should </a:t>
            </a:r>
            <a:r>
              <a:rPr lang="en-GB" sz="2000" dirty="0"/>
              <a:t>be administered via </a:t>
            </a:r>
            <a:r>
              <a:rPr lang="en-GB" sz="2000" b="1" dirty="0"/>
              <a:t>intramuscular</a:t>
            </a:r>
            <a:r>
              <a:rPr lang="en-GB" sz="2000" dirty="0"/>
              <a:t> injection (IM) into </a:t>
            </a:r>
            <a:r>
              <a:rPr lang="en-GB" sz="2000" dirty="0" smtClean="0"/>
              <a:t>the arm (deltoid muscle)</a:t>
            </a:r>
          </a:p>
          <a:p>
            <a:pPr>
              <a:spcAft>
                <a:spcPts val="0"/>
              </a:spcAft>
              <a:buFont typeface="Arial" panose="020B0604020202020204" pitchFamily="34" charset="0"/>
              <a:buChar char="•"/>
            </a:pPr>
            <a:r>
              <a:rPr lang="en-GB" sz="2000" dirty="0" smtClean="0"/>
              <a:t>The vaccine is supplied containing two separate vials: </a:t>
            </a:r>
            <a:r>
              <a:rPr lang="en-GB" sz="2000" dirty="0" err="1" smtClean="0"/>
              <a:t>MenA</a:t>
            </a:r>
            <a:r>
              <a:rPr lang="en-GB" sz="2000" dirty="0" smtClean="0"/>
              <a:t> (</a:t>
            </a:r>
            <a:r>
              <a:rPr lang="en-GB" sz="2000" dirty="0" smtClean="0">
                <a:solidFill>
                  <a:srgbClr val="C00000"/>
                </a:solidFill>
              </a:rPr>
              <a:t>powder</a:t>
            </a:r>
            <a:r>
              <a:rPr lang="en-GB" sz="2000" dirty="0" smtClean="0"/>
              <a:t>) and </a:t>
            </a:r>
            <a:r>
              <a:rPr lang="en-GB" sz="2000" dirty="0" err="1" smtClean="0"/>
              <a:t>MenCWY</a:t>
            </a:r>
            <a:r>
              <a:rPr lang="en-GB" sz="2000" dirty="0" smtClean="0"/>
              <a:t> (</a:t>
            </a:r>
            <a:r>
              <a:rPr lang="en-GB" sz="2000" dirty="0" smtClean="0">
                <a:solidFill>
                  <a:srgbClr val="C00000"/>
                </a:solidFill>
              </a:rPr>
              <a:t>solution</a:t>
            </a:r>
            <a:r>
              <a:rPr lang="en-GB" sz="2000" dirty="0" smtClean="0"/>
              <a:t>)</a:t>
            </a:r>
          </a:p>
          <a:p>
            <a:pPr>
              <a:spcAft>
                <a:spcPts val="0"/>
              </a:spcAft>
              <a:buFont typeface="Arial" panose="020B0604020202020204" pitchFamily="34" charset="0"/>
              <a:buChar char="•"/>
            </a:pPr>
            <a:r>
              <a:rPr lang="en-GB" sz="2000" dirty="0" smtClean="0"/>
              <a:t>The </a:t>
            </a:r>
            <a:r>
              <a:rPr lang="en-GB" sz="2000" dirty="0" err="1" smtClean="0"/>
              <a:t>MenCWY</a:t>
            </a:r>
            <a:r>
              <a:rPr lang="en-GB" sz="2000" dirty="0" smtClean="0"/>
              <a:t> solution should be </a:t>
            </a:r>
            <a:r>
              <a:rPr lang="en-GB" sz="2000" b="1" dirty="0" smtClean="0"/>
              <a:t>injected</a:t>
            </a:r>
            <a:r>
              <a:rPr lang="en-GB" sz="2000" dirty="0" smtClean="0"/>
              <a:t> into the </a:t>
            </a:r>
            <a:r>
              <a:rPr lang="en-GB" sz="2000" dirty="0" err="1" smtClean="0"/>
              <a:t>MenA</a:t>
            </a:r>
            <a:r>
              <a:rPr lang="en-GB" sz="2000" dirty="0" smtClean="0"/>
              <a:t> powder to reconstitute</a:t>
            </a:r>
          </a:p>
          <a:p>
            <a:pPr>
              <a:spcAft>
                <a:spcPts val="0"/>
              </a:spcAft>
              <a:buFont typeface="Arial" panose="020B0604020202020204" pitchFamily="34" charset="0"/>
              <a:buChar char="•"/>
            </a:pPr>
            <a:r>
              <a:rPr lang="en-GB" sz="2000" dirty="0" smtClean="0"/>
              <a:t>Invert </a:t>
            </a:r>
            <a:r>
              <a:rPr lang="en-GB" sz="2000" dirty="0"/>
              <a:t>and shake the </a:t>
            </a:r>
            <a:r>
              <a:rPr lang="en-GB" sz="2000" dirty="0" smtClean="0"/>
              <a:t>solution and powder vigorously </a:t>
            </a:r>
            <a:r>
              <a:rPr lang="en-GB" sz="2000" dirty="0"/>
              <a:t>and </a:t>
            </a:r>
            <a:r>
              <a:rPr lang="en-GB" sz="2000" dirty="0" smtClean="0"/>
              <a:t>withdraw  </a:t>
            </a:r>
            <a:r>
              <a:rPr lang="en-GB" sz="2000" b="1" dirty="0"/>
              <a:t>0.5 ml</a:t>
            </a:r>
            <a:r>
              <a:rPr lang="en-GB" sz="2000" dirty="0"/>
              <a:t> of reconstituted product. </a:t>
            </a:r>
            <a:r>
              <a:rPr lang="en-GB" sz="2000" dirty="0" smtClean="0"/>
              <a:t>It </a:t>
            </a:r>
            <a:r>
              <a:rPr lang="en-GB" sz="2000" dirty="0"/>
              <a:t>is normal for a small amount of liquid to remain in the vial following withdrawal of the </a:t>
            </a:r>
            <a:r>
              <a:rPr lang="en-GB" sz="2000" dirty="0" smtClean="0"/>
              <a:t>dose</a:t>
            </a:r>
          </a:p>
          <a:p>
            <a:pPr>
              <a:spcAft>
                <a:spcPts val="0"/>
              </a:spcAft>
              <a:buFont typeface="Arial" panose="020B0604020202020204" pitchFamily="34" charset="0"/>
              <a:buChar char="•"/>
            </a:pPr>
            <a:r>
              <a:rPr lang="en-GB" sz="2000" dirty="0" smtClean="0"/>
              <a:t>One dose equals </a:t>
            </a:r>
            <a:r>
              <a:rPr lang="en-GB" sz="2000" b="1" dirty="0" smtClean="0"/>
              <a:t>0.5mls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79</a:t>
            </a:fld>
            <a:endParaRPr lang="en-US" dirty="0"/>
          </a:p>
        </p:txBody>
      </p:sp>
    </p:spTree>
    <p:extLst>
      <p:ext uri="{BB962C8B-B14F-4D97-AF65-F5344CB8AC3E}">
        <p14:creationId xmlns:p14="http://schemas.microsoft.com/office/powerpoint/2010/main" val="1608088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76672"/>
            <a:ext cx="6635080" cy="778098"/>
          </a:xfrm>
        </p:spPr>
        <p:txBody>
          <a:bodyPr>
            <a:normAutofit/>
          </a:bodyPr>
          <a:lstStyle/>
          <a:p>
            <a:r>
              <a:rPr lang="en-GB" sz="3200" b="1" dirty="0" smtClean="0"/>
              <a:t>IMD incidence in Europe, 2009</a:t>
            </a:r>
            <a:endParaRPr lang="en-GB" sz="2000" dirty="0"/>
          </a:p>
        </p:txBody>
      </p:sp>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pic>
        <p:nvPicPr>
          <p:cNvPr id="6" name="Content Placeholder 5" descr="eumen1.BMP"/>
          <p:cNvPicPr>
            <a:picLocks noGrp="1" noChangeAspect="1"/>
          </p:cNvPicPr>
          <p:nvPr>
            <p:ph/>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357313"/>
            <a:ext cx="822960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r>
              <a:rPr lang="en-US" smtClean="0"/>
              <a:t>  </a:t>
            </a:r>
            <a:fld id="{2565FA6D-D4C8-4C4C-AC4B-3269734D34D8}" type="slidenum">
              <a:rPr lang="en-US" smtClean="0"/>
              <a:pPr>
                <a:defRPr/>
              </a:pPr>
              <a:t>8</a:t>
            </a:fld>
            <a:endParaRPr lang="en-US" dirty="0"/>
          </a:p>
        </p:txBody>
      </p:sp>
    </p:spTree>
    <p:extLst>
      <p:ext uri="{BB962C8B-B14F-4D97-AF65-F5344CB8AC3E}">
        <p14:creationId xmlns:p14="http://schemas.microsoft.com/office/powerpoint/2010/main" val="19401917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76672"/>
            <a:ext cx="8028000" cy="648072"/>
          </a:xfrm>
        </p:spPr>
        <p:txBody>
          <a:bodyPr>
            <a:normAutofit/>
          </a:bodyPr>
          <a:lstStyle/>
          <a:p>
            <a:r>
              <a:rPr lang="en-GB" sz="3200" b="1" dirty="0"/>
              <a:t>Administration of </a:t>
            </a:r>
            <a:r>
              <a:rPr lang="en-GB" sz="3200" b="1" dirty="0" err="1"/>
              <a:t>Menveo</a:t>
            </a:r>
            <a:r>
              <a:rPr lang="en-GB" sz="3200" b="1" dirty="0"/>
              <a:t>®</a:t>
            </a:r>
            <a:endParaRPr lang="en-GB" sz="3200" dirty="0"/>
          </a:p>
        </p:txBody>
      </p:sp>
      <p:sp>
        <p:nvSpPr>
          <p:cNvPr id="3" name="Content Placeholder 2"/>
          <p:cNvSpPr>
            <a:spLocks noGrp="1"/>
          </p:cNvSpPr>
          <p:nvPr>
            <p:ph idx="1"/>
          </p:nvPr>
        </p:nvSpPr>
        <p:spPr>
          <a:xfrm>
            <a:off x="539552" y="1988840"/>
            <a:ext cx="8028000" cy="3992447"/>
          </a:xfrm>
        </p:spPr>
        <p:txBody>
          <a:bodyPr/>
          <a:lstStyle/>
          <a:p>
            <a:pPr>
              <a:spcAft>
                <a:spcPts val="0"/>
              </a:spcAft>
              <a:buFont typeface="Arial" panose="020B0604020202020204" pitchFamily="34" charset="0"/>
              <a:buChar char="•"/>
            </a:pPr>
            <a:r>
              <a:rPr lang="en-GB" sz="2000" dirty="0"/>
              <a:t>After reconstitution, the solution should be clear, colourless to light </a:t>
            </a:r>
            <a:r>
              <a:rPr lang="en-GB" sz="2000" dirty="0" smtClean="0"/>
              <a:t>yellow and </a:t>
            </a:r>
            <a:r>
              <a:rPr lang="en-GB" sz="2000" dirty="0"/>
              <a:t>free from visible foreign </a:t>
            </a:r>
            <a:r>
              <a:rPr lang="en-GB" sz="2000" dirty="0" smtClean="0"/>
              <a:t>particles</a:t>
            </a:r>
          </a:p>
          <a:p>
            <a:pPr lvl="5"/>
            <a:r>
              <a:rPr lang="en-GB" dirty="0" smtClean="0"/>
              <a:t>	</a:t>
            </a:r>
          </a:p>
          <a:p>
            <a:pPr>
              <a:spcAft>
                <a:spcPts val="0"/>
              </a:spcAft>
              <a:buFont typeface="Arial" panose="020B0604020202020204" pitchFamily="34" charset="0"/>
              <a:buChar char="•"/>
            </a:pPr>
            <a:r>
              <a:rPr lang="en-GB" sz="2000" dirty="0" smtClean="0"/>
              <a:t>Prior to administration, healthcare professionals should change the needle for a suitable need for IM administration into the deltoid muscle </a:t>
            </a:r>
            <a:endParaRPr lang="en-GB" sz="2000" dirty="0"/>
          </a:p>
          <a:p>
            <a:pPr lvl="5"/>
            <a:r>
              <a:rPr lang="en-GB" dirty="0" smtClean="0"/>
              <a:t>			</a:t>
            </a:r>
          </a:p>
          <a:p>
            <a:pPr>
              <a:spcAft>
                <a:spcPts val="0"/>
              </a:spcAft>
              <a:buFont typeface="Arial" panose="020B0604020202020204" pitchFamily="34" charset="0"/>
              <a:buChar char="•"/>
            </a:pPr>
            <a:r>
              <a:rPr lang="en-GB" sz="2000" dirty="0" smtClean="0"/>
              <a:t>The </a:t>
            </a:r>
            <a:r>
              <a:rPr lang="en-GB" sz="2000" dirty="0"/>
              <a:t>vaccine should not be administered where there are variations in physical appearance </a:t>
            </a:r>
            <a:r>
              <a:rPr lang="en-GB" sz="2000" dirty="0" smtClean="0"/>
              <a:t>or </a:t>
            </a:r>
            <a:r>
              <a:rPr lang="en-GB" sz="2000" dirty="0"/>
              <a:t>signs of foreign particulate are observed after shaking</a:t>
            </a:r>
          </a:p>
          <a:p>
            <a:pPr>
              <a:spcAft>
                <a:spcPts val="0"/>
              </a:spcAft>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80</a:t>
            </a:fld>
            <a:endParaRPr lang="en-US" dirty="0"/>
          </a:p>
        </p:txBody>
      </p:sp>
    </p:spTree>
    <p:extLst>
      <p:ext uri="{BB962C8B-B14F-4D97-AF65-F5344CB8AC3E}">
        <p14:creationId xmlns:p14="http://schemas.microsoft.com/office/powerpoint/2010/main" val="18922732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8" y="548680"/>
            <a:ext cx="8028000" cy="648072"/>
          </a:xfrm>
        </p:spPr>
        <p:txBody>
          <a:bodyPr>
            <a:noAutofit/>
          </a:bodyPr>
          <a:lstStyle/>
          <a:p>
            <a:r>
              <a:rPr lang="en-GB" sz="3200" b="1" dirty="0" smtClean="0"/>
              <a:t>Recommended vaccines: </a:t>
            </a:r>
            <a:r>
              <a:rPr lang="en-GB" sz="3200" b="1" dirty="0" err="1"/>
              <a:t>Nimenrix</a:t>
            </a:r>
            <a:r>
              <a:rPr lang="en-GB" sz="3200" b="1" dirty="0" smtClean="0"/>
              <a:t>®</a:t>
            </a:r>
            <a:endParaRPr lang="en-GB" sz="3200" dirty="0"/>
          </a:p>
        </p:txBody>
      </p:sp>
      <p:sp>
        <p:nvSpPr>
          <p:cNvPr id="3" name="Content Placeholder 2"/>
          <p:cNvSpPr>
            <a:spLocks noGrp="1"/>
          </p:cNvSpPr>
          <p:nvPr>
            <p:ph idx="1"/>
          </p:nvPr>
        </p:nvSpPr>
        <p:spPr>
          <a:xfrm>
            <a:off x="467544" y="1772816"/>
            <a:ext cx="8028000" cy="4320480"/>
          </a:xfrm>
        </p:spPr>
        <p:txBody>
          <a:bodyPr/>
          <a:lstStyle/>
          <a:p>
            <a:pPr>
              <a:buFont typeface="Arial" panose="020B0604020202020204" pitchFamily="34" charset="0"/>
              <a:buChar char="•"/>
            </a:pPr>
            <a:r>
              <a:rPr lang="en-GB" sz="2000" b="1" dirty="0" smtClean="0"/>
              <a:t>Brand </a:t>
            </a:r>
            <a:r>
              <a:rPr lang="en-GB" sz="2000" b="1" dirty="0"/>
              <a:t>name</a:t>
            </a:r>
            <a:r>
              <a:rPr lang="en-GB" sz="2000" dirty="0"/>
              <a:t>: </a:t>
            </a:r>
            <a:r>
              <a:rPr lang="en-GB" sz="2000" dirty="0" err="1" smtClean="0"/>
              <a:t>Nimenrix</a:t>
            </a:r>
            <a:r>
              <a:rPr lang="en-GB" sz="2000" dirty="0" smtClean="0"/>
              <a:t>®</a:t>
            </a:r>
            <a:endParaRPr lang="en-GB" sz="2000" dirty="0"/>
          </a:p>
          <a:p>
            <a:pPr>
              <a:buFont typeface="Arial" panose="020B0604020202020204" pitchFamily="34" charset="0"/>
              <a:buChar char="•"/>
            </a:pPr>
            <a:r>
              <a:rPr lang="en-GB" sz="2000" b="1" dirty="0" smtClean="0"/>
              <a:t>Generic Name</a:t>
            </a:r>
            <a:r>
              <a:rPr lang="en-GB" sz="2000" dirty="0" smtClean="0"/>
              <a:t>: </a:t>
            </a:r>
            <a:r>
              <a:rPr lang="en-GB" sz="2000" i="1" dirty="0"/>
              <a:t>Neisseria </a:t>
            </a:r>
            <a:r>
              <a:rPr lang="en-GB" sz="2000" i="1" dirty="0" err="1"/>
              <a:t>meningitidis</a:t>
            </a:r>
            <a:r>
              <a:rPr lang="en-GB" sz="2000" dirty="0"/>
              <a:t> group A </a:t>
            </a:r>
            <a:r>
              <a:rPr lang="en-GB" sz="2000" dirty="0" smtClean="0"/>
              <a:t>polysaccharide, </a:t>
            </a:r>
            <a:r>
              <a:rPr lang="en-GB" sz="2000" i="1" dirty="0" smtClean="0"/>
              <a:t>Neisseria </a:t>
            </a:r>
            <a:r>
              <a:rPr lang="en-GB" sz="2000" i="1" dirty="0" err="1"/>
              <a:t>meningitidis</a:t>
            </a:r>
            <a:r>
              <a:rPr lang="en-GB" sz="2000" i="1" dirty="0"/>
              <a:t> </a:t>
            </a:r>
            <a:r>
              <a:rPr lang="en-GB" sz="2000" dirty="0"/>
              <a:t>group C </a:t>
            </a:r>
            <a:r>
              <a:rPr lang="en-GB" sz="2000" dirty="0" smtClean="0"/>
              <a:t>polysaccharide, </a:t>
            </a:r>
            <a:r>
              <a:rPr lang="en-GB" sz="2000" i="1" dirty="0" smtClean="0"/>
              <a:t>Neisseria </a:t>
            </a:r>
            <a:r>
              <a:rPr lang="en-GB" sz="2000" i="1" dirty="0" err="1"/>
              <a:t>meningitidis</a:t>
            </a:r>
            <a:r>
              <a:rPr lang="en-GB" sz="2000" dirty="0"/>
              <a:t> group </a:t>
            </a:r>
            <a:r>
              <a:rPr lang="en-GB" sz="2000" dirty="0" smtClean="0"/>
              <a:t>W polysaccharide, </a:t>
            </a:r>
            <a:r>
              <a:rPr lang="en-GB" sz="2000" i="1" dirty="0" smtClean="0"/>
              <a:t>Neisseria </a:t>
            </a:r>
            <a:r>
              <a:rPr lang="en-GB" sz="2000" i="1" dirty="0" err="1"/>
              <a:t>meningitidis</a:t>
            </a:r>
            <a:r>
              <a:rPr lang="en-GB" sz="2000" dirty="0"/>
              <a:t> group Y </a:t>
            </a:r>
            <a:r>
              <a:rPr lang="en-GB" sz="2000" dirty="0" smtClean="0"/>
              <a:t>polysaccharide </a:t>
            </a:r>
            <a:endParaRPr lang="en-GB" sz="2000" dirty="0"/>
          </a:p>
          <a:p>
            <a:pPr>
              <a:buFont typeface="Arial" panose="020B0604020202020204" pitchFamily="34" charset="0"/>
              <a:buChar char="•"/>
            </a:pPr>
            <a:r>
              <a:rPr lang="en-GB" sz="2000" dirty="0" smtClean="0"/>
              <a:t>Multi-component group A, C, W and Y </a:t>
            </a:r>
            <a:r>
              <a:rPr lang="en-GB" sz="2000" b="1" dirty="0" smtClean="0"/>
              <a:t>conjugate</a:t>
            </a:r>
            <a:r>
              <a:rPr lang="en-GB" sz="2000" dirty="0" smtClean="0"/>
              <a:t> vaccine</a:t>
            </a:r>
            <a:r>
              <a:rPr lang="en-GB" sz="2000" b="1" dirty="0" smtClean="0"/>
              <a:t> </a:t>
            </a:r>
            <a:r>
              <a:rPr lang="en-GB" sz="2000" dirty="0" smtClean="0"/>
              <a:t>marketed by GlaxoSmithKline (GSK)</a:t>
            </a:r>
            <a:endParaRPr lang="en-GB" sz="2000" b="1" dirty="0" smtClean="0"/>
          </a:p>
          <a:p>
            <a:pPr>
              <a:buFont typeface="Arial" panose="020B0604020202020204" pitchFamily="34" charset="0"/>
              <a:buChar char="•"/>
            </a:pPr>
            <a:r>
              <a:rPr lang="en-GB" sz="2000" b="1" dirty="0" smtClean="0"/>
              <a:t>Licensed </a:t>
            </a:r>
            <a:r>
              <a:rPr lang="en-GB" sz="2000" dirty="0" smtClean="0"/>
              <a:t>for use in children from 12 months, adolescents and adults at risk of invasive disease from </a:t>
            </a:r>
            <a:r>
              <a:rPr lang="en-GB" sz="2000" i="1" dirty="0" smtClean="0"/>
              <a:t>Neisseria </a:t>
            </a:r>
            <a:r>
              <a:rPr lang="en-GB" sz="2000" i="1" dirty="0" err="1" smtClean="0"/>
              <a:t>meningitidis</a:t>
            </a:r>
            <a:r>
              <a:rPr lang="en-GB" sz="2000" i="1" dirty="0" smtClean="0"/>
              <a:t> </a:t>
            </a:r>
            <a:r>
              <a:rPr lang="en-GB" sz="2000" dirty="0" smtClean="0"/>
              <a:t>A, C, W and Y and be safely given with other routine adolescent vaccines</a:t>
            </a:r>
          </a:p>
          <a:p>
            <a:pPr>
              <a:buFont typeface="Arial" panose="020B0604020202020204" pitchFamily="34" charset="0"/>
              <a:buChar char="•"/>
            </a:pPr>
            <a:r>
              <a:rPr lang="en-GB" sz="2000" b="1" dirty="0" smtClean="0"/>
              <a:t>Recommended</a:t>
            </a:r>
            <a:r>
              <a:rPr lang="en-GB" sz="2000" dirty="0" smtClean="0"/>
              <a:t> for adolescents and adults as part of a routine and catch-up immunisation programme</a:t>
            </a:r>
            <a:endParaRPr lang="en-GB" sz="2000" dirty="0"/>
          </a:p>
        </p:txBody>
      </p:sp>
      <p:sp>
        <p:nvSpPr>
          <p:cNvPr id="4" name="Slide Number Placeholder 3"/>
          <p:cNvSpPr>
            <a:spLocks noGrp="1"/>
          </p:cNvSpPr>
          <p:nvPr>
            <p:ph type="sldNum" sz="quarter" idx="10"/>
          </p:nvPr>
        </p:nvSpPr>
        <p:spPr>
          <a:xfrm>
            <a:off x="7874" y="6308725"/>
            <a:ext cx="9144000" cy="549275"/>
          </a:xfrm>
        </p:spPr>
        <p:txBody>
          <a:bodyPr/>
          <a:lstStyle/>
          <a:p>
            <a:pPr>
              <a:defRPr/>
            </a:pPr>
            <a:r>
              <a:rPr lang="en-US" smtClean="0"/>
              <a:t>  </a:t>
            </a:r>
            <a:fld id="{2565FA6D-D4C8-4C4C-AC4B-3269734D34D8}" type="slidenum">
              <a:rPr lang="en-US" smtClean="0"/>
              <a:pPr>
                <a:defRPr/>
              </a:pPr>
              <a:t>81</a:t>
            </a:fld>
            <a:endParaRPr lang="en-US" dirty="0"/>
          </a:p>
        </p:txBody>
      </p:sp>
    </p:spTree>
    <p:extLst>
      <p:ext uri="{BB962C8B-B14F-4D97-AF65-F5344CB8AC3E}">
        <p14:creationId xmlns:p14="http://schemas.microsoft.com/office/powerpoint/2010/main" val="1344283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916832"/>
            <a:ext cx="3924000" cy="4176464"/>
          </a:xfrm>
        </p:spPr>
        <p:txBody>
          <a:bodyPr/>
          <a:lstStyle/>
          <a:p>
            <a:pPr>
              <a:buFont typeface="Arial" pitchFamily="34" charset="0"/>
              <a:buChar char="•"/>
            </a:pPr>
            <a:r>
              <a:rPr lang="en-GB" sz="2000" dirty="0" err="1" smtClean="0">
                <a:solidFill>
                  <a:schemeClr val="tx1"/>
                </a:solidFill>
              </a:rPr>
              <a:t>Nimenrix</a:t>
            </a:r>
            <a:r>
              <a:rPr lang="en-GB" sz="2000" dirty="0" smtClean="0">
                <a:solidFill>
                  <a:schemeClr val="tx1"/>
                </a:solidFill>
              </a:rPr>
              <a:t>® is one of two vaccines  recommended for the routine </a:t>
            </a:r>
            <a:r>
              <a:rPr lang="en-GB" sz="2000" dirty="0" err="1" smtClean="0">
                <a:solidFill>
                  <a:schemeClr val="tx1"/>
                </a:solidFill>
              </a:rPr>
              <a:t>MenACWY</a:t>
            </a:r>
            <a:r>
              <a:rPr lang="en-GB" sz="2000" dirty="0" smtClean="0">
                <a:solidFill>
                  <a:schemeClr val="tx1"/>
                </a:solidFill>
              </a:rPr>
              <a:t> immunisation programme for adolescents </a:t>
            </a:r>
          </a:p>
          <a:p>
            <a:pPr>
              <a:buFont typeface="Arial" pitchFamily="34" charset="0"/>
              <a:buChar char="•"/>
            </a:pPr>
            <a:r>
              <a:rPr lang="en-GB" sz="2000" dirty="0" err="1">
                <a:solidFill>
                  <a:schemeClr val="tx1"/>
                </a:solidFill>
              </a:rPr>
              <a:t>N</a:t>
            </a:r>
            <a:r>
              <a:rPr lang="en-GB" sz="2000" dirty="0" err="1" smtClean="0">
                <a:solidFill>
                  <a:schemeClr val="tx1"/>
                </a:solidFill>
              </a:rPr>
              <a:t>imenrix</a:t>
            </a:r>
            <a:r>
              <a:rPr lang="en-GB" sz="2000" dirty="0" smtClean="0">
                <a:solidFill>
                  <a:schemeClr val="tx1"/>
                </a:solidFill>
              </a:rPr>
              <a:t>® will be centrally  supplied through </a:t>
            </a:r>
            <a:r>
              <a:rPr lang="en-GB" sz="2000" dirty="0" err="1" smtClean="0">
                <a:solidFill>
                  <a:schemeClr val="tx1"/>
                </a:solidFill>
              </a:rPr>
              <a:t>Immform</a:t>
            </a:r>
            <a:r>
              <a:rPr lang="en-GB" sz="2000" dirty="0" smtClean="0">
                <a:solidFill>
                  <a:schemeClr val="tx1"/>
                </a:solidFill>
              </a:rPr>
              <a:t> </a:t>
            </a:r>
          </a:p>
          <a:p>
            <a:pPr>
              <a:buFont typeface="Arial" pitchFamily="34" charset="0"/>
              <a:buChar char="•"/>
            </a:pPr>
            <a:r>
              <a:rPr lang="en-GB" sz="2000" dirty="0" smtClean="0">
                <a:solidFill>
                  <a:schemeClr val="tx1"/>
                </a:solidFill>
              </a:rPr>
              <a:t>It </a:t>
            </a:r>
            <a:r>
              <a:rPr lang="en-GB" sz="2000" dirty="0">
                <a:solidFill>
                  <a:schemeClr val="tx1"/>
                </a:solidFill>
              </a:rPr>
              <a:t>is important </a:t>
            </a:r>
            <a:r>
              <a:rPr lang="en-GB" sz="2000" dirty="0" smtClean="0">
                <a:solidFill>
                  <a:schemeClr val="tx1"/>
                </a:solidFill>
              </a:rPr>
              <a:t>immunisers familiarise themselves </a:t>
            </a:r>
            <a:r>
              <a:rPr lang="en-GB" sz="2000" dirty="0">
                <a:solidFill>
                  <a:schemeClr val="tx1"/>
                </a:solidFill>
              </a:rPr>
              <a:t>with the vaccine and its product information to avoid administration </a:t>
            </a:r>
            <a:r>
              <a:rPr lang="en-GB" sz="2000" dirty="0" smtClean="0">
                <a:solidFill>
                  <a:schemeClr val="tx1"/>
                </a:solidFill>
              </a:rPr>
              <a:t>errors</a:t>
            </a:r>
          </a:p>
          <a:p>
            <a:pPr>
              <a:buFont typeface="Arial" pitchFamily="34" charset="0"/>
              <a:buChar char="•"/>
            </a:pPr>
            <a:endParaRPr lang="en-GB" dirty="0">
              <a:solidFill>
                <a:schemeClr val="tx1"/>
              </a:solidFill>
            </a:endParaRPr>
          </a:p>
          <a:p>
            <a:endParaRPr lang="en-GB"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a:p>
        </p:txBody>
      </p:sp>
      <p:sp>
        <p:nvSpPr>
          <p:cNvPr id="5" name="Slide Number Placeholder 4"/>
          <p:cNvSpPr>
            <a:spLocks noGrp="1"/>
          </p:cNvSpPr>
          <p:nvPr>
            <p:ph type="sldNum" sz="quarter" idx="10"/>
          </p:nvPr>
        </p:nvSpPr>
        <p:spPr/>
        <p:txBody>
          <a:bodyPr/>
          <a:lstStyle/>
          <a:p>
            <a:pPr>
              <a:defRPr/>
            </a:pPr>
            <a:r>
              <a:rPr lang="en-US" smtClean="0"/>
              <a:t>  </a:t>
            </a:r>
            <a:fld id="{BAADB3B0-2D09-4AA3-A340-09780B82849B}" type="slidenum">
              <a:rPr lang="en-US" smtClean="0"/>
              <a:pPr>
                <a:defRPr/>
              </a:pPr>
              <a:t>82</a:t>
            </a:fld>
            <a:endParaRPr lang="en-US" dirty="0"/>
          </a:p>
        </p:txBody>
      </p:sp>
      <p:pic>
        <p:nvPicPr>
          <p:cNvPr id="2050" name="Picture 2" descr="C:\Users\matthew.olley.PHE\Desktop\nimen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896"/>
            <a:ext cx="4253458" cy="198211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6734" y="549052"/>
            <a:ext cx="6845746" cy="647700"/>
          </a:xfrm>
        </p:spPr>
        <p:txBody>
          <a:bodyPr>
            <a:noAutofit/>
          </a:bodyPr>
          <a:lstStyle/>
          <a:p>
            <a:r>
              <a:rPr lang="en-GB" sz="3200" b="1" dirty="0" smtClean="0"/>
              <a:t>Recommended vaccines: </a:t>
            </a:r>
            <a:r>
              <a:rPr lang="en-GB" sz="3200" b="1" dirty="0" err="1"/>
              <a:t>Nimenrix</a:t>
            </a:r>
            <a:r>
              <a:rPr lang="en-GB" sz="3200" b="1" dirty="0" smtClean="0"/>
              <a:t>®</a:t>
            </a:r>
            <a:endParaRPr lang="en-GB" sz="3200" dirty="0"/>
          </a:p>
        </p:txBody>
      </p:sp>
    </p:spTree>
    <p:extLst>
      <p:ext uri="{BB962C8B-B14F-4D97-AF65-F5344CB8AC3E}">
        <p14:creationId xmlns:p14="http://schemas.microsoft.com/office/powerpoint/2010/main" val="4640962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768752" cy="648072"/>
          </a:xfrm>
        </p:spPr>
        <p:txBody>
          <a:bodyPr>
            <a:normAutofit/>
          </a:bodyPr>
          <a:lstStyle/>
          <a:p>
            <a:r>
              <a:rPr lang="en-GB" sz="3200" b="1" dirty="0">
                <a:latin typeface="+mj-lt"/>
              </a:rPr>
              <a:t>Administration of </a:t>
            </a:r>
            <a:r>
              <a:rPr lang="en-GB" sz="3200" b="1" dirty="0" err="1">
                <a:latin typeface="+mj-lt"/>
              </a:rPr>
              <a:t>Nimenrix</a:t>
            </a:r>
            <a:r>
              <a:rPr lang="en-GB" sz="3200" b="1" dirty="0" smtClean="0">
                <a:latin typeface="+mj-lt"/>
              </a:rPr>
              <a:t>®</a:t>
            </a:r>
            <a:endParaRPr lang="en-GB" sz="3200" b="1" dirty="0">
              <a:latin typeface="+mj-lt"/>
            </a:endParaRPr>
          </a:p>
        </p:txBody>
      </p:sp>
      <p:sp>
        <p:nvSpPr>
          <p:cNvPr id="3" name="Content Placeholder 2"/>
          <p:cNvSpPr>
            <a:spLocks noGrp="1"/>
          </p:cNvSpPr>
          <p:nvPr>
            <p:ph idx="1"/>
          </p:nvPr>
        </p:nvSpPr>
        <p:spPr>
          <a:xfrm>
            <a:off x="539552" y="1772816"/>
            <a:ext cx="8028000" cy="4392488"/>
          </a:xfrm>
        </p:spPr>
        <p:txBody>
          <a:bodyPr/>
          <a:lstStyle/>
          <a:p>
            <a:pPr>
              <a:spcAft>
                <a:spcPts val="0"/>
              </a:spcAft>
              <a:buFont typeface="Arial" panose="020B0604020202020204" pitchFamily="34" charset="0"/>
              <a:buChar char="•"/>
            </a:pPr>
            <a:r>
              <a:rPr lang="en-GB" sz="2000" dirty="0" err="1" smtClean="0"/>
              <a:t>Nimenrix</a:t>
            </a:r>
            <a:r>
              <a:rPr lang="en-GB" sz="2000" dirty="0" smtClean="0"/>
              <a:t>® should </a:t>
            </a:r>
            <a:r>
              <a:rPr lang="en-GB" sz="2000" dirty="0"/>
              <a:t>be administered via </a:t>
            </a:r>
            <a:r>
              <a:rPr lang="en-GB" sz="2000" b="1" dirty="0"/>
              <a:t>intramuscular</a:t>
            </a:r>
            <a:r>
              <a:rPr lang="en-GB" sz="2000" dirty="0"/>
              <a:t> injection (IM) into </a:t>
            </a:r>
            <a:r>
              <a:rPr lang="en-GB" sz="2000" dirty="0" smtClean="0"/>
              <a:t>the arm (deltoid muscle)</a:t>
            </a:r>
          </a:p>
          <a:p>
            <a:pPr>
              <a:spcAft>
                <a:spcPts val="0"/>
              </a:spcAft>
              <a:buFont typeface="Arial" panose="020B0604020202020204" pitchFamily="34" charset="0"/>
              <a:buChar char="•"/>
            </a:pPr>
            <a:r>
              <a:rPr lang="en-GB" sz="2000" dirty="0" smtClean="0"/>
              <a:t>The vaccine is supplied containing one vial of powder and one pre-filled syringe</a:t>
            </a:r>
          </a:p>
          <a:p>
            <a:pPr>
              <a:spcAft>
                <a:spcPts val="0"/>
              </a:spcAft>
              <a:buFont typeface="Arial" panose="020B0604020202020204" pitchFamily="34" charset="0"/>
              <a:buChar char="•"/>
            </a:pPr>
            <a:r>
              <a:rPr lang="en-GB" sz="2000" dirty="0" smtClean="0"/>
              <a:t>The contents of the pre-filled syringe should be vigorously mixed   with the contents of the vial prior to administration providing one dose: </a:t>
            </a:r>
            <a:r>
              <a:rPr lang="en-GB" sz="2000" b="1" dirty="0" smtClean="0"/>
              <a:t>0.5mls</a:t>
            </a:r>
          </a:p>
          <a:p>
            <a:pPr>
              <a:spcAft>
                <a:spcPts val="0"/>
              </a:spcAft>
              <a:buFont typeface="Arial" panose="020B0604020202020204" pitchFamily="34" charset="0"/>
              <a:buChar char="•"/>
            </a:pPr>
            <a:r>
              <a:rPr lang="en-GB" sz="2000" dirty="0"/>
              <a:t>After reconstitution, the solution should be clear, colourless to light yellow and free from visible foreign </a:t>
            </a:r>
            <a:r>
              <a:rPr lang="en-GB" sz="2000" dirty="0" smtClean="0"/>
              <a:t>particles</a:t>
            </a:r>
          </a:p>
          <a:p>
            <a:pPr>
              <a:spcAft>
                <a:spcPts val="0"/>
              </a:spcAft>
              <a:buFont typeface="Arial" panose="020B0604020202020204" pitchFamily="34" charset="0"/>
              <a:buChar char="•"/>
            </a:pPr>
            <a:r>
              <a:rPr lang="en-GB" sz="2000" dirty="0"/>
              <a:t>The vaccine should not be administered where there are variations in physical appearance or signs of foreign particulate are observed after shaking</a:t>
            </a:r>
          </a:p>
          <a:p>
            <a:pPr>
              <a:spcAft>
                <a:spcPts val="0"/>
              </a:spcAft>
              <a:buFont typeface="Arial" panose="020B0604020202020204" pitchFamily="34" charset="0"/>
              <a:buChar char="•"/>
            </a:pPr>
            <a:endParaRPr lang="en-GB" sz="2000" dirty="0"/>
          </a:p>
          <a:p>
            <a:pPr>
              <a:spcAft>
                <a:spcPts val="0"/>
              </a:spcAft>
              <a:buFont typeface="Arial" panose="020B0604020202020204" pitchFamily="34" charset="0"/>
              <a:buChar char="•"/>
            </a:pPr>
            <a:endParaRPr lang="en-GB" sz="2000" b="1" dirty="0" smtClean="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83</a:t>
            </a:fld>
            <a:endParaRPr lang="en-US" dirty="0"/>
          </a:p>
        </p:txBody>
      </p:sp>
    </p:spTree>
    <p:extLst>
      <p:ext uri="{BB962C8B-B14F-4D97-AF65-F5344CB8AC3E}">
        <p14:creationId xmlns:p14="http://schemas.microsoft.com/office/powerpoint/2010/main" val="19126525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7164288" cy="1008112"/>
          </a:xfrm>
        </p:spPr>
        <p:txBody>
          <a:bodyPr>
            <a:noAutofit/>
          </a:bodyPr>
          <a:lstStyle/>
          <a:p>
            <a:r>
              <a:rPr lang="en-GB" sz="3200" b="1" dirty="0" err="1" smtClean="0"/>
              <a:t>Menveo</a:t>
            </a:r>
            <a:r>
              <a:rPr lang="en-GB" sz="3200" b="1" dirty="0" smtClean="0"/>
              <a:t>® </a:t>
            </a:r>
            <a:r>
              <a:rPr lang="en-GB" sz="3200" b="1" u="sng" dirty="0" smtClean="0"/>
              <a:t>OR</a:t>
            </a:r>
            <a:r>
              <a:rPr lang="en-GB" sz="3200" b="1" dirty="0" smtClean="0"/>
              <a:t> </a:t>
            </a:r>
            <a:r>
              <a:rPr lang="en-GB" sz="3200" b="1" dirty="0" err="1"/>
              <a:t>Nimenrix</a:t>
            </a:r>
            <a:r>
              <a:rPr lang="en-GB" sz="3200" b="1" dirty="0"/>
              <a:t> ® </a:t>
            </a:r>
            <a:r>
              <a:rPr lang="en-GB" sz="3200" b="1" dirty="0" smtClean="0"/>
              <a:t>Administration</a:t>
            </a:r>
            <a:endParaRPr lang="en-GB" sz="3200" b="1" dirty="0"/>
          </a:p>
        </p:txBody>
      </p:sp>
      <p:sp>
        <p:nvSpPr>
          <p:cNvPr id="3" name="Content Placeholder 2"/>
          <p:cNvSpPr>
            <a:spLocks noGrp="1"/>
          </p:cNvSpPr>
          <p:nvPr>
            <p:ph idx="1"/>
          </p:nvPr>
        </p:nvSpPr>
        <p:spPr>
          <a:xfrm>
            <a:off x="467544" y="2132856"/>
            <a:ext cx="8028000" cy="4064455"/>
          </a:xfrm>
        </p:spPr>
        <p:txBody>
          <a:bodyPr/>
          <a:lstStyle/>
          <a:p>
            <a:r>
              <a:rPr lang="en-GB" sz="2400" b="1" dirty="0" err="1" smtClean="0"/>
              <a:t>Menveo</a:t>
            </a:r>
            <a:r>
              <a:rPr lang="en-GB" sz="2400" b="1" dirty="0" smtClean="0"/>
              <a:t>® or </a:t>
            </a:r>
            <a:r>
              <a:rPr lang="en-GB" sz="2400" b="1" dirty="0" err="1" smtClean="0"/>
              <a:t>Nimenrix</a:t>
            </a:r>
            <a:r>
              <a:rPr lang="en-GB" sz="2400" b="1" dirty="0" smtClean="0"/>
              <a:t>® </a:t>
            </a:r>
            <a:r>
              <a:rPr lang="en-GB" sz="2400" b="1" dirty="0"/>
              <a:t>should only be administered</a:t>
            </a:r>
            <a:r>
              <a:rPr lang="en-GB" sz="2400" dirty="0" smtClean="0"/>
              <a:t>:</a:t>
            </a:r>
            <a:endParaRPr lang="en-GB" sz="2400" dirty="0"/>
          </a:p>
          <a:p>
            <a:pPr>
              <a:buFont typeface="Arial" panose="020B0604020202020204" pitchFamily="34" charset="0"/>
              <a:buChar char="•"/>
            </a:pPr>
            <a:r>
              <a:rPr lang="en-GB" sz="2400" dirty="0" smtClean="0"/>
              <a:t>Against </a:t>
            </a:r>
            <a:r>
              <a:rPr lang="en-GB" sz="2400" dirty="0"/>
              <a:t>a prescription written manually or electronically by a registered medical practitioner or other authorised prescriber</a:t>
            </a:r>
          </a:p>
          <a:p>
            <a:pPr>
              <a:buFont typeface="Arial" panose="020B0604020202020204" pitchFamily="34" charset="0"/>
              <a:buChar char="•"/>
            </a:pPr>
            <a:r>
              <a:rPr lang="en-GB" sz="2400" dirty="0" smtClean="0"/>
              <a:t>Against </a:t>
            </a:r>
            <a:r>
              <a:rPr lang="en-GB" sz="2400" dirty="0"/>
              <a:t>a Patient Specific Direction</a:t>
            </a:r>
          </a:p>
          <a:p>
            <a:pPr>
              <a:buFont typeface="Arial" panose="020B0604020202020204" pitchFamily="34" charset="0"/>
              <a:buChar char="•"/>
            </a:pPr>
            <a:r>
              <a:rPr lang="en-GB" sz="2400" dirty="0" smtClean="0"/>
              <a:t>Against </a:t>
            </a:r>
            <a:r>
              <a:rPr lang="en-GB" sz="2400" dirty="0"/>
              <a:t>a Patient Group Direction</a:t>
            </a:r>
          </a:p>
          <a:p>
            <a:endParaRPr lang="en-GB" sz="22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84</a:t>
            </a:fld>
            <a:endParaRPr lang="en-US" dirty="0"/>
          </a:p>
        </p:txBody>
      </p:sp>
    </p:spTree>
    <p:extLst>
      <p:ext uri="{BB962C8B-B14F-4D97-AF65-F5344CB8AC3E}">
        <p14:creationId xmlns:p14="http://schemas.microsoft.com/office/powerpoint/2010/main" val="40594721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8" y="548680"/>
            <a:ext cx="8028000" cy="648072"/>
          </a:xfrm>
        </p:spPr>
        <p:txBody>
          <a:bodyPr>
            <a:normAutofit/>
          </a:bodyPr>
          <a:lstStyle/>
          <a:p>
            <a:r>
              <a:rPr lang="en-GB" sz="3200" b="1" dirty="0" smtClean="0"/>
              <a:t>Contraindications</a:t>
            </a:r>
            <a:endParaRPr lang="en-GB" sz="3200" b="1" dirty="0"/>
          </a:p>
        </p:txBody>
      </p:sp>
      <p:sp>
        <p:nvSpPr>
          <p:cNvPr id="3" name="Content Placeholder 2"/>
          <p:cNvSpPr>
            <a:spLocks noGrp="1"/>
          </p:cNvSpPr>
          <p:nvPr>
            <p:ph idx="1"/>
          </p:nvPr>
        </p:nvSpPr>
        <p:spPr>
          <a:xfrm>
            <a:off x="504440" y="1844824"/>
            <a:ext cx="8028000" cy="4064455"/>
          </a:xfrm>
        </p:spPr>
        <p:txBody>
          <a:bodyPr/>
          <a:lstStyle/>
          <a:p>
            <a:pPr marL="0" marR="504190" indent="0">
              <a:spcAft>
                <a:spcPts val="0"/>
              </a:spcAft>
            </a:pPr>
            <a:r>
              <a:rPr lang="en-GB" dirty="0" err="1" smtClean="0">
                <a:latin typeface="Arial"/>
                <a:ea typeface="Times New Roman"/>
                <a:cs typeface="Times New Roman"/>
              </a:rPr>
              <a:t>Menveo</a:t>
            </a:r>
            <a:r>
              <a:rPr lang="en-GB" dirty="0" smtClean="0">
                <a:latin typeface="Arial"/>
                <a:ea typeface="Times New Roman"/>
                <a:cs typeface="Times New Roman"/>
              </a:rPr>
              <a:t>® </a:t>
            </a:r>
            <a:r>
              <a:rPr lang="en-GB" dirty="0">
                <a:latin typeface="Arial"/>
                <a:ea typeface="Times New Roman"/>
                <a:cs typeface="Times New Roman"/>
              </a:rPr>
              <a:t>OR </a:t>
            </a:r>
            <a:r>
              <a:rPr lang="en-GB" dirty="0" err="1" smtClean="0">
                <a:latin typeface="Arial"/>
                <a:ea typeface="Times New Roman"/>
                <a:cs typeface="Times New Roman"/>
              </a:rPr>
              <a:t>Nimenrix</a:t>
            </a:r>
            <a:r>
              <a:rPr lang="en-GB" dirty="0" smtClean="0">
                <a:latin typeface="Arial"/>
                <a:ea typeface="Times New Roman"/>
                <a:cs typeface="Times New Roman"/>
              </a:rPr>
              <a:t>®  </a:t>
            </a:r>
            <a:r>
              <a:rPr lang="en-GB" dirty="0">
                <a:solidFill>
                  <a:srgbClr val="FF0000"/>
                </a:solidFill>
                <a:latin typeface="Arial"/>
                <a:ea typeface="Times New Roman"/>
                <a:cs typeface="Times New Roman"/>
              </a:rPr>
              <a:t>should not</a:t>
            </a:r>
            <a:r>
              <a:rPr lang="en-GB" b="1" dirty="0">
                <a:solidFill>
                  <a:srgbClr val="FF0000"/>
                </a:solidFill>
                <a:latin typeface="Arial"/>
                <a:ea typeface="Times New Roman"/>
                <a:cs typeface="Times New Roman"/>
              </a:rPr>
              <a:t> </a:t>
            </a:r>
            <a:r>
              <a:rPr lang="en-GB" dirty="0">
                <a:latin typeface="Arial"/>
                <a:ea typeface="Times New Roman"/>
                <a:cs typeface="Times New Roman"/>
              </a:rPr>
              <a:t>be administered to those who have had:</a:t>
            </a:r>
          </a:p>
          <a:p>
            <a:pPr marL="457200" marR="504190" indent="-457200">
              <a:spcAft>
                <a:spcPts val="0"/>
              </a:spcAft>
              <a:buFont typeface="+mj-lt"/>
              <a:buAutoNum type="arabicPeriod"/>
            </a:pPr>
            <a:r>
              <a:rPr lang="en-GB" dirty="0" smtClean="0">
                <a:latin typeface="Arial"/>
                <a:ea typeface="Times New Roman"/>
                <a:cs typeface="Times New Roman"/>
              </a:rPr>
              <a:t>A </a:t>
            </a:r>
            <a:r>
              <a:rPr lang="en-GB" dirty="0">
                <a:latin typeface="Arial"/>
                <a:ea typeface="Times New Roman"/>
                <a:cs typeface="Times New Roman"/>
              </a:rPr>
              <a:t>confirmed anaphylaxis to a previous dose of the vaccine </a:t>
            </a:r>
            <a:r>
              <a:rPr lang="en-GB" b="1" dirty="0">
                <a:latin typeface="Arial"/>
                <a:ea typeface="Times New Roman"/>
                <a:cs typeface="Times New Roman"/>
              </a:rPr>
              <a:t>OR </a:t>
            </a:r>
          </a:p>
          <a:p>
            <a:pPr marL="457200" marR="504190" indent="-457200">
              <a:spcAft>
                <a:spcPts val="0"/>
              </a:spcAft>
              <a:buFont typeface="+mj-lt"/>
              <a:buAutoNum type="arabicPeriod"/>
            </a:pPr>
            <a:r>
              <a:rPr lang="en-GB" dirty="0">
                <a:latin typeface="Arial"/>
                <a:ea typeface="Times New Roman"/>
              </a:rPr>
              <a:t>A confirmed anaphylaxis to any constituent or excipient of the vaccine </a:t>
            </a:r>
            <a:endParaRPr lang="en-GB" dirty="0" smtClean="0">
              <a:latin typeface="Arial"/>
              <a:ea typeface="Times New Roman"/>
            </a:endParaRPr>
          </a:p>
          <a:p>
            <a:pPr marL="0" marR="504190" indent="0">
              <a:spcAft>
                <a:spcPts val="0"/>
              </a:spcAft>
            </a:pPr>
            <a:endParaRPr lang="en-GB" dirty="0" smtClean="0">
              <a:latin typeface="Arial"/>
              <a:ea typeface="Times New Roman"/>
            </a:endParaRPr>
          </a:p>
          <a:p>
            <a:pPr marR="504190">
              <a:spcAft>
                <a:spcPts val="0"/>
              </a:spcAft>
              <a:buFont typeface="Arial" panose="020B0604020202020204" pitchFamily="34" charset="0"/>
              <a:buChar char="•"/>
            </a:pPr>
            <a:r>
              <a:rPr lang="en-GB" dirty="0" smtClean="0">
                <a:latin typeface="Arial"/>
                <a:ea typeface="Times New Roman"/>
                <a:cs typeface="Times New Roman"/>
              </a:rPr>
              <a:t>There </a:t>
            </a:r>
            <a:r>
              <a:rPr lang="en-GB" dirty="0">
                <a:latin typeface="Arial"/>
                <a:ea typeface="Times New Roman"/>
                <a:cs typeface="Times New Roman"/>
              </a:rPr>
              <a:t>are very few </a:t>
            </a:r>
            <a:r>
              <a:rPr lang="en-GB" dirty="0" smtClean="0">
                <a:latin typeface="Arial"/>
                <a:ea typeface="Times New Roman"/>
                <a:cs typeface="Times New Roman"/>
              </a:rPr>
              <a:t>individuals </a:t>
            </a:r>
            <a:r>
              <a:rPr lang="en-GB" dirty="0">
                <a:latin typeface="Arial"/>
                <a:ea typeface="Times New Roman"/>
                <a:cs typeface="Times New Roman"/>
              </a:rPr>
              <a:t>who cannot receive meningococcal </a:t>
            </a:r>
            <a:r>
              <a:rPr lang="en-GB" dirty="0" smtClean="0">
                <a:latin typeface="Arial"/>
                <a:ea typeface="Times New Roman"/>
                <a:cs typeface="Times New Roman"/>
              </a:rPr>
              <a:t>vaccines </a:t>
            </a:r>
          </a:p>
          <a:p>
            <a:pPr marR="504190">
              <a:spcAft>
                <a:spcPts val="0"/>
              </a:spcAft>
              <a:buFont typeface="Arial" panose="020B0604020202020204" pitchFamily="34" charset="0"/>
              <a:buChar char="•"/>
            </a:pPr>
            <a:r>
              <a:rPr lang="en-GB" dirty="0" smtClean="0">
                <a:latin typeface="Arial"/>
                <a:ea typeface="Times New Roman"/>
                <a:cs typeface="Times New Roman"/>
              </a:rPr>
              <a:t>Where </a:t>
            </a:r>
            <a:r>
              <a:rPr lang="en-GB" dirty="0">
                <a:latin typeface="Arial"/>
                <a:ea typeface="Times New Roman"/>
                <a:cs typeface="Times New Roman"/>
              </a:rPr>
              <a:t>there is doubt, appropriate </a:t>
            </a:r>
            <a:r>
              <a:rPr lang="en-GB" b="1" dirty="0">
                <a:latin typeface="Arial"/>
                <a:ea typeface="Times New Roman"/>
                <a:cs typeface="Times New Roman"/>
              </a:rPr>
              <a:t>advice </a:t>
            </a:r>
            <a:r>
              <a:rPr lang="en-GB" dirty="0">
                <a:latin typeface="Arial"/>
                <a:ea typeface="Times New Roman"/>
                <a:cs typeface="Times New Roman"/>
              </a:rPr>
              <a:t>should be sought </a:t>
            </a:r>
            <a:r>
              <a:rPr lang="en-GB" dirty="0" smtClean="0">
                <a:latin typeface="Arial"/>
                <a:ea typeface="Times New Roman"/>
                <a:cs typeface="Times New Roman"/>
              </a:rPr>
              <a:t>rather </a:t>
            </a:r>
            <a:r>
              <a:rPr lang="en-GB" dirty="0">
                <a:latin typeface="Arial"/>
                <a:ea typeface="Times New Roman"/>
                <a:cs typeface="Times New Roman"/>
              </a:rPr>
              <a:t>than withholding </a:t>
            </a:r>
            <a:r>
              <a:rPr lang="en-GB" dirty="0" smtClean="0">
                <a:latin typeface="Arial"/>
                <a:ea typeface="Times New Roman"/>
                <a:cs typeface="Times New Roman"/>
              </a:rPr>
              <a:t>immunisation </a:t>
            </a:r>
            <a:endParaRPr lang="en-GB" dirty="0">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85</a:t>
            </a:fld>
            <a:endParaRPr lang="en-US" dirty="0"/>
          </a:p>
        </p:txBody>
      </p:sp>
    </p:spTree>
    <p:extLst>
      <p:ext uri="{BB962C8B-B14F-4D97-AF65-F5344CB8AC3E}">
        <p14:creationId xmlns:p14="http://schemas.microsoft.com/office/powerpoint/2010/main" val="880300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48680"/>
            <a:ext cx="2664296" cy="648072"/>
          </a:xfrm>
        </p:spPr>
        <p:txBody>
          <a:bodyPr>
            <a:normAutofit/>
          </a:bodyPr>
          <a:lstStyle/>
          <a:p>
            <a:r>
              <a:rPr lang="en-GB" sz="3200" b="1" dirty="0" smtClean="0"/>
              <a:t>Precautions</a:t>
            </a:r>
            <a:endParaRPr lang="en-GB" sz="3200" b="1" dirty="0"/>
          </a:p>
        </p:txBody>
      </p:sp>
      <p:sp>
        <p:nvSpPr>
          <p:cNvPr id="3" name="Content Placeholder 2"/>
          <p:cNvSpPr>
            <a:spLocks noGrp="1"/>
          </p:cNvSpPr>
          <p:nvPr>
            <p:ph idx="1"/>
          </p:nvPr>
        </p:nvSpPr>
        <p:spPr>
          <a:xfrm>
            <a:off x="467544" y="2060848"/>
            <a:ext cx="8028000" cy="4680520"/>
          </a:xfrm>
        </p:spPr>
        <p:txBody>
          <a:bodyPr/>
          <a:lstStyle/>
          <a:p>
            <a:pPr>
              <a:buFont typeface="Arial" panose="020B0604020202020204" pitchFamily="34" charset="0"/>
              <a:buChar char="•"/>
            </a:pPr>
            <a:r>
              <a:rPr lang="en-GB" b="1" dirty="0">
                <a:latin typeface="Arial"/>
                <a:ea typeface="Times New Roman"/>
              </a:rPr>
              <a:t>Minor illnesses without fever or systemic </a:t>
            </a:r>
            <a:r>
              <a:rPr lang="en-GB" dirty="0">
                <a:latin typeface="Arial"/>
                <a:ea typeface="Times New Roman"/>
              </a:rPr>
              <a:t>upset </a:t>
            </a:r>
            <a:r>
              <a:rPr lang="en-GB" dirty="0">
                <a:solidFill>
                  <a:srgbClr val="FF0000"/>
                </a:solidFill>
                <a:latin typeface="Arial"/>
                <a:ea typeface="Times New Roman"/>
              </a:rPr>
              <a:t>are not </a:t>
            </a:r>
            <a:r>
              <a:rPr lang="en-GB" dirty="0">
                <a:latin typeface="Arial"/>
                <a:ea typeface="Times New Roman"/>
              </a:rPr>
              <a:t>valid reasons to postpone immunisation</a:t>
            </a:r>
          </a:p>
          <a:p>
            <a:pPr>
              <a:buFont typeface="Arial" panose="020B0604020202020204" pitchFamily="34" charset="0"/>
              <a:buChar char="•"/>
            </a:pPr>
            <a:r>
              <a:rPr lang="en-GB" b="1" dirty="0">
                <a:latin typeface="Arial"/>
                <a:ea typeface="Times New Roman"/>
              </a:rPr>
              <a:t>Pregnancy and breast-feeding</a:t>
            </a:r>
          </a:p>
          <a:p>
            <a:r>
              <a:rPr lang="en-GB" dirty="0">
                <a:latin typeface="Arial"/>
                <a:ea typeface="Times New Roman"/>
              </a:rPr>
              <a:t>	Meningococcal vaccines may be given to pregnant women when clinically indicated. There is no evidence of risk from vaccinating pregnant women or those who are breast-feeding with inactivated virus or bacterial vaccines or toxoids </a:t>
            </a:r>
            <a:endParaRPr lang="en-GB" dirty="0" smtClean="0">
              <a:latin typeface="Arial"/>
              <a:ea typeface="Times New Roman"/>
            </a:endParaRPr>
          </a:p>
          <a:p>
            <a:pPr>
              <a:buFont typeface="Arial" panose="020B0604020202020204" pitchFamily="34" charset="0"/>
              <a:buChar char="•"/>
            </a:pPr>
            <a:r>
              <a:rPr lang="en-GB" b="1" dirty="0">
                <a:latin typeface="Arial"/>
                <a:ea typeface="Times New Roman"/>
              </a:rPr>
              <a:t>Immunosuppression and HIV infection</a:t>
            </a:r>
          </a:p>
          <a:p>
            <a:r>
              <a:rPr lang="en-GB" dirty="0" smtClean="0">
                <a:latin typeface="Arial"/>
                <a:ea typeface="Times New Roman"/>
              </a:rPr>
              <a:t>	Individuals </a:t>
            </a:r>
            <a:r>
              <a:rPr lang="en-GB" dirty="0">
                <a:latin typeface="Arial"/>
                <a:ea typeface="Times New Roman"/>
              </a:rPr>
              <a:t>with immunosuppression and human immunodeficiency virus (HIV) infection (regardless of CD4 count) should be given meningococcal </a:t>
            </a:r>
            <a:r>
              <a:rPr lang="en-GB" dirty="0"/>
              <a:t>vaccines in accordance with the routine schedule</a:t>
            </a:r>
          </a:p>
          <a:p>
            <a:r>
              <a:rPr lang="en-GB" dirty="0"/>
              <a:t> </a:t>
            </a:r>
          </a:p>
          <a:p>
            <a:endParaRPr lang="en-GB" sz="2000" dirty="0">
              <a:latin typeface="Arial"/>
              <a:ea typeface="Times New Roman"/>
            </a:endParaRPr>
          </a:p>
        </p:txBody>
      </p:sp>
      <p:sp>
        <p:nvSpPr>
          <p:cNvPr id="4" name="Slide Number Placeholder 3"/>
          <p:cNvSpPr>
            <a:spLocks noGrp="1"/>
          </p:cNvSpPr>
          <p:nvPr>
            <p:ph type="sldNum" sz="quarter" idx="10"/>
          </p:nvPr>
        </p:nvSpPr>
        <p:spPr/>
        <p:txBody>
          <a:bodyPr/>
          <a:lstStyle/>
          <a:p>
            <a:pPr>
              <a:defRPr/>
            </a:pPr>
            <a:r>
              <a:rPr lang="en-US" dirty="0" smtClean="0"/>
              <a:t>  </a:t>
            </a:r>
            <a:fld id="{2565FA6D-D4C8-4C4C-AC4B-3269734D34D8}" type="slidenum">
              <a:rPr lang="en-US" smtClean="0"/>
              <a:pPr>
                <a:defRPr/>
              </a:pPr>
              <a:t>86</a:t>
            </a:fld>
            <a:endParaRPr lang="en-US" dirty="0"/>
          </a:p>
        </p:txBody>
      </p:sp>
    </p:spTree>
    <p:extLst>
      <p:ext uri="{BB962C8B-B14F-4D97-AF65-F5344CB8AC3E}">
        <p14:creationId xmlns:p14="http://schemas.microsoft.com/office/powerpoint/2010/main" val="25285753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48680"/>
            <a:ext cx="8028000" cy="1080120"/>
          </a:xfrm>
        </p:spPr>
        <p:txBody>
          <a:bodyPr>
            <a:normAutofit/>
          </a:bodyPr>
          <a:lstStyle/>
          <a:p>
            <a:r>
              <a:rPr lang="en-GB" sz="3200" b="1" dirty="0"/>
              <a:t>Possible adverse </a:t>
            </a:r>
            <a:r>
              <a:rPr lang="en-GB" sz="3200" b="1" dirty="0" smtClean="0"/>
              <a:t>reactions </a:t>
            </a:r>
          </a:p>
        </p:txBody>
      </p:sp>
      <p:sp>
        <p:nvSpPr>
          <p:cNvPr id="3" name="Content Placeholder 2"/>
          <p:cNvSpPr>
            <a:spLocks noGrp="1"/>
          </p:cNvSpPr>
          <p:nvPr>
            <p:ph idx="1"/>
          </p:nvPr>
        </p:nvSpPr>
        <p:spPr>
          <a:xfrm>
            <a:off x="539552" y="2132856"/>
            <a:ext cx="8028000" cy="3128351"/>
          </a:xfrm>
        </p:spPr>
        <p:txBody>
          <a:bodyPr/>
          <a:lstStyle/>
          <a:p>
            <a:pPr marL="0" indent="0"/>
            <a:r>
              <a:rPr lang="en-GB" sz="2000" dirty="0" smtClean="0"/>
              <a:t>In adolescents, possible adverse reactions include:</a:t>
            </a:r>
          </a:p>
          <a:p>
            <a:pPr>
              <a:buFont typeface="Arial" pitchFamily="34" charset="0"/>
              <a:buChar char="•"/>
            </a:pPr>
            <a:r>
              <a:rPr lang="en-GB" sz="2000" dirty="0" smtClean="0"/>
              <a:t>Pain</a:t>
            </a:r>
            <a:r>
              <a:rPr lang="en-GB" sz="2000" dirty="0"/>
              <a:t>, tenderness, swelling or redness at the injection site and mild fever</a:t>
            </a:r>
          </a:p>
          <a:p>
            <a:pPr>
              <a:buFont typeface="Arial" pitchFamily="34" charset="0"/>
              <a:buChar char="•"/>
            </a:pPr>
            <a:r>
              <a:rPr lang="en-GB" sz="2000" dirty="0" smtClean="0"/>
              <a:t>Older </a:t>
            </a:r>
            <a:r>
              <a:rPr lang="en-GB" sz="2000" dirty="0"/>
              <a:t>children and adults: headaches, </a:t>
            </a:r>
            <a:r>
              <a:rPr lang="en-GB" sz="2000" dirty="0" smtClean="0"/>
              <a:t>nausea, rash  and malaise </a:t>
            </a:r>
          </a:p>
          <a:p>
            <a:pPr>
              <a:buFont typeface="Arial" pitchFamily="34" charset="0"/>
              <a:buChar char="•"/>
            </a:pPr>
            <a:r>
              <a:rPr lang="en-GB" sz="2000" dirty="0" smtClean="0"/>
              <a:t>Neurological </a:t>
            </a:r>
            <a:r>
              <a:rPr lang="en-GB" sz="2000" dirty="0"/>
              <a:t>reactions such as dizziness, febrile/afebrile seizures, faints, numbness and </a:t>
            </a:r>
            <a:r>
              <a:rPr lang="en-GB" sz="2000" dirty="0" err="1"/>
              <a:t>hypotonia</a:t>
            </a:r>
            <a:r>
              <a:rPr lang="en-GB" sz="2000" dirty="0"/>
              <a:t> are very rare </a:t>
            </a:r>
          </a:p>
          <a:p>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87</a:t>
            </a:fld>
            <a:endParaRPr lang="en-US" dirty="0"/>
          </a:p>
        </p:txBody>
      </p:sp>
    </p:spTree>
    <p:extLst>
      <p:ext uri="{BB962C8B-B14F-4D97-AF65-F5344CB8AC3E}">
        <p14:creationId xmlns:p14="http://schemas.microsoft.com/office/powerpoint/2010/main" val="25570937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8028000" cy="648072"/>
          </a:xfrm>
        </p:spPr>
        <p:txBody>
          <a:bodyPr/>
          <a:lstStyle/>
          <a:p>
            <a:r>
              <a:rPr lang="en-GB" sz="3200" b="1" dirty="0" smtClean="0"/>
              <a:t>Summary: </a:t>
            </a:r>
            <a:r>
              <a:rPr lang="en-GB" sz="3200" b="1" dirty="0" err="1" smtClean="0"/>
              <a:t>MenACWY</a:t>
            </a:r>
            <a:r>
              <a:rPr lang="en-GB" sz="3200" b="1" dirty="0" smtClean="0"/>
              <a:t> Vaccines</a:t>
            </a:r>
            <a:endParaRPr lang="en-GB" b="1" dirty="0"/>
          </a:p>
        </p:txBody>
      </p:sp>
      <p:sp>
        <p:nvSpPr>
          <p:cNvPr id="3" name="Content Placeholder 2"/>
          <p:cNvSpPr>
            <a:spLocks noGrp="1"/>
          </p:cNvSpPr>
          <p:nvPr>
            <p:ph idx="1"/>
          </p:nvPr>
        </p:nvSpPr>
        <p:spPr>
          <a:xfrm>
            <a:off x="558000" y="1772816"/>
            <a:ext cx="8028000" cy="4379639"/>
          </a:xfrm>
        </p:spPr>
        <p:txBody>
          <a:bodyPr/>
          <a:lstStyle/>
          <a:p>
            <a:pPr marL="457200" indent="-457200">
              <a:buAutoNum type="arabicPeriod"/>
            </a:pPr>
            <a:r>
              <a:rPr lang="en-GB" sz="2000" dirty="0" smtClean="0"/>
              <a:t>Two licensed </a:t>
            </a:r>
            <a:r>
              <a:rPr lang="en-GB" sz="2000" dirty="0" err="1" smtClean="0"/>
              <a:t>MenACWY</a:t>
            </a:r>
            <a:r>
              <a:rPr lang="en-GB" sz="2000" dirty="0" smtClean="0"/>
              <a:t> conjugate vaccines are available for the adolescent programme</a:t>
            </a:r>
          </a:p>
          <a:p>
            <a:pPr marL="457200" indent="-457200">
              <a:buAutoNum type="arabicPeriod"/>
            </a:pPr>
            <a:r>
              <a:rPr lang="en-GB" sz="2000" dirty="0" smtClean="0"/>
              <a:t>Both vaccines are highly immunogenic and a single dose of either vaccine will provide protection against all 4 groups in teenagers</a:t>
            </a:r>
          </a:p>
          <a:p>
            <a:pPr marL="457200" indent="-457200">
              <a:buAutoNum type="arabicPeriod"/>
            </a:pPr>
            <a:r>
              <a:rPr lang="en-GB" sz="2000" dirty="0" smtClean="0"/>
              <a:t>The vaccines have an excellent safety profile and serious side-effects are rare</a:t>
            </a:r>
          </a:p>
          <a:p>
            <a:pPr marL="457200" indent="-457200">
              <a:buAutoNum type="arabicPeriod"/>
            </a:pPr>
            <a:r>
              <a:rPr lang="en-GB" sz="2000" dirty="0" smtClean="0"/>
              <a:t>We </a:t>
            </a:r>
            <a:r>
              <a:rPr lang="en-GB" sz="2000" dirty="0"/>
              <a:t>will have less buffer stock than usual for a national </a:t>
            </a:r>
            <a:r>
              <a:rPr lang="en-GB" sz="2000" dirty="0" smtClean="0"/>
              <a:t>programme, which may lead to </a:t>
            </a:r>
            <a:r>
              <a:rPr lang="en-GB" sz="2000" b="1" dirty="0" smtClean="0">
                <a:solidFill>
                  <a:srgbClr val="FF0000"/>
                </a:solidFill>
              </a:rPr>
              <a:t>temporary </a:t>
            </a:r>
            <a:r>
              <a:rPr lang="en-GB" sz="2000" b="1" dirty="0">
                <a:solidFill>
                  <a:srgbClr val="FF0000"/>
                </a:solidFill>
              </a:rPr>
              <a:t>ordering restrictions or </a:t>
            </a:r>
            <a:r>
              <a:rPr lang="en-GB" sz="2000" b="1" dirty="0" smtClean="0">
                <a:solidFill>
                  <a:srgbClr val="FF0000"/>
                </a:solidFill>
              </a:rPr>
              <a:t>the vaccines </a:t>
            </a:r>
            <a:r>
              <a:rPr lang="en-GB" sz="2000" b="1" dirty="0">
                <a:solidFill>
                  <a:srgbClr val="FF0000"/>
                </a:solidFill>
              </a:rPr>
              <a:t>may become temporarily </a:t>
            </a:r>
            <a:r>
              <a:rPr lang="en-GB" sz="2000" b="1" dirty="0" smtClean="0">
                <a:solidFill>
                  <a:srgbClr val="FF0000"/>
                </a:solidFill>
              </a:rPr>
              <a:t>unavailable</a:t>
            </a:r>
          </a:p>
          <a:p>
            <a:pPr marL="457200" indent="-457200">
              <a:buAutoNum type="arabicPeriod"/>
            </a:pPr>
            <a:r>
              <a:rPr lang="en-GB" sz="2000" dirty="0" smtClean="0"/>
              <a:t>We </a:t>
            </a:r>
            <a:r>
              <a:rPr lang="en-GB" sz="2000" dirty="0"/>
              <a:t>will aim to ensure that any periods of supply disruption are minimised </a:t>
            </a:r>
          </a:p>
          <a:p>
            <a:pPr marL="457200" indent="-457200">
              <a:buAutoNum type="arabicPeriod"/>
            </a:pP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88</a:t>
            </a:fld>
            <a:endParaRPr lang="en-US" dirty="0"/>
          </a:p>
        </p:txBody>
      </p:sp>
    </p:spTree>
    <p:extLst>
      <p:ext uri="{BB962C8B-B14F-4D97-AF65-F5344CB8AC3E}">
        <p14:creationId xmlns:p14="http://schemas.microsoft.com/office/powerpoint/2010/main" val="23073481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85" y="2276872"/>
            <a:ext cx="8028000" cy="1656184"/>
          </a:xfrm>
        </p:spPr>
        <p:txBody>
          <a:bodyPr>
            <a:noAutofit/>
          </a:bodyPr>
          <a:lstStyle/>
          <a:p>
            <a:pPr lvl="0"/>
            <a:r>
              <a:rPr lang="en-GB" dirty="0" smtClean="0"/>
              <a:t>How will we implement the teenage </a:t>
            </a:r>
            <a:r>
              <a:rPr lang="en-GB" dirty="0" err="1" smtClean="0"/>
              <a:t>MenACWY</a:t>
            </a:r>
            <a:r>
              <a:rPr lang="en-GB" dirty="0" smtClean="0"/>
              <a:t> </a:t>
            </a:r>
            <a:r>
              <a:rPr lang="en-GB" dirty="0"/>
              <a:t>immunisation </a:t>
            </a:r>
            <a:r>
              <a:rPr lang="en-GB" dirty="0" smtClean="0"/>
              <a:t>programme?</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89</a:t>
            </a:fld>
            <a:endParaRPr lang="en-US" dirty="0"/>
          </a:p>
        </p:txBody>
      </p:sp>
    </p:spTree>
    <p:extLst>
      <p:ext uri="{BB962C8B-B14F-4D97-AF65-F5344CB8AC3E}">
        <p14:creationId xmlns:p14="http://schemas.microsoft.com/office/powerpoint/2010/main" val="422429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979712" y="332656"/>
            <a:ext cx="8028000" cy="648072"/>
          </a:xfrm>
          <a:ln>
            <a:miter lim="800000"/>
            <a:headEnd/>
            <a:tailEnd/>
          </a:ln>
        </p:spPr>
        <p:txBody>
          <a:bodyPr wrap="square" lIns="91440" tIns="45720" rIns="91440" bIns="45720" numCol="1" compatLnSpc="1">
            <a:prstTxWarp prst="textNoShape">
              <a:avLst/>
            </a:prstTxWarp>
            <a:noAutofit/>
          </a:bodyPr>
          <a:lstStyle/>
          <a:p>
            <a:pPr eaLnBrk="1" hangingPunct="1">
              <a:defRPr/>
            </a:pPr>
            <a:r>
              <a:rPr lang="en-GB" sz="2800" b="1" dirty="0" smtClean="0">
                <a:latin typeface="+mn-lt"/>
              </a:rPr>
              <a:t>IMD Incidence and Cases in England &amp; Wales </a:t>
            </a:r>
            <a:r>
              <a:rPr lang="en-GB" sz="2000" dirty="0" smtClean="0">
                <a:latin typeface="+mn-lt"/>
              </a:rPr>
              <a:t>(1998/99-2011/12)</a:t>
            </a:r>
            <a:endParaRPr lang="en-GB" sz="2800" dirty="0" smtClean="0">
              <a:latin typeface="+mn-lt"/>
            </a:endParaRP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C17B5339-7437-46ED-B0F0-F2103BA7BA69}" type="slidenum">
              <a:rPr lang="en-US" smtClean="0">
                <a:solidFill>
                  <a:prstClr val="white"/>
                </a:solidFill>
              </a:rPr>
              <a:pPr>
                <a:defRPr/>
              </a:pPr>
              <a:t>9</a:t>
            </a:fld>
            <a:endParaRPr lang="en-US">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7" y="1283171"/>
            <a:ext cx="80359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6948264" cy="648072"/>
          </a:xfrm>
        </p:spPr>
        <p:txBody>
          <a:bodyPr>
            <a:noAutofit/>
          </a:bodyPr>
          <a:lstStyle/>
          <a:p>
            <a:r>
              <a:rPr lang="en-GB" sz="3200" b="1" dirty="0" err="1" smtClean="0">
                <a:latin typeface="Arial"/>
                <a:ea typeface="Times New Roman"/>
              </a:rPr>
              <a:t>MenACWY</a:t>
            </a:r>
            <a:r>
              <a:rPr lang="en-GB" sz="3200" b="1" dirty="0" smtClean="0">
                <a:latin typeface="Arial"/>
                <a:ea typeface="Times New Roman"/>
              </a:rPr>
              <a:t> immunisation programme </a:t>
            </a:r>
            <a:endParaRPr lang="en-GB" sz="3200" b="1" dirty="0"/>
          </a:p>
        </p:txBody>
      </p:sp>
      <p:sp>
        <p:nvSpPr>
          <p:cNvPr id="3" name="Content Placeholder 2"/>
          <p:cNvSpPr>
            <a:spLocks noGrp="1"/>
          </p:cNvSpPr>
          <p:nvPr>
            <p:ph idx="1"/>
          </p:nvPr>
        </p:nvSpPr>
        <p:spPr>
          <a:xfrm>
            <a:off x="323528" y="1628800"/>
            <a:ext cx="8244024" cy="4824536"/>
          </a:xfrm>
        </p:spPr>
        <p:txBody>
          <a:bodyPr/>
          <a:lstStyle/>
          <a:p>
            <a:pPr marL="176213" indent="-176213">
              <a:spcAft>
                <a:spcPts val="0"/>
              </a:spcAft>
              <a:buFont typeface="Arial" panose="020B0604020202020204" pitchFamily="34" charset="0"/>
              <a:buChar char="•"/>
            </a:pPr>
            <a:r>
              <a:rPr lang="en-GB" sz="2000" dirty="0" smtClean="0">
                <a:latin typeface="+mj-lt"/>
                <a:ea typeface="Times New Roman"/>
              </a:rPr>
              <a:t>an urgent catch-up campaign for </a:t>
            </a:r>
            <a:r>
              <a:rPr lang="en-GB" sz="2000" b="1" dirty="0" smtClean="0">
                <a:solidFill>
                  <a:schemeClr val="tx2"/>
                </a:solidFill>
                <a:latin typeface="+mj-lt"/>
                <a:ea typeface="Times New Roman"/>
              </a:rPr>
              <a:t>current school year 13 age adolescents through general practice </a:t>
            </a:r>
            <a:r>
              <a:rPr lang="en-GB" sz="2000" dirty="0" smtClean="0">
                <a:latin typeface="+mj-lt"/>
                <a:ea typeface="Times New Roman"/>
              </a:rPr>
              <a:t>using a call and recall system  </a:t>
            </a:r>
          </a:p>
          <a:p>
            <a:pPr marL="176213" lvl="0" indent="-176213">
              <a:spcAft>
                <a:spcPts val="0"/>
              </a:spcAft>
              <a:buFont typeface="Arial" panose="020B0604020202020204" pitchFamily="34" charset="0"/>
              <a:buChar char="•"/>
            </a:pPr>
            <a:r>
              <a:rPr lang="en-GB" sz="2000" dirty="0" smtClean="0">
                <a:latin typeface="+mj-lt"/>
                <a:ea typeface="Times New Roman"/>
              </a:rPr>
              <a:t>a </a:t>
            </a:r>
            <a:r>
              <a:rPr lang="en-GB" sz="2000" b="1" dirty="0" smtClean="0">
                <a:solidFill>
                  <a:schemeClr val="tx2"/>
                </a:solidFill>
                <a:latin typeface="+mj-lt"/>
                <a:ea typeface="Times New Roman"/>
              </a:rPr>
              <a:t>catch-up campaign for current school year 10 students </a:t>
            </a:r>
            <a:r>
              <a:rPr lang="en-GB" sz="2000" dirty="0" smtClean="0">
                <a:latin typeface="+mj-lt"/>
                <a:ea typeface="Times New Roman"/>
              </a:rPr>
              <a:t>through schools from January 2016</a:t>
            </a:r>
            <a:r>
              <a:rPr lang="en-GB" sz="2000" dirty="0">
                <a:latin typeface="+mj-lt"/>
                <a:ea typeface="Times New Roman"/>
              </a:rPr>
              <a:t> </a:t>
            </a:r>
            <a:endParaRPr lang="en-GB" sz="2000" dirty="0" smtClean="0">
              <a:latin typeface="+mj-lt"/>
              <a:ea typeface="Times New Roman"/>
            </a:endParaRPr>
          </a:p>
          <a:p>
            <a:pPr marL="176213" lvl="0" indent="-176213">
              <a:spcAft>
                <a:spcPts val="0"/>
              </a:spcAft>
              <a:buFont typeface="Arial" panose="020B0604020202020204" pitchFamily="34" charset="0"/>
              <a:buChar char="•"/>
            </a:pPr>
            <a:r>
              <a:rPr lang="en-GB" sz="2000" b="1" dirty="0" smtClean="0">
                <a:solidFill>
                  <a:schemeClr val="tx2"/>
                </a:solidFill>
                <a:latin typeface="+mj-lt"/>
                <a:ea typeface="Times New Roman"/>
              </a:rPr>
              <a:t>adding </a:t>
            </a:r>
            <a:r>
              <a:rPr lang="en-GB" sz="2000" b="1" dirty="0" err="1" smtClean="0">
                <a:solidFill>
                  <a:schemeClr val="tx2"/>
                </a:solidFill>
                <a:latin typeface="+mj-lt"/>
                <a:ea typeface="Times New Roman"/>
              </a:rPr>
              <a:t>MenACWY</a:t>
            </a:r>
            <a:r>
              <a:rPr lang="en-GB" sz="2000" b="1" dirty="0" smtClean="0">
                <a:solidFill>
                  <a:schemeClr val="tx2"/>
                </a:solidFill>
                <a:latin typeface="+mj-lt"/>
                <a:ea typeface="Times New Roman"/>
              </a:rPr>
              <a:t> vaccine to the routine adolescent schools programme</a:t>
            </a:r>
            <a:r>
              <a:rPr lang="en-GB" sz="2000" dirty="0" smtClean="0">
                <a:solidFill>
                  <a:schemeClr val="tx2"/>
                </a:solidFill>
                <a:latin typeface="+mj-lt"/>
                <a:ea typeface="Times New Roman"/>
              </a:rPr>
              <a:t> </a:t>
            </a:r>
            <a:r>
              <a:rPr lang="en-GB" sz="2000" dirty="0" smtClean="0">
                <a:latin typeface="+mj-lt"/>
                <a:ea typeface="Times New Roman"/>
              </a:rPr>
              <a:t>(school year 9 or 10) from Autumn 2015, as a direct replacement for the MenC vaccination</a:t>
            </a:r>
            <a:r>
              <a:rPr lang="en-GB" sz="2000" dirty="0">
                <a:latin typeface="+mj-lt"/>
                <a:ea typeface="Times New Roman"/>
              </a:rPr>
              <a:t> </a:t>
            </a:r>
          </a:p>
          <a:p>
            <a:pPr marL="176213" lvl="0" indent="-176213">
              <a:spcAft>
                <a:spcPts val="0"/>
              </a:spcAft>
              <a:buFont typeface="Arial" panose="020B0604020202020204" pitchFamily="34" charset="0"/>
              <a:buChar char="•"/>
            </a:pPr>
            <a:r>
              <a:rPr lang="en-GB" sz="2000" dirty="0">
                <a:latin typeface="+mj-lt"/>
                <a:ea typeface="Times New Roman"/>
              </a:rPr>
              <a:t>adding </a:t>
            </a:r>
            <a:r>
              <a:rPr lang="en-GB" sz="2000" dirty="0" err="1">
                <a:latin typeface="+mj-lt"/>
                <a:ea typeface="Times New Roman"/>
              </a:rPr>
              <a:t>MenACWY</a:t>
            </a:r>
            <a:r>
              <a:rPr lang="en-GB" sz="2000" dirty="0">
                <a:latin typeface="+mj-lt"/>
                <a:ea typeface="Times New Roman"/>
              </a:rPr>
              <a:t> vaccine to </a:t>
            </a:r>
            <a:r>
              <a:rPr lang="en-GB" sz="2000" dirty="0" smtClean="0">
                <a:latin typeface="+mj-lt"/>
                <a:ea typeface="Times New Roman"/>
              </a:rPr>
              <a:t>existing </a:t>
            </a:r>
            <a:r>
              <a:rPr lang="en-GB" sz="2000" dirty="0">
                <a:latin typeface="+mj-lt"/>
                <a:ea typeface="Times New Roman"/>
              </a:rPr>
              <a:t>time-limited </a:t>
            </a:r>
            <a:r>
              <a:rPr lang="en-GB" sz="2000" b="1" dirty="0">
                <a:solidFill>
                  <a:schemeClr val="tx2"/>
                </a:solidFill>
                <a:latin typeface="+mj-lt"/>
                <a:ea typeface="Times New Roman"/>
              </a:rPr>
              <a:t>‘</a:t>
            </a:r>
            <a:r>
              <a:rPr lang="en-GB" sz="2000" b="1" dirty="0" err="1">
                <a:solidFill>
                  <a:schemeClr val="tx2"/>
                </a:solidFill>
                <a:latin typeface="+mj-lt"/>
                <a:ea typeface="Times New Roman"/>
              </a:rPr>
              <a:t>freshers</a:t>
            </a:r>
            <a:r>
              <a:rPr lang="en-GB" sz="2000" b="1" dirty="0">
                <a:solidFill>
                  <a:schemeClr val="tx2"/>
                </a:solidFill>
                <a:latin typeface="+mj-lt"/>
                <a:ea typeface="Times New Roman"/>
              </a:rPr>
              <a:t>’ </a:t>
            </a:r>
            <a:r>
              <a:rPr lang="en-GB" sz="2000" b="1" dirty="0" smtClean="0">
                <a:solidFill>
                  <a:schemeClr val="tx2"/>
                </a:solidFill>
                <a:latin typeface="+mj-lt"/>
                <a:ea typeface="Times New Roman"/>
              </a:rPr>
              <a:t>programme </a:t>
            </a:r>
            <a:r>
              <a:rPr lang="en-GB" sz="2000" dirty="0" smtClean="0">
                <a:latin typeface="+mj-lt"/>
                <a:ea typeface="Times New Roman"/>
              </a:rPr>
              <a:t>(i.e. older first-time </a:t>
            </a:r>
            <a:r>
              <a:rPr lang="en-GB" sz="2000" dirty="0">
                <a:latin typeface="+mj-lt"/>
                <a:ea typeface="Times New Roman"/>
              </a:rPr>
              <a:t>university entrants who have not already received </a:t>
            </a:r>
            <a:r>
              <a:rPr lang="en-GB" sz="2000" dirty="0" err="1">
                <a:latin typeface="+mj-lt"/>
                <a:ea typeface="Times New Roman"/>
              </a:rPr>
              <a:t>MenACWY</a:t>
            </a:r>
            <a:r>
              <a:rPr lang="en-GB" sz="2000" dirty="0">
                <a:latin typeface="+mj-lt"/>
                <a:ea typeface="Times New Roman"/>
              </a:rPr>
              <a:t> through school year 13) that will be offered through general practice, as </a:t>
            </a:r>
            <a:r>
              <a:rPr lang="en-GB" sz="2000" dirty="0" smtClean="0">
                <a:latin typeface="+mj-lt"/>
                <a:ea typeface="Times New Roman"/>
              </a:rPr>
              <a:t>direct </a:t>
            </a:r>
            <a:r>
              <a:rPr lang="en-GB" sz="2000" dirty="0">
                <a:latin typeface="+mj-lt"/>
                <a:ea typeface="Times New Roman"/>
              </a:rPr>
              <a:t>replacement of </a:t>
            </a:r>
            <a:r>
              <a:rPr lang="en-GB" sz="2000" dirty="0" err="1" smtClean="0">
                <a:latin typeface="+mj-lt"/>
                <a:ea typeface="Times New Roman"/>
              </a:rPr>
              <a:t>MenC</a:t>
            </a:r>
            <a:r>
              <a:rPr lang="en-GB" sz="2000" dirty="0" smtClean="0">
                <a:latin typeface="+mj-lt"/>
                <a:ea typeface="Times New Roman"/>
              </a:rPr>
              <a:t> vaccination</a:t>
            </a:r>
          </a:p>
          <a:p>
            <a:pPr marL="176213" lvl="0" indent="-176213">
              <a:spcAft>
                <a:spcPts val="0"/>
              </a:spcAft>
              <a:buFont typeface="Arial" panose="020B0604020202020204" pitchFamily="34" charset="0"/>
              <a:buChar char="•"/>
            </a:pPr>
            <a:r>
              <a:rPr lang="en-GB" sz="2000" dirty="0" smtClean="0"/>
              <a:t>a </a:t>
            </a:r>
            <a:r>
              <a:rPr lang="en-GB" sz="2000" dirty="0"/>
              <a:t>further element of the catch-up campaign to cover the current school </a:t>
            </a:r>
            <a:r>
              <a:rPr lang="en-GB" sz="2000" b="1" dirty="0">
                <a:solidFill>
                  <a:schemeClr val="tx2"/>
                </a:solidFill>
              </a:rPr>
              <a:t>years 11 and 12</a:t>
            </a:r>
            <a:r>
              <a:rPr lang="en-GB" sz="2000" dirty="0"/>
              <a:t> is also required when these students reach year 13. D</a:t>
            </a:r>
            <a:r>
              <a:rPr lang="en-GB" sz="2000" dirty="0" smtClean="0"/>
              <a:t>elivery </a:t>
            </a:r>
            <a:r>
              <a:rPr lang="en-GB" sz="2000" dirty="0"/>
              <a:t>route of vaccination </a:t>
            </a:r>
            <a:r>
              <a:rPr lang="en-GB" sz="2000" dirty="0" smtClean="0"/>
              <a:t>will </a:t>
            </a:r>
            <a:r>
              <a:rPr lang="en-GB" sz="2000" dirty="0"/>
              <a:t>be confirmed before the end of 2015. </a:t>
            </a:r>
            <a:endParaRPr lang="en-GB" sz="2000" dirty="0">
              <a:latin typeface="+mj-lt"/>
              <a:ea typeface="Times New Roman"/>
            </a:endParaRPr>
          </a:p>
          <a:p>
            <a:pPr marL="176213" indent="-176213">
              <a:buFont typeface="Arial" panose="020B0604020202020204" pitchFamily="34" charset="0"/>
              <a:buChar char="•"/>
            </a:pPr>
            <a:endParaRPr lang="en-GB" sz="2000" dirty="0">
              <a:latin typeface="+mj-lt"/>
            </a:endParaRPr>
          </a:p>
        </p:txBody>
      </p:sp>
    </p:spTree>
    <p:extLst>
      <p:ext uri="{BB962C8B-B14F-4D97-AF65-F5344CB8AC3E}">
        <p14:creationId xmlns:p14="http://schemas.microsoft.com/office/powerpoint/2010/main" val="37691346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552728" cy="648072"/>
          </a:xfrm>
        </p:spPr>
        <p:txBody>
          <a:bodyPr>
            <a:normAutofit/>
          </a:bodyPr>
          <a:lstStyle/>
          <a:p>
            <a:r>
              <a:rPr lang="en-GB" sz="3200" b="1" dirty="0" smtClean="0"/>
              <a:t>Meningococcal ACWY programme</a:t>
            </a:r>
            <a:endParaRPr lang="en-GB" sz="3200" b="1" dirty="0"/>
          </a:p>
        </p:txBody>
      </p:sp>
      <p:sp>
        <p:nvSpPr>
          <p:cNvPr id="3" name="Content Placeholder 2"/>
          <p:cNvSpPr>
            <a:spLocks noGrp="1"/>
          </p:cNvSpPr>
          <p:nvPr>
            <p:ph idx="1"/>
          </p:nvPr>
        </p:nvSpPr>
        <p:spPr>
          <a:xfrm>
            <a:off x="467544" y="1628800"/>
            <a:ext cx="8028000" cy="4176464"/>
          </a:xfrm>
        </p:spPr>
        <p:txBody>
          <a:bodyPr/>
          <a:lstStyle/>
          <a:p>
            <a:pPr marR="504190" lvl="0">
              <a:lnSpc>
                <a:spcPct val="150000"/>
              </a:lnSpc>
              <a:spcAft>
                <a:spcPts val="0"/>
              </a:spcAft>
              <a:buFont typeface="+mj-lt"/>
              <a:buAutoNum type="arabicPeriod"/>
            </a:pPr>
            <a:r>
              <a:rPr lang="en-GB" sz="2000" dirty="0" smtClean="0"/>
              <a:t> </a:t>
            </a:r>
            <a:r>
              <a:rPr lang="en-GB" sz="2000" b="1" dirty="0">
                <a:latin typeface="Arial"/>
                <a:ea typeface="Times New Roman"/>
                <a:cs typeface="Times New Roman"/>
              </a:rPr>
              <a:t>Urgent </a:t>
            </a:r>
            <a:r>
              <a:rPr lang="en-GB" sz="2000" b="1" dirty="0" smtClean="0">
                <a:latin typeface="Arial"/>
                <a:ea typeface="Times New Roman"/>
                <a:cs typeface="Times New Roman"/>
              </a:rPr>
              <a:t>catch-up </a:t>
            </a:r>
            <a:r>
              <a:rPr lang="en-GB" sz="2000" b="1" dirty="0">
                <a:latin typeface="Arial"/>
                <a:ea typeface="Times New Roman"/>
                <a:cs typeface="Times New Roman"/>
              </a:rPr>
              <a:t>programme commencing </a:t>
            </a:r>
            <a:r>
              <a:rPr lang="en-GB" sz="2000" b="1" dirty="0">
                <a:solidFill>
                  <a:srgbClr val="C00000"/>
                </a:solidFill>
                <a:latin typeface="Arial"/>
                <a:ea typeface="Times New Roman"/>
                <a:cs typeface="Times New Roman"/>
              </a:rPr>
              <a:t>August 2015</a:t>
            </a:r>
            <a:r>
              <a:rPr lang="en-GB" sz="2000" b="1" dirty="0">
                <a:latin typeface="Arial"/>
                <a:ea typeface="Times New Roman"/>
                <a:cs typeface="Times New Roman"/>
              </a:rPr>
              <a:t> </a:t>
            </a:r>
            <a:endParaRPr lang="en-GB" sz="2000" dirty="0" smtClean="0">
              <a:latin typeface="Arial"/>
              <a:ea typeface="Times New Roman"/>
              <a:cs typeface="Times New Roman"/>
            </a:endParaRPr>
          </a:p>
          <a:p>
            <a:pPr lvl="0">
              <a:buFont typeface="Arial" panose="020B0604020202020204" pitchFamily="34" charset="0"/>
              <a:buChar char="•"/>
            </a:pPr>
            <a:r>
              <a:rPr lang="en-GB" dirty="0" smtClean="0"/>
              <a:t>Adolescents in the 2014/15 academic school year 13 (DOB 01/09/1996- 31/08/1997)  i.e. those aged 17-18 years should be offered </a:t>
            </a:r>
            <a:r>
              <a:rPr lang="en-GB" dirty="0" err="1" smtClean="0"/>
              <a:t>MenACWY</a:t>
            </a:r>
            <a:r>
              <a:rPr lang="en-GB" dirty="0" smtClean="0"/>
              <a:t> conjugate vaccine from 1 August 2015 as part of a GP led call and recall immunisation programme in England. Those eligible to receive the vaccine should be called and recalled on the basis of age. </a:t>
            </a:r>
          </a:p>
          <a:p>
            <a:pPr lvl="0">
              <a:buFont typeface="Arial" panose="020B0604020202020204" pitchFamily="34" charset="0"/>
              <a:buChar char="•"/>
            </a:pPr>
            <a:r>
              <a:rPr lang="en-GB" dirty="0" smtClean="0"/>
              <a:t>It </a:t>
            </a:r>
            <a:r>
              <a:rPr lang="en-GB" dirty="0"/>
              <a:t>is </a:t>
            </a:r>
            <a:r>
              <a:rPr lang="en-GB" b="1" dirty="0"/>
              <a:t>strongly </a:t>
            </a:r>
            <a:r>
              <a:rPr lang="en-GB" dirty="0"/>
              <a:t>recommended that adolescents in this cohort are immunised as soon as practically possible once the vaccine is available and prior to the start of the 2015/16 academic year. </a:t>
            </a:r>
            <a:endParaRPr lang="en-GB" dirty="0" smtClean="0"/>
          </a:p>
          <a:p>
            <a:pPr>
              <a:buFont typeface="Arial" panose="020B0604020202020204" pitchFamily="34" charset="0"/>
              <a:buChar char="•"/>
            </a:pPr>
            <a:r>
              <a:rPr lang="en-GB" dirty="0"/>
              <a:t>The catch up programme will run from </a:t>
            </a:r>
            <a:r>
              <a:rPr lang="en-GB" b="1" dirty="0"/>
              <a:t>1 August 2015 until 31 March </a:t>
            </a:r>
            <a:r>
              <a:rPr lang="en-GB" b="1" dirty="0" smtClean="0"/>
              <a:t>2015</a:t>
            </a:r>
            <a:endParaRPr lang="en-GB" dirty="0" smtClean="0"/>
          </a:p>
          <a:p>
            <a:pPr marL="342900" lvl="2" indent="-342900">
              <a:spcBef>
                <a:spcPts val="1200"/>
              </a:spcBef>
              <a:buFont typeface="Arial" panose="020B0604020202020204" pitchFamily="34" charset="0"/>
              <a:buChar char="•"/>
            </a:pPr>
            <a:r>
              <a:rPr lang="en-GB" dirty="0" smtClean="0"/>
              <a:t>The vaccine should offered </a:t>
            </a:r>
            <a:r>
              <a:rPr lang="en-GB" dirty="0"/>
              <a:t>to all adolescents in the eligible cohort regardless of their intention to continue into further </a:t>
            </a:r>
            <a:r>
              <a:rPr lang="en-GB" dirty="0" smtClean="0"/>
              <a:t>education.</a:t>
            </a:r>
            <a:endParaRPr lang="en-GB" dirty="0"/>
          </a:p>
          <a:p>
            <a:pPr marL="0" indent="0"/>
            <a:endParaRPr lang="en-GB" dirty="0"/>
          </a:p>
          <a:p>
            <a:pPr lvl="0">
              <a:buFont typeface="Arial" panose="020B0604020202020204" pitchFamily="34" charset="0"/>
              <a:buChar char="•"/>
            </a:pPr>
            <a:endParaRPr lang="en-GB" sz="2000" dirty="0"/>
          </a:p>
          <a:p>
            <a:pPr marL="0" indent="0"/>
            <a:endParaRPr lang="en-GB" sz="2000" dirty="0" smtClean="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91</a:t>
            </a:fld>
            <a:endParaRPr lang="en-US" dirty="0"/>
          </a:p>
        </p:txBody>
      </p:sp>
    </p:spTree>
    <p:extLst>
      <p:ext uri="{BB962C8B-B14F-4D97-AF65-F5344CB8AC3E}">
        <p14:creationId xmlns:p14="http://schemas.microsoft.com/office/powerpoint/2010/main" val="16036462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8028000" cy="648072"/>
          </a:xfrm>
        </p:spPr>
        <p:txBody>
          <a:bodyPr>
            <a:normAutofit/>
          </a:bodyPr>
          <a:lstStyle/>
          <a:p>
            <a:r>
              <a:rPr lang="en-GB" sz="3200" b="1" dirty="0" smtClean="0"/>
              <a:t>Meningococcal </a:t>
            </a:r>
            <a:r>
              <a:rPr lang="en-GB" sz="3200" b="1" dirty="0"/>
              <a:t>ACWY programme</a:t>
            </a:r>
            <a:r>
              <a:rPr lang="en-GB" sz="3200" b="1" dirty="0" smtClean="0"/>
              <a:t> </a:t>
            </a:r>
            <a:endParaRPr lang="en-GB" sz="3200" b="1" dirty="0"/>
          </a:p>
        </p:txBody>
      </p:sp>
      <p:sp>
        <p:nvSpPr>
          <p:cNvPr id="3" name="Content Placeholder 2"/>
          <p:cNvSpPr>
            <a:spLocks noGrp="1"/>
          </p:cNvSpPr>
          <p:nvPr>
            <p:ph idx="1"/>
          </p:nvPr>
        </p:nvSpPr>
        <p:spPr>
          <a:xfrm>
            <a:off x="467544" y="1844824"/>
            <a:ext cx="8028000" cy="4536504"/>
          </a:xfrm>
        </p:spPr>
        <p:txBody>
          <a:bodyPr/>
          <a:lstStyle/>
          <a:p>
            <a:pPr marL="265113" indent="-265113"/>
            <a:r>
              <a:rPr lang="en-GB" sz="2000" b="1" dirty="0" smtClean="0"/>
              <a:t>2. First </a:t>
            </a:r>
            <a:r>
              <a:rPr lang="en-GB" sz="2000" b="1" dirty="0"/>
              <a:t>time university entrants up to 25 years </a:t>
            </a:r>
            <a:r>
              <a:rPr lang="en-GB" sz="2000" b="1" dirty="0" smtClean="0"/>
              <a:t>commencing </a:t>
            </a:r>
            <a:r>
              <a:rPr lang="en-GB" sz="2000" b="1" dirty="0" smtClean="0">
                <a:solidFill>
                  <a:srgbClr val="C00000"/>
                </a:solidFill>
                <a:latin typeface="Arial"/>
                <a:ea typeface="Times New Roman"/>
                <a:cs typeface="Times New Roman"/>
              </a:rPr>
              <a:t>August </a:t>
            </a:r>
            <a:r>
              <a:rPr lang="en-GB" sz="2000" b="1" dirty="0">
                <a:solidFill>
                  <a:srgbClr val="C00000"/>
                </a:solidFill>
                <a:latin typeface="Arial"/>
                <a:ea typeface="Times New Roman"/>
                <a:cs typeface="Times New Roman"/>
              </a:rPr>
              <a:t>2015</a:t>
            </a:r>
          </a:p>
          <a:p>
            <a:pPr lvl="0">
              <a:buFont typeface="Arial" panose="020B0604020202020204" pitchFamily="34" charset="0"/>
              <a:buChar char="•"/>
            </a:pPr>
            <a:r>
              <a:rPr lang="en-GB" dirty="0"/>
              <a:t>From the 1 August 2015, GP practices should opportunistically offer the </a:t>
            </a:r>
            <a:r>
              <a:rPr lang="en-GB" dirty="0" err="1"/>
              <a:t>MenACWY</a:t>
            </a:r>
            <a:r>
              <a:rPr lang="en-GB" dirty="0"/>
              <a:t> conjugate vaccine to older first-time university </a:t>
            </a:r>
            <a:r>
              <a:rPr lang="en-GB" dirty="0" smtClean="0"/>
              <a:t>entrants </a:t>
            </a:r>
            <a:r>
              <a:rPr lang="en-GB" dirty="0"/>
              <a:t>up to the age of 25 </a:t>
            </a:r>
            <a:r>
              <a:rPr lang="en-GB" dirty="0" smtClean="0"/>
              <a:t>years</a:t>
            </a:r>
          </a:p>
          <a:p>
            <a:pPr lvl="0">
              <a:buFont typeface="Arial" panose="020B0604020202020204" pitchFamily="34" charset="0"/>
              <a:buChar char="•"/>
            </a:pPr>
            <a:r>
              <a:rPr lang="en-GB" dirty="0" smtClean="0"/>
              <a:t>Vaccine directly </a:t>
            </a:r>
            <a:r>
              <a:rPr lang="en-GB" b="1" dirty="0" smtClean="0"/>
              <a:t>replaces</a:t>
            </a:r>
            <a:r>
              <a:rPr lang="en-GB" dirty="0" smtClean="0"/>
              <a:t> </a:t>
            </a:r>
            <a:r>
              <a:rPr lang="en-GB" dirty="0"/>
              <a:t>the </a:t>
            </a:r>
            <a:r>
              <a:rPr lang="en-GB" dirty="0" err="1"/>
              <a:t>MenC</a:t>
            </a:r>
            <a:r>
              <a:rPr lang="en-GB" dirty="0"/>
              <a:t> vaccine as part of the “</a:t>
            </a:r>
            <a:r>
              <a:rPr lang="en-GB" dirty="0" err="1"/>
              <a:t>freshers</a:t>
            </a:r>
            <a:r>
              <a:rPr lang="en-GB" dirty="0"/>
              <a:t>” programme. This includes those who may have previously received the </a:t>
            </a:r>
            <a:r>
              <a:rPr lang="en-GB" dirty="0" err="1"/>
              <a:t>MenC</a:t>
            </a:r>
            <a:r>
              <a:rPr lang="en-GB" dirty="0"/>
              <a:t> vaccine at 10 years or </a:t>
            </a:r>
            <a:r>
              <a:rPr lang="en-GB" dirty="0" smtClean="0"/>
              <a:t>older</a:t>
            </a:r>
          </a:p>
          <a:p>
            <a:pPr lvl="0">
              <a:buFont typeface="Arial" panose="020B0604020202020204" pitchFamily="34" charset="0"/>
              <a:buChar char="•"/>
            </a:pPr>
            <a:r>
              <a:rPr lang="en-GB" dirty="0"/>
              <a:t>First time university </a:t>
            </a:r>
            <a:r>
              <a:rPr lang="en-GB" dirty="0" smtClean="0"/>
              <a:t>entrants younger than 25 </a:t>
            </a:r>
            <a:r>
              <a:rPr lang="en-GB" dirty="0"/>
              <a:t>years who have previously received a dose of </a:t>
            </a:r>
            <a:r>
              <a:rPr lang="en-GB" dirty="0" err="1"/>
              <a:t>MenACWY</a:t>
            </a:r>
            <a:r>
              <a:rPr lang="en-GB" dirty="0"/>
              <a:t> conjugate vaccine </a:t>
            </a:r>
            <a:r>
              <a:rPr lang="en-GB" dirty="0" smtClean="0"/>
              <a:t>after the age of 10 years do </a:t>
            </a:r>
            <a:r>
              <a:rPr lang="en-GB" b="1" dirty="0"/>
              <a:t>not </a:t>
            </a:r>
            <a:r>
              <a:rPr lang="en-GB" dirty="0"/>
              <a:t>require an additional dose of </a:t>
            </a:r>
            <a:r>
              <a:rPr lang="en-GB" dirty="0" smtClean="0"/>
              <a:t>vaccine</a:t>
            </a:r>
          </a:p>
          <a:p>
            <a:pPr lvl="0">
              <a:buFont typeface="Arial" panose="020B0604020202020204" pitchFamily="34" charset="0"/>
              <a:buChar char="•"/>
            </a:pPr>
            <a:r>
              <a:rPr lang="en-GB" dirty="0" smtClean="0"/>
              <a:t>Vaccines for the urgent catch-up and “</a:t>
            </a:r>
            <a:r>
              <a:rPr lang="en-GB" dirty="0" err="1" smtClean="0"/>
              <a:t>freshers</a:t>
            </a:r>
            <a:r>
              <a:rPr lang="en-GB" dirty="0" smtClean="0"/>
              <a:t>” programme can be ordered via </a:t>
            </a:r>
            <a:r>
              <a:rPr lang="en-GB" dirty="0" err="1" smtClean="0"/>
              <a:t>Immform</a:t>
            </a:r>
            <a:r>
              <a:rPr lang="en-GB" dirty="0" smtClean="0"/>
              <a:t> from July 2015</a:t>
            </a:r>
          </a:p>
          <a:p>
            <a:pPr>
              <a:buFont typeface="Arial" panose="020B0604020202020204" pitchFamily="34" charset="0"/>
              <a:buChar char="•"/>
            </a:pPr>
            <a:endParaRPr lang="en-GB" dirty="0"/>
          </a:p>
          <a:p>
            <a:pPr lvl="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92</a:t>
            </a:fld>
            <a:endParaRPr lang="en-US" dirty="0"/>
          </a:p>
        </p:txBody>
      </p:sp>
    </p:spTree>
    <p:extLst>
      <p:ext uri="{BB962C8B-B14F-4D97-AF65-F5344CB8AC3E}">
        <p14:creationId xmlns:p14="http://schemas.microsoft.com/office/powerpoint/2010/main" val="12207403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6408712" cy="648072"/>
          </a:xfrm>
        </p:spPr>
        <p:txBody>
          <a:bodyPr>
            <a:normAutofit/>
          </a:bodyPr>
          <a:lstStyle/>
          <a:p>
            <a:r>
              <a:rPr lang="en-GB" sz="3200" b="1" dirty="0"/>
              <a:t>Meningococcal ACWY programme </a:t>
            </a:r>
          </a:p>
        </p:txBody>
      </p:sp>
      <p:sp>
        <p:nvSpPr>
          <p:cNvPr id="3" name="Content Placeholder 2"/>
          <p:cNvSpPr>
            <a:spLocks noGrp="1"/>
          </p:cNvSpPr>
          <p:nvPr>
            <p:ph idx="1"/>
          </p:nvPr>
        </p:nvSpPr>
        <p:spPr>
          <a:xfrm>
            <a:off x="539552" y="1700808"/>
            <a:ext cx="8028000" cy="3992447"/>
          </a:xfrm>
        </p:spPr>
        <p:txBody>
          <a:bodyPr/>
          <a:lstStyle/>
          <a:p>
            <a:pPr marL="0" marR="504190" lvl="0" indent="0">
              <a:spcAft>
                <a:spcPts val="0"/>
              </a:spcAft>
            </a:pPr>
            <a:r>
              <a:rPr lang="en-GB" sz="2000" b="1" dirty="0" smtClean="0">
                <a:latin typeface="Arial"/>
                <a:ea typeface="Times New Roman"/>
                <a:cs typeface="Times New Roman"/>
              </a:rPr>
              <a:t>3. </a:t>
            </a:r>
            <a:r>
              <a:rPr lang="en-GB" sz="2400" b="1" dirty="0" smtClean="0">
                <a:latin typeface="Arial"/>
                <a:ea typeface="Times New Roman"/>
                <a:cs typeface="Times New Roman"/>
              </a:rPr>
              <a:t>Routine </a:t>
            </a:r>
            <a:r>
              <a:rPr lang="en-GB" sz="2400" b="1" dirty="0">
                <a:latin typeface="Arial"/>
                <a:ea typeface="Times New Roman"/>
                <a:cs typeface="Times New Roman"/>
              </a:rPr>
              <a:t>cohort commencing </a:t>
            </a:r>
            <a:r>
              <a:rPr lang="en-GB" sz="2400" b="1" dirty="0">
                <a:solidFill>
                  <a:srgbClr val="C00000"/>
                </a:solidFill>
                <a:latin typeface="Arial"/>
                <a:ea typeface="Times New Roman"/>
                <a:cs typeface="Times New Roman"/>
              </a:rPr>
              <a:t>September </a:t>
            </a:r>
            <a:r>
              <a:rPr lang="en-GB" sz="2400" b="1" dirty="0" smtClean="0">
                <a:solidFill>
                  <a:srgbClr val="C00000"/>
                </a:solidFill>
                <a:latin typeface="Arial"/>
                <a:ea typeface="Times New Roman"/>
                <a:cs typeface="Times New Roman"/>
              </a:rPr>
              <a:t>2015</a:t>
            </a:r>
          </a:p>
          <a:p>
            <a:pPr marL="285750" marR="504190" lvl="0" indent="-285750">
              <a:spcAft>
                <a:spcPts val="0"/>
              </a:spcAft>
              <a:buFont typeface="Arial" panose="020B0604020202020204" pitchFamily="34" charset="0"/>
              <a:buChar char="•"/>
            </a:pPr>
            <a:r>
              <a:rPr lang="en-GB" sz="2000" dirty="0"/>
              <a:t>Commencing on </a:t>
            </a:r>
            <a:r>
              <a:rPr lang="en-GB" sz="2000" dirty="0" smtClean="0"/>
              <a:t>01 </a:t>
            </a:r>
            <a:r>
              <a:rPr lang="en-GB" sz="2000" dirty="0"/>
              <a:t>September </a:t>
            </a:r>
            <a:r>
              <a:rPr lang="en-GB" sz="2000" dirty="0" smtClean="0"/>
              <a:t>2015, adolescents </a:t>
            </a:r>
            <a:r>
              <a:rPr lang="en-GB" sz="2000" dirty="0"/>
              <a:t>in the current academic year (2014/15) in years 9 or </a:t>
            </a:r>
            <a:r>
              <a:rPr lang="en-GB" sz="2000" dirty="0" smtClean="0"/>
              <a:t>10 or both (i.e</a:t>
            </a:r>
            <a:r>
              <a:rPr lang="en-GB" sz="2000" dirty="0"/>
              <a:t>. those aged between 13-15 </a:t>
            </a:r>
            <a:r>
              <a:rPr lang="en-GB" sz="2000" dirty="0" smtClean="0"/>
              <a:t>years), </a:t>
            </a:r>
            <a:r>
              <a:rPr lang="en-GB" sz="2000" dirty="0"/>
              <a:t>will be offered the </a:t>
            </a:r>
            <a:r>
              <a:rPr lang="en-GB" sz="2000" dirty="0" err="1"/>
              <a:t>MenACWY</a:t>
            </a:r>
            <a:r>
              <a:rPr lang="en-GB" sz="2000" dirty="0"/>
              <a:t> conjugate vaccine as part of the routine adolescent school based immunisation programme in </a:t>
            </a:r>
            <a:r>
              <a:rPr lang="en-GB" sz="2000" dirty="0" smtClean="0"/>
              <a:t>England</a:t>
            </a:r>
          </a:p>
          <a:p>
            <a:pPr marL="285750" marR="504190" indent="-285750">
              <a:spcAft>
                <a:spcPts val="0"/>
              </a:spcAft>
              <a:buFont typeface="Arial" panose="020B0604020202020204" pitchFamily="34" charset="0"/>
              <a:buChar char="•"/>
            </a:pPr>
            <a:r>
              <a:rPr lang="en-GB" sz="2000" dirty="0"/>
              <a:t>The vaccine will directly </a:t>
            </a:r>
            <a:r>
              <a:rPr lang="en-GB" sz="2000" b="1" dirty="0"/>
              <a:t>replace</a:t>
            </a:r>
            <a:r>
              <a:rPr lang="en-GB" sz="2000" dirty="0"/>
              <a:t> the </a:t>
            </a:r>
            <a:r>
              <a:rPr lang="en-GB" sz="2000" dirty="0" err="1"/>
              <a:t>MenC</a:t>
            </a:r>
            <a:r>
              <a:rPr lang="en-GB" sz="2000" dirty="0"/>
              <a:t> vaccine offered as part of the adolescent programme.  </a:t>
            </a:r>
          </a:p>
          <a:p>
            <a:pPr marL="285750" marR="504190" lvl="0" indent="-285750">
              <a:spcAft>
                <a:spcPts val="0"/>
              </a:spcAft>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93</a:t>
            </a:fld>
            <a:endParaRPr lang="en-US" dirty="0"/>
          </a:p>
        </p:txBody>
      </p:sp>
    </p:spTree>
    <p:extLst>
      <p:ext uri="{BB962C8B-B14F-4D97-AF65-F5344CB8AC3E}">
        <p14:creationId xmlns:p14="http://schemas.microsoft.com/office/powerpoint/2010/main" val="300181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548680"/>
            <a:ext cx="8028000" cy="648072"/>
          </a:xfrm>
        </p:spPr>
        <p:txBody>
          <a:bodyPr>
            <a:normAutofit/>
          </a:bodyPr>
          <a:lstStyle/>
          <a:p>
            <a:r>
              <a:rPr lang="en-GB" sz="3200" b="1" dirty="0"/>
              <a:t>Meningococcal ACWY programme </a:t>
            </a:r>
          </a:p>
        </p:txBody>
      </p:sp>
      <p:sp>
        <p:nvSpPr>
          <p:cNvPr id="3" name="Content Placeholder 2"/>
          <p:cNvSpPr>
            <a:spLocks noGrp="1"/>
          </p:cNvSpPr>
          <p:nvPr>
            <p:ph idx="1"/>
          </p:nvPr>
        </p:nvSpPr>
        <p:spPr>
          <a:xfrm>
            <a:off x="539552" y="1772816"/>
            <a:ext cx="8028000" cy="4064455"/>
          </a:xfrm>
        </p:spPr>
        <p:txBody>
          <a:bodyPr/>
          <a:lstStyle/>
          <a:p>
            <a:pPr marL="0" marR="504190" lvl="0" indent="0">
              <a:lnSpc>
                <a:spcPct val="150000"/>
              </a:lnSpc>
              <a:spcAft>
                <a:spcPts val="0"/>
              </a:spcAft>
            </a:pPr>
            <a:r>
              <a:rPr lang="en-GB" b="1" dirty="0" smtClean="0">
                <a:latin typeface="Arial"/>
                <a:ea typeface="Times New Roman"/>
                <a:cs typeface="Times New Roman"/>
              </a:rPr>
              <a:t>4. </a:t>
            </a:r>
            <a:r>
              <a:rPr lang="en-GB" sz="2000" b="1" dirty="0" smtClean="0">
                <a:latin typeface="Arial"/>
                <a:ea typeface="Times New Roman"/>
                <a:cs typeface="Times New Roman"/>
              </a:rPr>
              <a:t>Second </a:t>
            </a:r>
            <a:r>
              <a:rPr lang="en-GB" sz="2000" b="1" dirty="0">
                <a:latin typeface="Arial"/>
                <a:ea typeface="Times New Roman"/>
                <a:cs typeface="Times New Roman"/>
              </a:rPr>
              <a:t>c</a:t>
            </a:r>
            <a:r>
              <a:rPr lang="en-GB" sz="2000" b="1" dirty="0" smtClean="0">
                <a:latin typeface="Arial"/>
                <a:ea typeface="Times New Roman"/>
                <a:cs typeface="Times New Roman"/>
              </a:rPr>
              <a:t>atch-up </a:t>
            </a:r>
            <a:r>
              <a:rPr lang="en-GB" sz="2000" b="1" dirty="0">
                <a:latin typeface="Arial"/>
                <a:ea typeface="Times New Roman"/>
                <a:cs typeface="Times New Roman"/>
              </a:rPr>
              <a:t>cohort commencing </a:t>
            </a:r>
            <a:r>
              <a:rPr lang="en-GB" sz="2000" b="1" dirty="0" smtClean="0">
                <a:solidFill>
                  <a:srgbClr val="C00000"/>
                </a:solidFill>
                <a:latin typeface="Arial"/>
                <a:ea typeface="Times New Roman"/>
                <a:cs typeface="Times New Roman"/>
              </a:rPr>
              <a:t>January 2016</a:t>
            </a:r>
          </a:p>
          <a:p>
            <a:pPr marR="504190">
              <a:lnSpc>
                <a:spcPct val="150000"/>
              </a:lnSpc>
              <a:spcAft>
                <a:spcPts val="0"/>
              </a:spcAft>
              <a:buFont typeface="Arial" panose="020B0604020202020204" pitchFamily="34" charset="0"/>
              <a:buChar char="•"/>
            </a:pPr>
            <a:r>
              <a:rPr lang="en-GB" dirty="0"/>
              <a:t>Additionally, a further catch up programme is also scheduled to commence from January 2016 for adolescents aged 15-16 years (DOB 01/09/1999 -31/08/2000) in the  2015/16 academic school year 11 </a:t>
            </a:r>
            <a:r>
              <a:rPr lang="en-GB" dirty="0" smtClean="0"/>
              <a:t>(current school year 10) delivered </a:t>
            </a:r>
            <a:r>
              <a:rPr lang="en-GB" dirty="0"/>
              <a:t>as part of a school based catch-up immunisation programme in </a:t>
            </a:r>
            <a:r>
              <a:rPr lang="en-GB" dirty="0" smtClean="0"/>
              <a:t>England</a:t>
            </a:r>
          </a:p>
          <a:p>
            <a:pPr marR="504190">
              <a:lnSpc>
                <a:spcPct val="150000"/>
              </a:lnSpc>
              <a:spcAft>
                <a:spcPts val="0"/>
              </a:spcAft>
              <a:buFont typeface="Arial" panose="020B0604020202020204" pitchFamily="34" charset="0"/>
              <a:buChar char="•"/>
            </a:pPr>
            <a:r>
              <a:rPr lang="en-GB" dirty="0"/>
              <a:t>It is anticipated that </a:t>
            </a:r>
            <a:r>
              <a:rPr lang="en-GB" dirty="0" err="1"/>
              <a:t>MenACWY</a:t>
            </a:r>
            <a:r>
              <a:rPr lang="en-GB" dirty="0"/>
              <a:t> vaccine supplies for the second catch-up programme will be available to order online via </a:t>
            </a:r>
            <a:r>
              <a:rPr lang="en-GB" dirty="0" err="1"/>
              <a:t>Immform</a:t>
            </a:r>
            <a:r>
              <a:rPr lang="en-GB" dirty="0"/>
              <a:t> from January 2016</a:t>
            </a:r>
          </a:p>
          <a:p>
            <a:pPr marR="504190" lvl="0">
              <a:lnSpc>
                <a:spcPct val="150000"/>
              </a:lnSpc>
              <a:spcAft>
                <a:spcPts val="0"/>
              </a:spcAft>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94</a:t>
            </a:fld>
            <a:endParaRPr lang="en-US" dirty="0"/>
          </a:p>
        </p:txBody>
      </p:sp>
    </p:spTree>
    <p:extLst>
      <p:ext uri="{BB962C8B-B14F-4D97-AF65-F5344CB8AC3E}">
        <p14:creationId xmlns:p14="http://schemas.microsoft.com/office/powerpoint/2010/main" val="5942619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260648"/>
            <a:ext cx="3489097" cy="369332"/>
          </a:xfrm>
          <a:prstGeom prst="rect">
            <a:avLst/>
          </a:prstGeom>
          <a:solidFill>
            <a:schemeClr val="lt1"/>
          </a:solidFill>
        </p:spPr>
        <p:txBody>
          <a:bodyPr wrap="none">
            <a:spAutoFit/>
          </a:bodyPr>
          <a:lstStyle/>
          <a:p>
            <a:r>
              <a:rPr lang="en-GB" sz="1800" b="1" dirty="0"/>
              <a:t>Current Schedule: </a:t>
            </a:r>
            <a:r>
              <a:rPr lang="en-GB" sz="1800" b="1" dirty="0" err="1"/>
              <a:t>MenC</a:t>
            </a:r>
            <a:r>
              <a:rPr lang="en-GB" sz="1800" b="1" dirty="0"/>
              <a:t> in Y9</a:t>
            </a:r>
            <a:endParaRPr lang="en-GB" sz="1800" dirty="0"/>
          </a:p>
        </p:txBody>
      </p:sp>
      <p:sp>
        <p:nvSpPr>
          <p:cNvPr id="7" name="Rectangle 6"/>
          <p:cNvSpPr/>
          <p:nvPr/>
        </p:nvSpPr>
        <p:spPr>
          <a:xfrm>
            <a:off x="566100" y="2819105"/>
            <a:ext cx="8163239" cy="369332"/>
          </a:xfrm>
          <a:prstGeom prst="rect">
            <a:avLst/>
          </a:prstGeom>
        </p:spPr>
        <p:txBody>
          <a:bodyPr wrap="square">
            <a:spAutoFit/>
          </a:bodyPr>
          <a:lstStyle/>
          <a:p>
            <a:r>
              <a:rPr lang="en-GB" sz="1800" b="1" dirty="0"/>
              <a:t>Current Schedule: </a:t>
            </a:r>
            <a:r>
              <a:rPr lang="en-GB" sz="1800" b="1" dirty="0" err="1"/>
              <a:t>MenC</a:t>
            </a:r>
            <a:r>
              <a:rPr lang="en-GB" sz="1800" b="1" dirty="0"/>
              <a:t> in Y10 with planned transition to Y9 in 15/16 </a:t>
            </a:r>
            <a:endParaRPr lang="en-GB" sz="1800" dirty="0"/>
          </a:p>
        </p:txBody>
      </p:sp>
      <p:graphicFrame>
        <p:nvGraphicFramePr>
          <p:cNvPr id="8" name="Table 7"/>
          <p:cNvGraphicFramePr>
            <a:graphicFrameLocks noGrp="1"/>
          </p:cNvGraphicFramePr>
          <p:nvPr>
            <p:extLst>
              <p:ext uri="{D42A27DB-BD31-4B8C-83A1-F6EECF244321}">
                <p14:modId xmlns:p14="http://schemas.microsoft.com/office/powerpoint/2010/main" val="3697865985"/>
              </p:ext>
            </p:extLst>
          </p:nvPr>
        </p:nvGraphicFramePr>
        <p:xfrm>
          <a:off x="539552" y="3188437"/>
          <a:ext cx="7570470" cy="2052066"/>
        </p:xfrm>
        <a:graphic>
          <a:graphicData uri="http://schemas.openxmlformats.org/drawingml/2006/table">
            <a:tbl>
              <a:tblPr firstRow="1" firstCol="1" bandRow="1"/>
              <a:tblGrid>
                <a:gridCol w="1496695"/>
                <a:gridCol w="851535"/>
                <a:gridCol w="1043940"/>
                <a:gridCol w="1044575"/>
                <a:gridCol w="1044575"/>
                <a:gridCol w="1044575"/>
                <a:gridCol w="1044575"/>
              </a:tblGrid>
              <a:tr h="190500">
                <a:tc>
                  <a:txBody>
                    <a:bodyPr/>
                    <a:lstStyle/>
                    <a:p>
                      <a:pPr algn="ctr">
                        <a:lnSpc>
                          <a:spcPct val="115000"/>
                        </a:lnSpc>
                        <a:spcAft>
                          <a:spcPts val="0"/>
                        </a:spcAft>
                      </a:pPr>
                      <a:r>
                        <a:rPr lang="en-GB" sz="1000" b="1" dirty="0">
                          <a:solidFill>
                            <a:srgbClr val="000000"/>
                          </a:solidFill>
                          <a:effectLst/>
                          <a:latin typeface="Arial"/>
                          <a:ea typeface="Times New Roman"/>
                          <a:cs typeface="Times New Roman"/>
                        </a:rPr>
                        <a:t>Birth cohort</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n-GB" sz="1000" b="1">
                          <a:solidFill>
                            <a:srgbClr val="000000"/>
                          </a:solidFill>
                          <a:effectLst/>
                          <a:latin typeface="Arial"/>
                          <a:ea typeface="Times New Roman"/>
                          <a:cs typeface="Times New Roman"/>
                        </a:rPr>
                        <a:t>2014/15</a:t>
                      </a:r>
                      <a:endParaRPr lang="en-GB" sz="1100">
                        <a:effectLst/>
                        <a:latin typeface="Calibri"/>
                        <a:ea typeface="Calibri"/>
                        <a:cs typeface="Times New Roman"/>
                      </a:endParaRPr>
                    </a:p>
                    <a:p>
                      <a:pPr algn="ctr">
                        <a:lnSpc>
                          <a:spcPct val="115000"/>
                        </a:lnSpc>
                        <a:spcAft>
                          <a:spcPts val="0"/>
                        </a:spcAft>
                      </a:pPr>
                      <a:r>
                        <a:rPr lang="en-GB" sz="1000" b="1">
                          <a:solidFill>
                            <a:srgbClr val="000000"/>
                          </a:solidFill>
                          <a:effectLst/>
                          <a:latin typeface="Arial"/>
                          <a:ea typeface="Times New Roman"/>
                          <a:cs typeface="Times New Roman"/>
                        </a:rPr>
                        <a:t>year - age</a:t>
                      </a:r>
                      <a:endParaRPr lang="en-GB" sz="1100">
                        <a:effectLst/>
                        <a:latin typeface="Calibri"/>
                        <a:ea typeface="Calibri"/>
                        <a:cs typeface="Times New Roman"/>
                      </a:endParaRPr>
                    </a:p>
                    <a:p>
                      <a:pPr algn="ctr">
                        <a:lnSpc>
                          <a:spcPct val="115000"/>
                        </a:lnSpc>
                        <a:spcAft>
                          <a:spcPts val="0"/>
                        </a:spcAft>
                      </a:pPr>
                      <a:r>
                        <a:rPr lang="en-GB" sz="1000" b="1">
                          <a:solidFill>
                            <a:srgbClr val="000000"/>
                          </a:solidFill>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n-GB" sz="1000" b="1">
                          <a:solidFill>
                            <a:srgbClr val="000000"/>
                          </a:solidFill>
                          <a:effectLst/>
                          <a:latin typeface="Arial"/>
                          <a:ea typeface="Times New Roman"/>
                          <a:cs typeface="Times New Roman"/>
                        </a:rPr>
                        <a:t>Academic year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6210">
                <a:tc>
                  <a:txBody>
                    <a:bodyPr/>
                    <a:lstStyle/>
                    <a:p>
                      <a:pPr algn="ctr">
                        <a:lnSpc>
                          <a:spcPct val="115000"/>
                        </a:lnSpc>
                        <a:spcAft>
                          <a:spcPts val="0"/>
                        </a:spcAft>
                      </a:pPr>
                      <a:r>
                        <a:rPr lang="en-GB" sz="1000" b="1">
                          <a:solidFill>
                            <a:srgbClr val="000000"/>
                          </a:solidFill>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2014/15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2015/16</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2016/17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2017/18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2018/19</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01/09/2003-31/08/2004</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Y6 – 10/11</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01/09/2002-31/08/2003</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Y7 - 11/12</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01/09/2001-31/08/2002</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Y8 - 12/13</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01/09/2000-31/08/2001</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Y9 - 13/14</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b="1">
                          <a:effectLst/>
                          <a:latin typeface="Arial"/>
                          <a:ea typeface="Times New Roman"/>
                          <a:cs typeface="Times New Roman"/>
                        </a:rPr>
                        <a:t> Y10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nSpc>
                          <a:spcPct val="115000"/>
                        </a:lnSpc>
                      </a:pPr>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01/09/1999-31/08/2000</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Y10 - 14/15</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000" b="1" kern="1200" dirty="0">
                          <a:solidFill>
                            <a:schemeClr val="bg1"/>
                          </a:solidFill>
                          <a:effectLst/>
                          <a:latin typeface="Arial"/>
                          <a:ea typeface="Times New Roman"/>
                          <a:cs typeface="Times New Roman"/>
                        </a:rPr>
                        <a:t>Y10 </a:t>
                      </a:r>
                      <a:r>
                        <a:rPr lang="en-GB" sz="1000" b="1" kern="1200" dirty="0" err="1">
                          <a:solidFill>
                            <a:schemeClr val="bg1"/>
                          </a:solidFill>
                          <a:effectLst/>
                          <a:latin typeface="Arial"/>
                          <a:ea typeface="Times New Roman"/>
                          <a:cs typeface="Times New Roman"/>
                        </a:rPr>
                        <a:t>MenC</a:t>
                      </a:r>
                      <a:r>
                        <a:rPr lang="en-GB" sz="1000" b="1" kern="1200" dirty="0">
                          <a:solidFill>
                            <a:schemeClr val="bg1"/>
                          </a:solidFill>
                          <a:effectLst/>
                          <a:latin typeface="Arial"/>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b="1">
                          <a:solidFill>
                            <a:srgbClr val="FFFFFF"/>
                          </a:solidFill>
                          <a:effectLst/>
                          <a:latin typeface="Arial"/>
                          <a:ea typeface="Times New Roman"/>
                          <a:cs typeface="Times New Roman"/>
                        </a:rPr>
                        <a:t>Y12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01/09/1998-31/08/1999</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Y11 - 15/16</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01/09/1997-31/08/1998</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Y12 - 16/17</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01/09/1996-31/08/1997</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Y13 – 17/18</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highlight>
                            <a:srgbClr val="FFFF00"/>
                          </a:highligh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000" b="1" dirty="0">
                          <a:effectLst/>
                          <a:latin typeface="Arial"/>
                          <a:ea typeface="Times New Roman"/>
                          <a:cs typeface="Times New Roman"/>
                        </a:rPr>
                        <a:t> </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dirty="0">
                          <a:effectLst/>
                          <a:latin typeface="Arial"/>
                          <a:ea typeface="Times New Roman"/>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83583680"/>
              </p:ext>
            </p:extLst>
          </p:nvPr>
        </p:nvGraphicFramePr>
        <p:xfrm>
          <a:off x="539552" y="5661248"/>
          <a:ext cx="7560840" cy="969450"/>
        </p:xfrm>
        <a:graphic>
          <a:graphicData uri="http://schemas.openxmlformats.org/drawingml/2006/table">
            <a:tbl>
              <a:tblPr firstRow="1" firstCol="1"/>
              <a:tblGrid>
                <a:gridCol w="7560840"/>
              </a:tblGrid>
              <a:tr h="161575">
                <a:tc>
                  <a:txBody>
                    <a:bodyPr/>
                    <a:lstStyle/>
                    <a:p>
                      <a:pPr>
                        <a:lnSpc>
                          <a:spcPct val="115000"/>
                        </a:lnSpc>
                        <a:spcAft>
                          <a:spcPts val="0"/>
                        </a:spcAft>
                      </a:pPr>
                      <a:r>
                        <a:rPr lang="en-GB" sz="900" dirty="0">
                          <a:solidFill>
                            <a:srgbClr val="FFFFFF"/>
                          </a:solidFill>
                          <a:effectLst/>
                          <a:latin typeface="Arial"/>
                          <a:ea typeface="Times New Roman"/>
                          <a:cs typeface="Times New Roman"/>
                        </a:rPr>
                        <a:t>Routine schedule </a:t>
                      </a:r>
                      <a:r>
                        <a:rPr lang="en-GB" sz="900" dirty="0" err="1">
                          <a:solidFill>
                            <a:srgbClr val="FFFFFF"/>
                          </a:solidFill>
                          <a:effectLst/>
                          <a:latin typeface="Arial"/>
                          <a:ea typeface="Times New Roman"/>
                          <a:cs typeface="Times New Roman"/>
                        </a:rPr>
                        <a:t>MenC</a:t>
                      </a:r>
                      <a:endParaRPr lang="en-GB" sz="1000" dirty="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161575">
                <a:tc>
                  <a:txBody>
                    <a:bodyPr/>
                    <a:lstStyle/>
                    <a:p>
                      <a:pPr>
                        <a:lnSpc>
                          <a:spcPct val="115000"/>
                        </a:lnSpc>
                        <a:spcAft>
                          <a:spcPts val="0"/>
                        </a:spcAft>
                      </a:pPr>
                      <a:r>
                        <a:rPr lang="en-GB" sz="900">
                          <a:effectLst/>
                          <a:latin typeface="Arial"/>
                          <a:ea typeface="Times New Roman"/>
                          <a:cs typeface="Times New Roman"/>
                        </a:rPr>
                        <a:t>Routine schedule ACWY</a:t>
                      </a:r>
                      <a:endParaRPr lang="en-GB" sz="100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161575">
                <a:tc>
                  <a:txBody>
                    <a:bodyPr/>
                    <a:lstStyle/>
                    <a:p>
                      <a:pPr>
                        <a:lnSpc>
                          <a:spcPct val="115000"/>
                        </a:lnSpc>
                        <a:spcAft>
                          <a:spcPts val="0"/>
                        </a:spcAft>
                      </a:pPr>
                      <a:r>
                        <a:rPr lang="en-GB" sz="900">
                          <a:solidFill>
                            <a:srgbClr val="FFFFFF"/>
                          </a:solidFill>
                          <a:effectLst/>
                          <a:latin typeface="Arial"/>
                          <a:ea typeface="Times New Roman"/>
                          <a:cs typeface="Times New Roman"/>
                        </a:rPr>
                        <a:t>School based catch-up ACWY </a:t>
                      </a:r>
                      <a:endParaRPr lang="en-GB" sz="100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161575">
                <a:tc>
                  <a:txBody>
                    <a:bodyPr/>
                    <a:lstStyle/>
                    <a:p>
                      <a:pPr>
                        <a:lnSpc>
                          <a:spcPct val="115000"/>
                        </a:lnSpc>
                        <a:spcAft>
                          <a:spcPts val="0"/>
                        </a:spcAft>
                      </a:pPr>
                      <a:r>
                        <a:rPr lang="en-GB" sz="900">
                          <a:solidFill>
                            <a:srgbClr val="000000"/>
                          </a:solidFill>
                          <a:effectLst/>
                          <a:latin typeface="Arial"/>
                          <a:ea typeface="Times New Roman"/>
                          <a:cs typeface="Times New Roman"/>
                        </a:rPr>
                        <a:t>Primary care catch-up cohorts</a:t>
                      </a:r>
                      <a:endParaRPr lang="en-GB" sz="100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575">
                <a:tc>
                  <a:txBody>
                    <a:bodyPr/>
                    <a:lstStyle/>
                    <a:p>
                      <a:pPr>
                        <a:lnSpc>
                          <a:spcPct val="115000"/>
                        </a:lnSpc>
                        <a:spcAft>
                          <a:spcPts val="0"/>
                        </a:spcAft>
                      </a:pPr>
                      <a:r>
                        <a:rPr lang="en-GB" sz="900">
                          <a:solidFill>
                            <a:srgbClr val="000000"/>
                          </a:solidFill>
                          <a:effectLst/>
                          <a:latin typeface="Arial"/>
                          <a:ea typeface="Times New Roman"/>
                          <a:cs typeface="Times New Roman"/>
                        </a:rPr>
                        <a:t>Delivery mechanism to be decided</a:t>
                      </a:r>
                      <a:endParaRPr lang="en-GB" sz="100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61575">
                <a:tc>
                  <a:txBody>
                    <a:bodyPr/>
                    <a:lstStyle/>
                    <a:p>
                      <a:pPr>
                        <a:lnSpc>
                          <a:spcPct val="115000"/>
                        </a:lnSpc>
                        <a:spcAft>
                          <a:spcPts val="0"/>
                        </a:spcAft>
                      </a:pPr>
                      <a:r>
                        <a:rPr lang="en-GB" sz="900" dirty="0">
                          <a:solidFill>
                            <a:srgbClr val="000000"/>
                          </a:solidFill>
                          <a:effectLst/>
                          <a:latin typeface="Arial"/>
                          <a:ea typeface="Times New Roman"/>
                          <a:cs typeface="Times New Roman"/>
                        </a:rPr>
                        <a:t>Completed</a:t>
                      </a:r>
                      <a:endParaRPr lang="en-GB" sz="1000" dirty="0">
                        <a:effectLst/>
                        <a:latin typeface="Calibri"/>
                        <a:ea typeface="Calibri"/>
                        <a:cs typeface="Times New Roman"/>
                      </a:endParaRPr>
                    </a:p>
                  </a:txBody>
                  <a:tcPr marL="63225" marR="63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10" name="Rectangle 9"/>
          <p:cNvSpPr/>
          <p:nvPr/>
        </p:nvSpPr>
        <p:spPr>
          <a:xfrm>
            <a:off x="566100" y="5291916"/>
            <a:ext cx="607859" cy="369332"/>
          </a:xfrm>
          <a:prstGeom prst="rect">
            <a:avLst/>
          </a:prstGeom>
        </p:spPr>
        <p:txBody>
          <a:bodyPr wrap="none">
            <a:spAutoFit/>
          </a:bodyPr>
          <a:lstStyle/>
          <a:p>
            <a:r>
              <a:rPr lang="en-GB" sz="1800" b="1" dirty="0"/>
              <a:t>Key</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079765355"/>
              </p:ext>
            </p:extLst>
          </p:nvPr>
        </p:nvGraphicFramePr>
        <p:xfrm>
          <a:off x="539552" y="629980"/>
          <a:ext cx="7570470" cy="2052066"/>
        </p:xfrm>
        <a:graphic>
          <a:graphicData uri="http://schemas.openxmlformats.org/drawingml/2006/table">
            <a:tbl>
              <a:tblPr firstRow="1" firstCol="1" bandRow="1"/>
              <a:tblGrid>
                <a:gridCol w="1496695"/>
                <a:gridCol w="851535"/>
                <a:gridCol w="1043940"/>
                <a:gridCol w="1044575"/>
                <a:gridCol w="1044575"/>
                <a:gridCol w="1044575"/>
                <a:gridCol w="1044575"/>
              </a:tblGrid>
              <a:tr h="190500">
                <a:tc>
                  <a:txBody>
                    <a:bodyPr/>
                    <a:lstStyle/>
                    <a:p>
                      <a:pPr algn="ctr">
                        <a:lnSpc>
                          <a:spcPct val="115000"/>
                        </a:lnSpc>
                        <a:spcAft>
                          <a:spcPts val="0"/>
                        </a:spcAft>
                      </a:pPr>
                      <a:r>
                        <a:rPr lang="en-GB" sz="1000" b="1" dirty="0">
                          <a:solidFill>
                            <a:srgbClr val="000000"/>
                          </a:solidFill>
                          <a:effectLst/>
                          <a:latin typeface="Arial"/>
                          <a:ea typeface="Times New Roman"/>
                          <a:cs typeface="Times New Roman"/>
                        </a:rPr>
                        <a:t>Birth cohort</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a:lnSpc>
                          <a:spcPct val="115000"/>
                        </a:lnSpc>
                        <a:spcAft>
                          <a:spcPts val="0"/>
                        </a:spcAft>
                      </a:pPr>
                      <a:r>
                        <a:rPr lang="en-GB" sz="1000" b="1" dirty="0">
                          <a:solidFill>
                            <a:srgbClr val="000000"/>
                          </a:solidFill>
                          <a:effectLst/>
                          <a:latin typeface="Arial"/>
                          <a:ea typeface="Times New Roman"/>
                          <a:cs typeface="Times New Roman"/>
                        </a:rPr>
                        <a:t>2014/15</a:t>
                      </a:r>
                      <a:endParaRPr lang="en-GB" sz="1100" dirty="0">
                        <a:effectLst/>
                        <a:latin typeface="Calibri"/>
                        <a:ea typeface="Calibri"/>
                        <a:cs typeface="Times New Roman"/>
                      </a:endParaRPr>
                    </a:p>
                    <a:p>
                      <a:pPr algn="ctr">
                        <a:lnSpc>
                          <a:spcPct val="115000"/>
                        </a:lnSpc>
                        <a:spcAft>
                          <a:spcPts val="0"/>
                        </a:spcAft>
                      </a:pPr>
                      <a:r>
                        <a:rPr lang="en-GB" sz="1000" b="1" dirty="0">
                          <a:solidFill>
                            <a:srgbClr val="000000"/>
                          </a:solidFill>
                          <a:effectLst/>
                          <a:latin typeface="Arial"/>
                          <a:ea typeface="Times New Roman"/>
                          <a:cs typeface="Times New Roman"/>
                        </a:rPr>
                        <a:t>year  - age</a:t>
                      </a:r>
                      <a:endParaRPr lang="en-GB" sz="1100" dirty="0">
                        <a:effectLst/>
                        <a:latin typeface="Calibri"/>
                        <a:ea typeface="Calibri"/>
                        <a:cs typeface="Times New Roman"/>
                      </a:endParaRPr>
                    </a:p>
                    <a:p>
                      <a:pPr algn="ctr">
                        <a:lnSpc>
                          <a:spcPct val="115000"/>
                        </a:lnSpc>
                        <a:spcAft>
                          <a:spcPts val="0"/>
                        </a:spcAft>
                      </a:pPr>
                      <a:r>
                        <a:rPr lang="en-GB" sz="1000" b="1" dirty="0">
                          <a:solidFill>
                            <a:srgbClr val="000000"/>
                          </a:solidFill>
                          <a:effectLst/>
                          <a:latin typeface="Arial"/>
                          <a:ea typeface="Times New Roman"/>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n-GB" sz="1000" b="1">
                          <a:solidFill>
                            <a:srgbClr val="000000"/>
                          </a:solidFill>
                          <a:effectLst/>
                          <a:latin typeface="Arial"/>
                          <a:ea typeface="Times New Roman"/>
                          <a:cs typeface="Times New Roman"/>
                        </a:rPr>
                        <a:t>Academic year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6210">
                <a:tc>
                  <a:txBody>
                    <a:bodyPr/>
                    <a:lstStyle/>
                    <a:p>
                      <a:pPr algn="ctr">
                        <a:lnSpc>
                          <a:spcPct val="115000"/>
                        </a:lnSpc>
                        <a:spcAft>
                          <a:spcPts val="0"/>
                        </a:spcAft>
                      </a:pPr>
                      <a:r>
                        <a:rPr lang="en-GB" sz="1000" b="1">
                          <a:solidFill>
                            <a:srgbClr val="000000"/>
                          </a:solidFill>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2014/15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2015/16</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2016/17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2017/18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000000"/>
                          </a:solidFill>
                          <a:effectLst/>
                          <a:latin typeface="Arial"/>
                          <a:ea typeface="Times New Roman"/>
                          <a:cs typeface="Times New Roman"/>
                        </a:rPr>
                        <a:t>2018/19</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01/09/2003-31/08/2004</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Y6 – 10/11</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01/09/2002-31/08/2003</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Y7 - 11/12</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01/09/2001-31/08/2002</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Y8 - 12/13</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Y9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01/09/2000-31/08/2001</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Y9 - 13/14</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dirty="0">
                          <a:solidFill>
                            <a:schemeClr val="bg1"/>
                          </a:solidFill>
                          <a:effectLst/>
                          <a:latin typeface="Arial"/>
                          <a:ea typeface="Times New Roman"/>
                          <a:cs typeface="Times New Roman"/>
                        </a:rPr>
                        <a:t>Y9 </a:t>
                      </a:r>
                      <a:r>
                        <a:rPr lang="en-GB" sz="1000" b="1" dirty="0" err="1">
                          <a:solidFill>
                            <a:schemeClr val="bg1"/>
                          </a:solidFill>
                          <a:effectLst/>
                          <a:latin typeface="Arial"/>
                          <a:ea typeface="Times New Roman"/>
                          <a:cs typeface="Times New Roman"/>
                        </a:rPr>
                        <a:t>MenC</a:t>
                      </a:r>
                      <a:endParaRPr lang="en-GB" sz="1100" dirty="0">
                        <a:solidFill>
                          <a:schemeClr val="bg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FFFFFF"/>
                          </a:solidFill>
                          <a:effectLst/>
                          <a:latin typeface="Arial"/>
                          <a:ea typeface="Times New Roman"/>
                          <a:cs typeface="Times New Roman"/>
                        </a:rPr>
                        <a:t>Y11 ACWY</a:t>
                      </a: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01/09/1999-31/08/2000</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Y10 - 14/15</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rgbClr val="FFFFFF"/>
                          </a:solidFill>
                          <a:effectLst/>
                          <a:latin typeface="Arial"/>
                          <a:ea typeface="Times New Roman"/>
                          <a:cs typeface="Times New Roman"/>
                        </a:rPr>
                        <a:t>Y11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nSpc>
                          <a:spcPct val="115000"/>
                        </a:lnSpc>
                      </a:pPr>
                      <a:endParaRPr lang="en-GB" sz="11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01/09/1998-31/08/1999</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Y11 - 15/16</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a:solidFill>
                            <a:srgbClr val="000000"/>
                          </a:solidFill>
                          <a:effectLst/>
                          <a:latin typeface="Arial"/>
                          <a:ea typeface="Times New Roman"/>
                          <a:cs typeface="Times New Roman"/>
                        </a:rPr>
                        <a:t>01/09/1997-31/08/1998</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Y12 - 16/17</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algn="ctr">
                        <a:lnSpc>
                          <a:spcPct val="115000"/>
                        </a:lnSpc>
                        <a:spcAft>
                          <a:spcPts val="0"/>
                        </a:spcAft>
                      </a:pPr>
                      <a:r>
                        <a:rPr lang="en-GB" sz="1000" dirty="0">
                          <a:solidFill>
                            <a:srgbClr val="000000"/>
                          </a:solidFill>
                          <a:effectLst/>
                          <a:latin typeface="Arial"/>
                          <a:ea typeface="Times New Roman"/>
                          <a:cs typeface="Times New Roman"/>
                        </a:rPr>
                        <a:t>01/09/1996-31/08/1997</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a:ea typeface="Times New Roman"/>
                          <a:cs typeface="Times New Roman"/>
                        </a:rPr>
                        <a:t>Y13 – 17/18</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highlight>
                            <a:srgbClr val="FFFF00"/>
                          </a:highlight>
                          <a:latin typeface="Arial"/>
                          <a:ea typeface="Times New Roman"/>
                          <a:cs typeface="Times New Roman"/>
                        </a:rPr>
                        <a:t>Y13 ACWY</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a:effectLst/>
                          <a:latin typeface="Arial"/>
                          <a:ea typeface="Times New Roman"/>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b="1" dirty="0">
                          <a:effectLst/>
                          <a:latin typeface="Arial"/>
                          <a:ea typeface="Times New Roman"/>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5256087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32856"/>
            <a:ext cx="8028000" cy="792088"/>
          </a:xfrm>
        </p:spPr>
        <p:txBody>
          <a:bodyPr>
            <a:noAutofit/>
          </a:bodyPr>
          <a:lstStyle/>
          <a:p>
            <a:pPr lvl="0"/>
            <a:r>
              <a:rPr lang="en-GB" b="1" dirty="0" smtClean="0"/>
              <a:t>How will we monitor the vaccine programmes?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96</a:t>
            </a:fld>
            <a:endParaRPr lang="en-US" dirty="0"/>
          </a:p>
        </p:txBody>
      </p:sp>
    </p:spTree>
    <p:extLst>
      <p:ext uri="{BB962C8B-B14F-4D97-AF65-F5344CB8AC3E}">
        <p14:creationId xmlns:p14="http://schemas.microsoft.com/office/powerpoint/2010/main" val="40891838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meningococcal infection</a:t>
            </a:r>
            <a:endParaRPr lang="en-GB" dirty="0"/>
          </a:p>
        </p:txBody>
      </p:sp>
      <p:sp>
        <p:nvSpPr>
          <p:cNvPr id="3" name="Content Placeholder 2"/>
          <p:cNvSpPr>
            <a:spLocks noGrp="1"/>
          </p:cNvSpPr>
          <p:nvPr>
            <p:ph idx="1"/>
          </p:nvPr>
        </p:nvSpPr>
        <p:spPr/>
        <p:txBody>
          <a:bodyPr/>
          <a:lstStyle/>
          <a:p>
            <a:r>
              <a:rPr lang="en-GB" dirty="0" smtClean="0"/>
              <a:t>Meningococcal meningitis and septicaemia are notifiable infections</a:t>
            </a:r>
          </a:p>
          <a:p>
            <a:pPr marL="463550" lvl="1" indent="-285750">
              <a:buFont typeface="Arial" panose="020B0604020202020204" pitchFamily="34" charset="0"/>
              <a:buChar char="•"/>
            </a:pPr>
            <a:r>
              <a:rPr lang="en-GB" dirty="0" smtClean="0"/>
              <a:t>Clinician has statutory duty to report suspected cases to the PHE local health protection team</a:t>
            </a:r>
          </a:p>
          <a:p>
            <a:pPr marL="463550" lvl="1" indent="-285750">
              <a:buFont typeface="Arial" panose="020B0604020202020204" pitchFamily="34" charset="0"/>
              <a:buChar char="•"/>
            </a:pPr>
            <a:r>
              <a:rPr lang="en-GB" dirty="0" smtClean="0"/>
              <a:t>Cases are followed up locally and contact tracing recommended</a:t>
            </a:r>
          </a:p>
          <a:p>
            <a:r>
              <a:rPr lang="en-GB" dirty="0" smtClean="0"/>
              <a:t>Invasive meningococcal disease (Neisseria meningitides identified from normally sterile site) is notifiable infection</a:t>
            </a:r>
          </a:p>
          <a:p>
            <a:pPr marL="463550" lvl="1" indent="-285750">
              <a:buFont typeface="Arial" panose="020B0604020202020204" pitchFamily="34" charset="0"/>
              <a:buChar char="•"/>
            </a:pPr>
            <a:r>
              <a:rPr lang="en-GB" dirty="0" smtClean="0"/>
              <a:t>Laboratory director has statutory responsibility to report to PHE</a:t>
            </a:r>
          </a:p>
          <a:p>
            <a:r>
              <a:rPr lang="en-GB" dirty="0" smtClean="0"/>
              <a:t>PHE meningococcal reference unit (MRU)</a:t>
            </a:r>
          </a:p>
          <a:p>
            <a:pPr marL="463550" lvl="1" indent="-285750">
              <a:buFont typeface="Arial" panose="020B0604020202020204" pitchFamily="34" charset="0"/>
              <a:buChar char="•"/>
            </a:pPr>
            <a:r>
              <a:rPr lang="en-GB" dirty="0"/>
              <a:t>C</a:t>
            </a:r>
            <a:r>
              <a:rPr lang="en-GB" dirty="0" smtClean="0"/>
              <a:t>onducts additional typing on all isolates referred to them</a:t>
            </a:r>
          </a:p>
          <a:p>
            <a:pPr marL="463550" lvl="1" indent="-285750">
              <a:buFont typeface="Arial" panose="020B0604020202020204" pitchFamily="34" charset="0"/>
              <a:buChar char="•"/>
            </a:pPr>
            <a:r>
              <a:rPr lang="en-GB" dirty="0" smtClean="0"/>
              <a:t>Offers free diagnostic PCR on clinical specimens from suspected cases</a:t>
            </a:r>
          </a:p>
        </p:txBody>
      </p:sp>
    </p:spTree>
    <p:extLst>
      <p:ext uri="{BB962C8B-B14F-4D97-AF65-F5344CB8AC3E}">
        <p14:creationId xmlns:p14="http://schemas.microsoft.com/office/powerpoint/2010/main" val="36842240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 up of meningococcal cases</a:t>
            </a:r>
            <a:endParaRPr lang="en-GB" dirty="0"/>
          </a:p>
        </p:txBody>
      </p:sp>
      <p:sp>
        <p:nvSpPr>
          <p:cNvPr id="3" name="Content Placeholder 2"/>
          <p:cNvSpPr>
            <a:spLocks noGrp="1"/>
          </p:cNvSpPr>
          <p:nvPr>
            <p:ph idx="1"/>
          </p:nvPr>
        </p:nvSpPr>
        <p:spPr/>
        <p:txBody>
          <a:bodyPr/>
          <a:lstStyle/>
          <a:p>
            <a:r>
              <a:rPr lang="en-GB" dirty="0" smtClean="0"/>
              <a:t>All cases will be followed up via local health protection unit</a:t>
            </a:r>
          </a:p>
          <a:p>
            <a:pPr marL="463550" lvl="1" indent="-285750">
              <a:buFont typeface="Arial" panose="020B0604020202020204" pitchFamily="34" charset="0"/>
              <a:buChar char="•"/>
            </a:pPr>
            <a:r>
              <a:rPr lang="en-GB" dirty="0" smtClean="0"/>
              <a:t>Obtain clinical and demographic information</a:t>
            </a:r>
          </a:p>
          <a:p>
            <a:r>
              <a:rPr lang="en-GB" dirty="0" smtClean="0"/>
              <a:t>Cases eligible for </a:t>
            </a:r>
            <a:r>
              <a:rPr lang="en-GB" dirty="0" err="1" smtClean="0"/>
              <a:t>MenB</a:t>
            </a:r>
            <a:r>
              <a:rPr lang="en-GB" dirty="0" smtClean="0"/>
              <a:t> or </a:t>
            </a:r>
            <a:r>
              <a:rPr lang="en-GB" dirty="0" err="1" smtClean="0"/>
              <a:t>MenACWY</a:t>
            </a:r>
            <a:r>
              <a:rPr lang="en-GB" dirty="0" smtClean="0"/>
              <a:t> vaccine will be followed with general practitioners (as for </a:t>
            </a:r>
            <a:r>
              <a:rPr lang="en-GB" dirty="0" err="1" smtClean="0"/>
              <a:t>MenC</a:t>
            </a:r>
            <a:r>
              <a:rPr lang="en-GB" dirty="0" smtClean="0"/>
              <a:t>)</a:t>
            </a:r>
          </a:p>
          <a:p>
            <a:pPr marL="463550" lvl="1" indent="-285750">
              <a:buFont typeface="Arial" panose="020B0604020202020204" pitchFamily="34" charset="0"/>
              <a:buChar char="•"/>
            </a:pPr>
            <a:r>
              <a:rPr lang="en-GB" dirty="0" smtClean="0"/>
              <a:t>To determine whether or not child was vaccinated</a:t>
            </a:r>
          </a:p>
          <a:p>
            <a:pPr marL="463550" lvl="1" indent="-285750">
              <a:buFont typeface="Arial" panose="020B0604020202020204" pitchFamily="34" charset="0"/>
              <a:buChar char="•"/>
            </a:pPr>
            <a:r>
              <a:rPr lang="en-GB" dirty="0" smtClean="0"/>
              <a:t>To capture dates and batches of vaccine received</a:t>
            </a:r>
          </a:p>
          <a:p>
            <a:r>
              <a:rPr lang="en-GB" dirty="0" smtClean="0"/>
              <a:t>Follow up of all cases to maximise microbiological information available</a:t>
            </a:r>
          </a:p>
          <a:p>
            <a:pPr marL="463550" lvl="1" indent="-285750">
              <a:buFont typeface="Arial" panose="020B0604020202020204" pitchFamily="34" charset="0"/>
              <a:buChar char="•"/>
            </a:pPr>
            <a:r>
              <a:rPr lang="en-GB" dirty="0" smtClean="0"/>
              <a:t>Ensure isolate from throat or sterile site is referred to the MRU</a:t>
            </a:r>
            <a:endParaRPr lang="en-GB" dirty="0"/>
          </a:p>
          <a:p>
            <a:pPr marL="463550" lvl="1" indent="-285750">
              <a:buFont typeface="Arial" panose="020B0604020202020204" pitchFamily="34" charset="0"/>
              <a:buChar char="•"/>
            </a:pPr>
            <a:r>
              <a:rPr lang="en-GB" dirty="0" smtClean="0"/>
              <a:t>Obtain clinical specimens for DNA amplification and typing</a:t>
            </a:r>
            <a:endParaRPr lang="en-GB" dirty="0"/>
          </a:p>
        </p:txBody>
      </p:sp>
    </p:spTree>
    <p:extLst>
      <p:ext uri="{BB962C8B-B14F-4D97-AF65-F5344CB8AC3E}">
        <p14:creationId xmlns:p14="http://schemas.microsoft.com/office/powerpoint/2010/main" val="2579109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332656"/>
            <a:ext cx="5886208" cy="1683416"/>
          </a:xfrm>
        </p:spPr>
        <p:txBody>
          <a:bodyPr>
            <a:normAutofit/>
          </a:bodyPr>
          <a:lstStyle/>
          <a:p>
            <a:r>
              <a:rPr lang="en-GB" dirty="0" smtClean="0"/>
              <a:t>Microbiological investigation of suspected cases</a:t>
            </a:r>
            <a:endParaRPr lang="en-GB" dirty="0"/>
          </a:p>
        </p:txBody>
      </p:sp>
      <p:sp>
        <p:nvSpPr>
          <p:cNvPr id="3" name="Content Placeholder 2"/>
          <p:cNvSpPr>
            <a:spLocks noGrp="1"/>
          </p:cNvSpPr>
          <p:nvPr>
            <p:ph idx="1"/>
          </p:nvPr>
        </p:nvSpPr>
        <p:spPr/>
        <p:txBody>
          <a:bodyPr>
            <a:normAutofit/>
          </a:bodyPr>
          <a:lstStyle/>
          <a:p>
            <a:r>
              <a:rPr lang="en-GB" dirty="0" smtClean="0"/>
              <a:t>Blood culture </a:t>
            </a:r>
          </a:p>
          <a:p>
            <a:r>
              <a:rPr lang="en-GB" dirty="0" smtClean="0"/>
              <a:t>EDTA blood for PCR </a:t>
            </a:r>
          </a:p>
          <a:p>
            <a:pPr marL="463550" lvl="1" indent="-285750">
              <a:buFont typeface="Arial" panose="020B0604020202020204" pitchFamily="34" charset="0"/>
              <a:buChar char="•"/>
            </a:pPr>
            <a:r>
              <a:rPr lang="en-GB" dirty="0" smtClean="0"/>
              <a:t>Note often negative in pure meningitis</a:t>
            </a:r>
            <a:r>
              <a:rPr lang="en-GB" dirty="0"/>
              <a:t> </a:t>
            </a:r>
            <a:r>
              <a:rPr lang="en-GB" dirty="0" smtClean="0"/>
              <a:t>so send CSF also</a:t>
            </a:r>
          </a:p>
          <a:p>
            <a:r>
              <a:rPr lang="en-GB" dirty="0" smtClean="0"/>
              <a:t>CSF for culture and PCR</a:t>
            </a:r>
          </a:p>
          <a:p>
            <a:r>
              <a:rPr lang="en-GB" dirty="0" smtClean="0"/>
              <a:t>Throat swab for culture </a:t>
            </a:r>
          </a:p>
          <a:p>
            <a:pPr marL="463550" lvl="1" indent="-285750">
              <a:buFont typeface="Arial" panose="020B0604020202020204" pitchFamily="34" charset="0"/>
              <a:buChar char="•"/>
            </a:pPr>
            <a:r>
              <a:rPr lang="en-GB" dirty="0" smtClean="0"/>
              <a:t>So that </a:t>
            </a:r>
            <a:r>
              <a:rPr lang="en-GB" dirty="0" err="1" smtClean="0"/>
              <a:t>meningococci</a:t>
            </a:r>
            <a:r>
              <a:rPr lang="en-GB" dirty="0" smtClean="0"/>
              <a:t> isolated from throat of PCR positive cases is available for typing</a:t>
            </a:r>
          </a:p>
          <a:p>
            <a:pPr marL="463550" lvl="1" indent="-285750">
              <a:buFont typeface="Arial" panose="020B0604020202020204" pitchFamily="34" charset="0"/>
              <a:buChar char="•"/>
            </a:pPr>
            <a:r>
              <a:rPr lang="en-GB" dirty="0" smtClean="0"/>
              <a:t>Now recommended by NICE</a:t>
            </a:r>
          </a:p>
          <a:p>
            <a:r>
              <a:rPr lang="en-GB" dirty="0" smtClean="0"/>
              <a:t>Other specimens for culture as appropriate </a:t>
            </a:r>
          </a:p>
          <a:p>
            <a:pPr marL="463550" lvl="1" indent="-285750">
              <a:buFont typeface="Arial" panose="020B0604020202020204" pitchFamily="34" charset="0"/>
              <a:buChar char="•"/>
            </a:pPr>
            <a:r>
              <a:rPr lang="en-GB" dirty="0" smtClean="0"/>
              <a:t>rash fluid, joint aspirate </a:t>
            </a:r>
            <a:r>
              <a:rPr lang="en-GB" dirty="0" err="1" smtClean="0"/>
              <a:t>etc</a:t>
            </a:r>
            <a:endParaRPr lang="en-GB" dirty="0" smtClean="0"/>
          </a:p>
          <a:p>
            <a:endParaRPr lang="en-GB" dirty="0" smtClean="0"/>
          </a:p>
        </p:txBody>
      </p:sp>
    </p:spTree>
    <p:extLst>
      <p:ext uri="{BB962C8B-B14F-4D97-AF65-F5344CB8AC3E}">
        <p14:creationId xmlns:p14="http://schemas.microsoft.com/office/powerpoint/2010/main" val="4155669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TbGWahEskuCJ11RASKh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cEAJU7nwkKj7_CFlG2f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iLxYdjTVEaXrzvsqpt3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iLxYdjTVEaXrzvsqpt3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jXQSOFjEyMghbI67kGtg"/>
</p:tagLst>
</file>

<file path=ppt/tags/tag6.xml><?xml version="1.0" encoding="utf-8"?>
<p:tagLst xmlns:a="http://schemas.openxmlformats.org/drawingml/2006/main" xmlns:r="http://schemas.openxmlformats.org/officeDocument/2006/relationships" xmlns:p="http://schemas.openxmlformats.org/presentationml/2006/main">
  <p:tag name="SLIDETYPE" val="Normal"/>
</p:tagLst>
</file>

<file path=ppt/theme/theme1.xml><?xml version="1.0" encoding="utf-8"?>
<a:theme xmlns:a="http://schemas.openxmlformats.org/drawingml/2006/main" name="PHE slide set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B7DA3EDF68E46B214450A9560BB7B" ma:contentTypeVersion="1" ma:contentTypeDescription="Create a new document." ma:contentTypeScope="" ma:versionID="83d1c2a1ddf9e07316c1b437bf002d6f">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D9BE5-3AAE-42F0-9001-6361ECF7CF3B}">
  <ds:schemaRefs>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3E6D636D-BC41-4847-83CD-2813070288E4}">
  <ds:schemaRefs>
    <ds:schemaRef ds:uri="http://schemas.microsoft.com/sharepoint/v3/contenttype/forms"/>
  </ds:schemaRefs>
</ds:datastoreItem>
</file>

<file path=customXml/itemProps3.xml><?xml version="1.0" encoding="utf-8"?>
<ds:datastoreItem xmlns:ds="http://schemas.openxmlformats.org/officeDocument/2006/customXml" ds:itemID="{1DFDD8E7-726F-44C3-BC3D-722FD2E6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PHE</Template>
  <TotalTime>5877</TotalTime>
  <Words>12774</Words>
  <Application>Microsoft Office PowerPoint</Application>
  <PresentationFormat>On-screen Show (4:3)</PresentationFormat>
  <Paragraphs>1547</Paragraphs>
  <Slides>116</Slides>
  <Notes>82</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PHE slide set theme</vt:lpstr>
      <vt:lpstr>Introducing two new national meningococcal immunisation programmes in the UK:  (i) Infant MenB Programme  (ii) Teenage MenACWY programme     Training the trainer slide set  </vt:lpstr>
      <vt:lpstr>Contents</vt:lpstr>
      <vt:lpstr>What is meningococcal disease?</vt:lpstr>
      <vt:lpstr>What is meningococcal disease?</vt:lpstr>
      <vt:lpstr>Meningococcal Capsular Groups</vt:lpstr>
      <vt:lpstr>PowerPoint Presentation</vt:lpstr>
      <vt:lpstr>Long term trends in notified invasive meningococcal disease,  England and Wales, 1912-2012</vt:lpstr>
      <vt:lpstr>IMD incidence in Europe, 2009</vt:lpstr>
      <vt:lpstr>IMD Incidence and Cases in England &amp; Wales (1998/99-2011/12)</vt:lpstr>
      <vt:lpstr>MenB disease by age-group  (England &amp; Wales, 2008-13)</vt:lpstr>
      <vt:lpstr>Meningococcal Disease in England</vt:lpstr>
      <vt:lpstr>What is MenB vaccine: Bexsero®?     </vt:lpstr>
      <vt:lpstr>PowerPoint Presentation</vt:lpstr>
      <vt:lpstr>BEXSERO® consists of 4 antigenic components chosen to achieve broad protection</vt:lpstr>
      <vt:lpstr>PowerPoint Presentation</vt:lpstr>
      <vt:lpstr>BEXSERO® has been studied in large clinical studies starting in early infants through adults</vt:lpstr>
      <vt:lpstr>BEXSERO® induced a protective immune response in infants at a 2-3-4-12 month dosing schedule 2-3-4-12 month schedule with routine vaccines</vt:lpstr>
      <vt:lpstr>BEXSERO® licensed immunisation schedules EU</vt:lpstr>
      <vt:lpstr>Further experience with Bexsero®</vt:lpstr>
      <vt:lpstr>Summary: Bexsero®</vt:lpstr>
      <vt:lpstr>Who should we vaccinate with the MenB vaccine (Bexsero®)? </vt:lpstr>
      <vt:lpstr>PowerPoint Presentation</vt:lpstr>
      <vt:lpstr>The role of Bexsero®</vt:lpstr>
      <vt:lpstr>PowerPoint Presentation</vt:lpstr>
      <vt:lpstr>Cost-effective? Modelling scenarios</vt:lpstr>
      <vt:lpstr>JCVI 2014 MenB recommendation</vt:lpstr>
      <vt:lpstr>Summary: Bexsero® vaccination</vt:lpstr>
      <vt:lpstr>How are we implementing the new MenB infant immunisation programme?   </vt:lpstr>
      <vt:lpstr>Meningococcal B programme</vt:lpstr>
      <vt:lpstr>The MenB vaccine: Bexsero®</vt:lpstr>
      <vt:lpstr>Bexsero® (GSK) supply</vt:lpstr>
      <vt:lpstr>Vaccine stock management </vt:lpstr>
      <vt:lpstr>How is Bexsero® administered?</vt:lpstr>
      <vt:lpstr>How is Bexsero® administered?</vt:lpstr>
      <vt:lpstr>Where is Bexsero® administered?</vt:lpstr>
      <vt:lpstr>Administration of Bexsero®</vt:lpstr>
      <vt:lpstr>Contraindications</vt:lpstr>
      <vt:lpstr>Precautions</vt:lpstr>
      <vt:lpstr>Summary: Bexsero® Programme</vt:lpstr>
      <vt:lpstr> How can we prevent fever after MenB vaccination?</vt:lpstr>
      <vt:lpstr>Adverse reactions to 4CMenB</vt:lpstr>
      <vt:lpstr>BEXSERO® Tolerability in Infants Solicited local reactions when BEXSERO is given separately from  routine vaccines—post–dose 1</vt:lpstr>
      <vt:lpstr>BEXSERO® Tolerability in Infants  Solicited systemic reactions when BEXSERO is given with routine vaccines—post–dose 1</vt:lpstr>
      <vt:lpstr>When fever occurred, it generally followed a predictable pattern, with the majority resolving the day after vaccination BEXSERO® given with routine vaccines—post–dose 1</vt:lpstr>
      <vt:lpstr>In general, the frequency of medically attended fever was low</vt:lpstr>
      <vt:lpstr>Prophylactic Paracetamol at the Time of and Closely After Vaccination Reduced Fever When BEXSERO® is given concomitantly with routine infant vaccines</vt:lpstr>
      <vt:lpstr>NICE guidance on management of feverish illness in children under 5 years (2007/2013)</vt:lpstr>
      <vt:lpstr>Prophylactic Paracetamol at the Time of and Closely After Vaccination Did Not Impact Immunogenicity of BEXSERO® BEXSERO given concomitantly with routine infant vaccines 2-3-4 month schedule</vt:lpstr>
      <vt:lpstr>Prophylactic Paracetamol Did Not Impact Immunogenicity of Routine Vaccines BEXSERO® given concomitantly with routine infant vaccines 2-3-4 month schedule</vt:lpstr>
      <vt:lpstr>Prophylactic Paracetamol Did Not Impact Immunogenicity of PCV7 BEXSERO® given concomitantly with routine infant vaccines 2-3-4 month schedule</vt:lpstr>
      <vt:lpstr>PowerPoint Presentation</vt:lpstr>
      <vt:lpstr>Systematic review in 2014 The effect of prophylactic antipyretic administration on  adverse reactions and antibody response in children </vt:lpstr>
      <vt:lpstr>Timing of paracetamol doses with other infant vaccines</vt:lpstr>
      <vt:lpstr>Summary of evidence on paracetamol</vt:lpstr>
      <vt:lpstr>Product information: Infant paracetamol</vt:lpstr>
      <vt:lpstr>Commission on Human Medicines (Conclusion – ratified on 18th June)</vt:lpstr>
      <vt:lpstr>Implementation: proposed approach to paracetamol</vt:lpstr>
      <vt:lpstr>PowerPoint Presentation</vt:lpstr>
      <vt:lpstr>Ordering paracetamol and syringes</vt:lpstr>
      <vt:lpstr>Do nurses need a PGD to supply or administer paracetamol </vt:lpstr>
      <vt:lpstr>Summary: reducing fever after vaccination</vt:lpstr>
      <vt:lpstr>How can we control the increase in Meningococcal group W disease? </vt:lpstr>
      <vt:lpstr>Outline</vt:lpstr>
      <vt:lpstr>MenW cases in England</vt:lpstr>
      <vt:lpstr>PowerPoint Presentation</vt:lpstr>
      <vt:lpstr>PowerPoint Presentation</vt:lpstr>
      <vt:lpstr>Emergence of MenW in England</vt:lpstr>
      <vt:lpstr>MenW cases by age group  England, 20110/11-2014/15*</vt:lpstr>
      <vt:lpstr>Strategy to control MenW disease</vt:lpstr>
      <vt:lpstr>PowerPoint Presentation</vt:lpstr>
      <vt:lpstr>JCVI recommendations: February 2015</vt:lpstr>
      <vt:lpstr>PowerPoint Presentation</vt:lpstr>
      <vt:lpstr>PowerPoint Presentation</vt:lpstr>
      <vt:lpstr>Summary: control of MenW disease</vt:lpstr>
      <vt:lpstr> Which MenACWY conjugate vaccines will we use?</vt:lpstr>
      <vt:lpstr>MenACWY vaccine supply</vt:lpstr>
      <vt:lpstr>Recommended vaccines: Menveo®</vt:lpstr>
      <vt:lpstr>Recommended vaccines: Menveo®</vt:lpstr>
      <vt:lpstr>Administration of Menveo®</vt:lpstr>
      <vt:lpstr>Administration of Menveo®</vt:lpstr>
      <vt:lpstr>Recommended vaccines: Nimenrix®</vt:lpstr>
      <vt:lpstr>Recommended vaccines: Nimenrix®</vt:lpstr>
      <vt:lpstr>Administration of Nimenrix®</vt:lpstr>
      <vt:lpstr>Menveo® OR Nimenrix ® Administration</vt:lpstr>
      <vt:lpstr>Contraindications</vt:lpstr>
      <vt:lpstr>Precautions</vt:lpstr>
      <vt:lpstr>Possible adverse reactions </vt:lpstr>
      <vt:lpstr>Summary: MenACWY Vaccines</vt:lpstr>
      <vt:lpstr>How will we implement the teenage MenACWY immunisation programme?</vt:lpstr>
      <vt:lpstr>MenACWY immunisation programme </vt:lpstr>
      <vt:lpstr>Meningococcal ACWY programme</vt:lpstr>
      <vt:lpstr>Meningococcal ACWY programme </vt:lpstr>
      <vt:lpstr>Meningococcal ACWY programme </vt:lpstr>
      <vt:lpstr>Meningococcal ACWY programme </vt:lpstr>
      <vt:lpstr>PowerPoint Presentation</vt:lpstr>
      <vt:lpstr>How will we monitor the vaccine programmes?</vt:lpstr>
      <vt:lpstr>Monitoring meningococcal infection</vt:lpstr>
      <vt:lpstr>Follow up of meningococcal cases</vt:lpstr>
      <vt:lpstr>Microbiological investigation of suspected cases</vt:lpstr>
      <vt:lpstr>Additional typing undertaken at MRU </vt:lpstr>
      <vt:lpstr>Reporting suspected adverse reactions</vt:lpstr>
      <vt:lpstr>Men B vaccine scheduling via CHIS / GP</vt:lpstr>
      <vt:lpstr>MenB vaccine coverage : COVER</vt:lpstr>
      <vt:lpstr>MenB vaccine coverage : ImmForm</vt:lpstr>
      <vt:lpstr>MenACWY  Yr13 GP programme: coverage </vt:lpstr>
      <vt:lpstr>MenACWY  school-based catch-up programme: vaccine coverage </vt:lpstr>
      <vt:lpstr>Resources for healthcare  professionals and patients</vt:lpstr>
      <vt:lpstr>PHE Website</vt:lpstr>
      <vt:lpstr>MenB resources for health professionals and patients</vt:lpstr>
      <vt:lpstr>MenACWY resources for health professionals and patients </vt:lpstr>
      <vt:lpstr>MenB References (1)</vt:lpstr>
      <vt:lpstr>MenB References (2)</vt:lpstr>
      <vt:lpstr>MenACWY References</vt:lpstr>
      <vt:lpstr>Acknowledgements</vt:lpstr>
      <vt:lpstr>PowerPoint Presentation</vt:lpstr>
      <vt:lpstr>PowerPoint Presentation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Olley</dc:creator>
  <cp:lastModifiedBy>Kazim Beebeejaun</cp:lastModifiedBy>
  <cp:revision>641</cp:revision>
  <cp:lastPrinted>2013-04-22T15:06:19Z</cp:lastPrinted>
  <dcterms:created xsi:type="dcterms:W3CDTF">2013-04-12T11:06:12Z</dcterms:created>
  <dcterms:modified xsi:type="dcterms:W3CDTF">2015-08-07T09:47:52Z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ies>
</file>