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7" r:id="rId2"/>
    <p:sldId id="291" r:id="rId3"/>
    <p:sldId id="293" r:id="rId4"/>
    <p:sldId id="294" r:id="rId5"/>
    <p:sldId id="292" r:id="rId6"/>
    <p:sldId id="288" r:id="rId7"/>
    <p:sldId id="269" r:id="rId8"/>
    <p:sldId id="271" r:id="rId9"/>
    <p:sldId id="272" r:id="rId10"/>
    <p:sldId id="266" r:id="rId11"/>
    <p:sldId id="290" r:id="rId12"/>
    <p:sldId id="262" r:id="rId13"/>
    <p:sldId id="260" r:id="rId14"/>
    <p:sldId id="258" r:id="rId15"/>
    <p:sldId id="267" r:id="rId16"/>
    <p:sldId id="276" r:id="rId17"/>
    <p:sldId id="279" r:id="rId18"/>
    <p:sldId id="280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Ramsay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51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D9BD0-36E9-4F6D-BCEB-A7BF479A15EB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564D8-80B1-465A-84E5-CEE096CB6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2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9D04-9F98-4CD9-8A31-718B308C1FCE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12316-EE37-4264-835A-405346F79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4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4E9E0-2035-471B-87A1-B7F96C6274C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85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4E9E0-2035-471B-87A1-B7F96C6274C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8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4E9E0-2035-471B-87A1-B7F96C6274C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8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4E9E0-2035-471B-87A1-B7F96C6274C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85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4E9E0-2035-471B-87A1-B7F96C6274C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85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School visits may not be required in subsequent years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6DE9D-A42E-4177-913A-9187E99A3DED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1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6DE9D-A42E-4177-913A-9187E99A3DED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700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F71B5A3E-AB5C-4394-BB97-07D04CB99A2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BAADB3B0-2D09-4AA3-A340-09780B82849B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55FD54BE-53AE-43A8-A8D2-A8E4EFCA2A62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2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3C92E8B8-980F-4FD9-89A2-235B13F5AFD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2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D02A3ABA-32EC-4D50-B075-F06DC786BAF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1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34F5B560-165B-4748-8F10-4294154EB5E9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2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EB4B846C-37E1-4198-8614-DFE920AB1F0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2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white"/>
                </a:solidFill>
              </a:rPr>
              <a:t>  </a:t>
            </a:r>
            <a:fld id="{45F8D313-CCBE-49D6-A3BC-57B1848DFB52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9561657">
            <a:off x="2149087" y="3261203"/>
            <a:ext cx="5718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smtClean="0"/>
              <a:t>Withdrawn July</a:t>
            </a:r>
            <a:r>
              <a:rPr lang="en-GB" sz="4000" baseline="0" smtClean="0"/>
              <a:t> 2015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67140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8334480" cy="2084543"/>
          </a:xfrm>
        </p:spPr>
        <p:txBody>
          <a:bodyPr/>
          <a:lstStyle/>
          <a:p>
            <a:r>
              <a:rPr lang="en-GB" sz="3600" dirty="0" smtClean="0"/>
              <a:t>Childhood Flu Immunisation Programme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3200" dirty="0" smtClean="0"/>
              <a:t>2013/14 Pilot Feedback</a:t>
            </a: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2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280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Bury independent provider model </a:t>
            </a:r>
            <a:br>
              <a:rPr lang="en-GB" dirty="0" smtClean="0"/>
            </a:br>
            <a:r>
              <a:rPr lang="en-GB" dirty="0" smtClean="0"/>
              <a:t>- key </a:t>
            </a:r>
            <a:r>
              <a:rPr lang="en-GB" dirty="0"/>
              <a:t>m</a:t>
            </a:r>
            <a:r>
              <a:rPr lang="en-GB" dirty="0" smtClean="0"/>
              <a:t>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424936" cy="4536504"/>
          </a:xfrm>
        </p:spPr>
        <p:txBody>
          <a:bodyPr>
            <a:normAutofit/>
          </a:bodyPr>
          <a:lstStyle/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Independent provider can work successfully in schools provided that</a:t>
            </a:r>
          </a:p>
          <a:p>
            <a:pPr lvl="3">
              <a:buClr>
                <a:schemeClr val="bg2"/>
              </a:buClr>
            </a:pPr>
            <a:r>
              <a:rPr lang="en-GB" sz="2200" dirty="0"/>
              <a:t>e</a:t>
            </a:r>
            <a:r>
              <a:rPr lang="en-GB" sz="2200" dirty="0" smtClean="0"/>
              <a:t>arly and on-going engagement of schools and stakeholders (Bury Council, PHE, NHSE, Bury CCG)</a:t>
            </a:r>
          </a:p>
          <a:p>
            <a:pPr lvl="3">
              <a:buClr>
                <a:schemeClr val="bg2"/>
              </a:buClr>
            </a:pPr>
            <a:r>
              <a:rPr lang="en-GB" sz="2200" dirty="0"/>
              <a:t>c</a:t>
            </a:r>
            <a:r>
              <a:rPr lang="en-GB" sz="2200" dirty="0" smtClean="0"/>
              <a:t>ollaboration between area teams, providers, and schools </a:t>
            </a:r>
            <a:r>
              <a:rPr lang="en-GB" sz="2200" dirty="0"/>
              <a:t>(including school nursing service) </a:t>
            </a:r>
            <a:endParaRPr lang="en-GB" sz="2200" dirty="0" smtClean="0"/>
          </a:p>
          <a:p>
            <a:pPr lvl="3">
              <a:buClr>
                <a:schemeClr val="bg2"/>
              </a:buClr>
            </a:pPr>
            <a:r>
              <a:rPr lang="en-GB" sz="2200" dirty="0"/>
              <a:t>i</a:t>
            </a:r>
            <a:r>
              <a:rPr lang="en-GB" sz="2200" dirty="0" smtClean="0"/>
              <a:t>nvolvement of Local Authority Department for Education, Director of Children’s Services </a:t>
            </a:r>
          </a:p>
          <a:p>
            <a:pPr lvl="2">
              <a:buClr>
                <a:schemeClr val="bg2"/>
              </a:buClr>
            </a:pPr>
            <a:r>
              <a:rPr lang="en-GB" sz="2800" dirty="0" smtClean="0"/>
              <a:t>Acceptance of consent forms on the day can be problematic</a:t>
            </a:r>
          </a:p>
          <a:p>
            <a:pPr lvl="3">
              <a:buClr>
                <a:schemeClr val="bg2"/>
              </a:buClr>
            </a:pPr>
            <a:r>
              <a:rPr lang="en-GB" sz="2200" dirty="0"/>
              <a:t>n</a:t>
            </a:r>
            <a:r>
              <a:rPr lang="en-GB" sz="2200" dirty="0" smtClean="0"/>
              <a:t>eeds </a:t>
            </a:r>
            <a:r>
              <a:rPr lang="en-GB" sz="2200" dirty="0"/>
              <a:t>system and staff to deal with this</a:t>
            </a:r>
          </a:p>
          <a:p>
            <a:pPr lvl="0">
              <a:buClr>
                <a:schemeClr val="bg2"/>
              </a:buClr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72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28000" cy="648072"/>
          </a:xfrm>
        </p:spPr>
        <p:txBody>
          <a:bodyPr>
            <a:noAutofit/>
          </a:bodyPr>
          <a:lstStyle/>
          <a:p>
            <a:pPr algn="r"/>
            <a:r>
              <a:rPr lang="en-GB" sz="3200" dirty="0" smtClean="0"/>
              <a:t>Leicestershire &amp; Rutland immunisation </a:t>
            </a:r>
            <a:br>
              <a:rPr lang="en-GB" sz="3200" dirty="0" smtClean="0"/>
            </a:br>
            <a:r>
              <a:rPr lang="en-GB" sz="3200" dirty="0" smtClean="0"/>
              <a:t>team model – key messages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608512"/>
          </a:xfrm>
        </p:spPr>
        <p:txBody>
          <a:bodyPr/>
          <a:lstStyle/>
          <a:p>
            <a:pPr marL="0" lvl="0" indent="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4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Immunisation team approach largely successful 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good </a:t>
            </a:r>
            <a:r>
              <a:rPr lang="en-GB" sz="2400" dirty="0">
                <a:solidFill>
                  <a:prstClr val="black"/>
                </a:solidFill>
                <a:ea typeface="+mn-ea"/>
                <a:cs typeface="Arial" pitchFamily="34" charset="0"/>
              </a:rPr>
              <a:t>communication with </a:t>
            </a:r>
            <a:r>
              <a:rPr lang="en-GB" sz="24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schools required to ensure:</a:t>
            </a:r>
            <a:endParaRPr lang="en-GB" sz="2400" dirty="0">
              <a:solidFill>
                <a:prstClr val="black"/>
              </a:solidFill>
              <a:ea typeface="+mn-ea"/>
              <a:cs typeface="Arial" pitchFamily="34" charset="0"/>
            </a:endParaRPr>
          </a:p>
          <a:p>
            <a:pPr lvl="3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appropriate i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nput and involvement of school staff </a:t>
            </a:r>
          </a:p>
          <a:p>
            <a:pPr lvl="3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most efficient and effective  approach to 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children</a:t>
            </a:r>
          </a:p>
          <a:p>
            <a:pPr lvl="3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provision of 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appropriate facilities for vaccination session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Administrative </a:t>
            </a:r>
            <a:r>
              <a:rPr lang="en-GB" sz="2400" dirty="0">
                <a:solidFill>
                  <a:prstClr val="black"/>
                </a:solidFill>
                <a:ea typeface="+mn-ea"/>
                <a:cs typeface="Arial" pitchFamily="34" charset="0"/>
              </a:rPr>
              <a:t>support team </a:t>
            </a:r>
            <a:r>
              <a:rPr lang="en-GB" sz="24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key to success and required to</a:t>
            </a:r>
          </a:p>
          <a:p>
            <a:pPr marL="545587" lvl="4" indent="-228600">
              <a:spcBef>
                <a:spcPts val="0"/>
              </a:spcBef>
              <a:buClr>
                <a:schemeClr val="bg2"/>
              </a:buClr>
            </a:pP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o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rder goods and vaccine, prepare documentation</a:t>
            </a:r>
          </a:p>
          <a:p>
            <a:pPr marL="545587" lvl="4" indent="-228600">
              <a:spcBef>
                <a:spcPts val="0"/>
              </a:spcBef>
              <a:buClr>
                <a:schemeClr val="bg2"/>
              </a:buClr>
            </a:pP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a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rrange delivery of materials/vaccines (maintaining cold chain)</a:t>
            </a:r>
          </a:p>
          <a:p>
            <a:pPr marL="545587" lvl="4" indent="-228600">
              <a:spcBef>
                <a:spcPts val="0"/>
              </a:spcBef>
              <a:buClr>
                <a:schemeClr val="bg2"/>
              </a:buClr>
            </a:pP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s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cheduling communication with parents</a:t>
            </a:r>
          </a:p>
          <a:p>
            <a:pPr marL="545587" lvl="4" indent="-228600">
              <a:spcBef>
                <a:spcPts val="0"/>
              </a:spcBef>
              <a:buClr>
                <a:schemeClr val="bg2"/>
              </a:buClr>
            </a:pP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l</a:t>
            </a:r>
            <a:r>
              <a:rPr lang="en-GB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ogistics and administration on the day, data entry</a:t>
            </a:r>
          </a:p>
          <a:p>
            <a:pPr marL="545587" lvl="4" indent="-228600">
              <a:spcBef>
                <a:spcPts val="0"/>
              </a:spcBef>
              <a:buClr>
                <a:schemeClr val="bg2"/>
              </a:buClr>
            </a:pP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w</a:t>
            </a: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ork </a:t>
            </a: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in shifts (12 hour </a:t>
            </a: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days)</a:t>
            </a:r>
            <a:endParaRPr lang="en-GB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97912" lvl="3" indent="-228600">
              <a:spcBef>
                <a:spcPts val="0"/>
              </a:spcBef>
              <a:buClr>
                <a:schemeClr val="bg2"/>
              </a:buClr>
            </a:pPr>
            <a:r>
              <a:rPr lang="en-GB" sz="2400" dirty="0">
                <a:solidFill>
                  <a:prstClr val="black"/>
                </a:solidFill>
                <a:ea typeface="+mn-ea"/>
                <a:cs typeface="Arial" pitchFamily="34" charset="0"/>
              </a:rPr>
              <a:t>Porcine gelatine content of </a:t>
            </a:r>
            <a:r>
              <a:rPr lang="en-GB" sz="2400" dirty="0" err="1">
                <a:solidFill>
                  <a:prstClr val="black"/>
                </a:solidFill>
                <a:ea typeface="+mn-ea"/>
                <a:cs typeface="Arial" pitchFamily="34" charset="0"/>
              </a:rPr>
              <a:t>Fluenz</a:t>
            </a:r>
            <a:r>
              <a:rPr lang="en-GB" sz="2400" dirty="0">
                <a:solidFill>
                  <a:prstClr val="black"/>
                </a:solidFill>
                <a:ea typeface="+mn-ea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had </a:t>
            </a:r>
            <a:r>
              <a:rPr lang="en-GB" sz="2400" dirty="0">
                <a:solidFill>
                  <a:prstClr val="black"/>
                </a:solidFill>
                <a:ea typeface="+mn-ea"/>
                <a:cs typeface="Arial" pitchFamily="34" charset="0"/>
              </a:rPr>
              <a:t>an impact on uptake</a:t>
            </a:r>
          </a:p>
          <a:p>
            <a:pPr>
              <a:buClr>
                <a:schemeClr val="bg2"/>
              </a:buClr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280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Havering immunisation team </a:t>
            </a:r>
            <a:br>
              <a:rPr lang="en-GB" dirty="0" smtClean="0"/>
            </a:br>
            <a:r>
              <a:rPr lang="en-GB" dirty="0" smtClean="0"/>
              <a:t>model - key </a:t>
            </a:r>
            <a:r>
              <a:rPr lang="en-GB" dirty="0"/>
              <a:t>m</a:t>
            </a:r>
            <a:r>
              <a:rPr lang="en-GB" dirty="0" smtClean="0"/>
              <a:t>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534024"/>
          </a:xfrm>
        </p:spPr>
        <p:txBody>
          <a:bodyPr>
            <a:normAutofit lnSpcReduction="10000"/>
          </a:bodyPr>
          <a:lstStyle/>
          <a:p>
            <a:pPr marL="457200" lvl="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Immunisation team model largely successful </a:t>
            </a:r>
          </a:p>
          <a:p>
            <a:pPr lvl="3">
              <a:buClr>
                <a:schemeClr val="bg2"/>
              </a:buClr>
            </a:pPr>
            <a:r>
              <a:rPr lang="en-GB" sz="2400" dirty="0"/>
              <a:t>e</a:t>
            </a:r>
            <a:r>
              <a:rPr lang="en-GB" sz="2400" dirty="0" smtClean="0"/>
              <a:t>arly engagement with schools essential</a:t>
            </a:r>
          </a:p>
          <a:p>
            <a:pPr lvl="3">
              <a:buClr>
                <a:schemeClr val="bg2"/>
              </a:buClr>
            </a:pPr>
            <a:r>
              <a:rPr lang="en-GB" sz="2400" dirty="0"/>
              <a:t>s</a:t>
            </a:r>
            <a:r>
              <a:rPr lang="en-GB" sz="2400" dirty="0" smtClean="0"/>
              <a:t>ignificant </a:t>
            </a:r>
            <a:r>
              <a:rPr lang="en-GB" sz="2400" dirty="0"/>
              <a:t>problems with recruitment and HR processes for temporary </a:t>
            </a:r>
            <a:r>
              <a:rPr lang="en-GB" sz="2400" dirty="0" smtClean="0"/>
              <a:t>staff</a:t>
            </a:r>
          </a:p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Significant </a:t>
            </a:r>
            <a:r>
              <a:rPr lang="en-GB" sz="2800" dirty="0"/>
              <a:t>clinical </a:t>
            </a:r>
            <a:r>
              <a:rPr lang="en-GB" sz="2800" dirty="0" smtClean="0"/>
              <a:t>burden triaging </a:t>
            </a:r>
            <a:r>
              <a:rPr lang="en-GB" sz="2800" dirty="0"/>
              <a:t>consent forms and contacting </a:t>
            </a:r>
            <a:r>
              <a:rPr lang="en-GB" sz="2800" dirty="0" smtClean="0"/>
              <a:t>parents </a:t>
            </a:r>
          </a:p>
          <a:p>
            <a:pPr lvl="3">
              <a:buClr>
                <a:schemeClr val="bg2"/>
              </a:buClr>
            </a:pPr>
            <a:r>
              <a:rPr lang="en-GB" sz="2400" dirty="0"/>
              <a:t>n</a:t>
            </a:r>
            <a:r>
              <a:rPr lang="en-GB" sz="2400" dirty="0" smtClean="0"/>
              <a:t>eed early </a:t>
            </a:r>
            <a:r>
              <a:rPr lang="en-GB" sz="2400" dirty="0"/>
              <a:t>identification of ‘high risk’ children </a:t>
            </a:r>
            <a:endParaRPr lang="en-GB" sz="2400" dirty="0" smtClean="0"/>
          </a:p>
          <a:p>
            <a:pPr lvl="3">
              <a:buClr>
                <a:schemeClr val="bg2"/>
              </a:buClr>
            </a:pPr>
            <a:r>
              <a:rPr lang="en-GB" sz="2400" dirty="0"/>
              <a:t>p</a:t>
            </a:r>
            <a:r>
              <a:rPr lang="en-GB" sz="2400" dirty="0" smtClean="0"/>
              <a:t>rioritise special schools</a:t>
            </a:r>
          </a:p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Certificates and stickers for vaccinated children popular!</a:t>
            </a:r>
            <a:endParaRPr lang="en-GB" sz="2800" dirty="0"/>
          </a:p>
          <a:p>
            <a:pPr marL="0" indent="0">
              <a:buClr>
                <a:schemeClr val="bg2"/>
              </a:buClr>
            </a:pPr>
            <a:endParaRPr lang="en-GB" sz="2400" dirty="0"/>
          </a:p>
          <a:p>
            <a:pPr lvl="0">
              <a:buClr>
                <a:schemeClr val="bg2"/>
              </a:buClr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68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280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Newham immunisation team</a:t>
            </a:r>
            <a:br>
              <a:rPr lang="en-GB" dirty="0" smtClean="0"/>
            </a:br>
            <a:r>
              <a:rPr lang="en-GB" dirty="0" smtClean="0"/>
              <a:t>- key </a:t>
            </a:r>
            <a:r>
              <a:rPr lang="en-GB" dirty="0"/>
              <a:t>m</a:t>
            </a:r>
            <a:r>
              <a:rPr lang="en-GB" dirty="0" smtClean="0"/>
              <a:t>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881938" cy="4606032"/>
          </a:xfrm>
        </p:spPr>
        <p:txBody>
          <a:bodyPr/>
          <a:lstStyle/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/>
              <a:t>Immunisation team model </a:t>
            </a:r>
            <a:r>
              <a:rPr lang="en-GB" sz="2400" dirty="0" smtClean="0"/>
              <a:t>was largely successful </a:t>
            </a:r>
            <a:endParaRPr lang="en-GB" sz="2400" dirty="0"/>
          </a:p>
          <a:p>
            <a:pPr lvl="3">
              <a:buClr>
                <a:schemeClr val="bg2"/>
              </a:buClr>
            </a:pPr>
            <a:r>
              <a:rPr lang="en-GB" sz="2200" dirty="0"/>
              <a:t>p</a:t>
            </a:r>
            <a:r>
              <a:rPr lang="en-GB" sz="2200" dirty="0" smtClean="0"/>
              <a:t>ositive </a:t>
            </a:r>
            <a:r>
              <a:rPr lang="en-GB" sz="2200" dirty="0"/>
              <a:t>engagement with schools/wider community essential to minimise impact </a:t>
            </a:r>
          </a:p>
          <a:p>
            <a:pPr lvl="3">
              <a:buClr>
                <a:schemeClr val="bg2"/>
              </a:buClr>
            </a:pPr>
            <a:r>
              <a:rPr lang="en-GB" sz="2200" dirty="0"/>
              <a:t>s</a:t>
            </a:r>
            <a:r>
              <a:rPr lang="en-GB" sz="2200" dirty="0" smtClean="0"/>
              <a:t>ignificant </a:t>
            </a:r>
            <a:r>
              <a:rPr lang="en-GB" sz="2200" dirty="0"/>
              <a:t>problems with recruitment and HR processes for temporary staff</a:t>
            </a:r>
          </a:p>
          <a:p>
            <a:pPr lvl="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Partnership </a:t>
            </a:r>
            <a:r>
              <a:rPr lang="en-GB" sz="2400" dirty="0"/>
              <a:t>with other agencies was vital to </a:t>
            </a:r>
            <a:r>
              <a:rPr lang="en-GB" sz="2400" dirty="0" smtClean="0"/>
              <a:t>the project’s success </a:t>
            </a:r>
          </a:p>
          <a:p>
            <a:pPr lvl="3">
              <a:buClr>
                <a:schemeClr val="bg2"/>
              </a:buClr>
            </a:pPr>
            <a:r>
              <a:rPr lang="en-GB" sz="2200" dirty="0"/>
              <a:t>i</a:t>
            </a:r>
            <a:r>
              <a:rPr lang="en-GB" sz="2200" dirty="0" smtClean="0"/>
              <a:t>ncluding children </a:t>
            </a:r>
            <a:r>
              <a:rPr lang="en-GB" sz="2200" dirty="0"/>
              <a:t>centres, </a:t>
            </a:r>
            <a:r>
              <a:rPr lang="en-GB" sz="2200" dirty="0" smtClean="0"/>
              <a:t>GPs, </a:t>
            </a:r>
            <a:r>
              <a:rPr lang="en-GB" sz="2200" dirty="0"/>
              <a:t>education, communication </a:t>
            </a:r>
            <a:r>
              <a:rPr lang="en-GB" sz="2200" dirty="0" smtClean="0"/>
              <a:t>team</a:t>
            </a:r>
          </a:p>
          <a:p>
            <a:pPr lvl="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Porcine gelatine content of vaccine potentially adversely affected uptake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5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280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Essex immunisation team</a:t>
            </a:r>
            <a:br>
              <a:rPr lang="en-GB" dirty="0" smtClean="0"/>
            </a:br>
            <a:r>
              <a:rPr lang="en-GB" dirty="0" smtClean="0"/>
              <a:t>- key </a:t>
            </a:r>
            <a:r>
              <a:rPr lang="en-GB" dirty="0"/>
              <a:t>m</a:t>
            </a:r>
            <a:r>
              <a:rPr lang="en-GB" dirty="0" smtClean="0"/>
              <a:t>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08912" cy="511256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/>
              <a:t>Immunisation team model was largely successful 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a</a:t>
            </a:r>
            <a:r>
              <a:rPr lang="en-GB" sz="2200" dirty="0" smtClean="0">
                <a:effectLst/>
                <a:ea typeface="Calibri"/>
                <a:cs typeface="Times New Roman"/>
              </a:rPr>
              <a:t>djusted timetabling for HPV immunisation and National Child Measurement programmes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s</a:t>
            </a:r>
            <a:r>
              <a:rPr lang="en-GB" sz="2200" dirty="0" smtClean="0">
                <a:effectLst/>
                <a:ea typeface="Calibri"/>
                <a:cs typeface="Times New Roman"/>
              </a:rPr>
              <a:t>taff in existing posts utilised for programme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a</a:t>
            </a:r>
            <a:r>
              <a:rPr lang="en-GB" sz="2200" dirty="0" smtClean="0">
                <a:ea typeface="Calibri"/>
                <a:cs typeface="Times New Roman"/>
              </a:rPr>
              <a:t>ble </a:t>
            </a:r>
            <a:r>
              <a:rPr lang="en-GB" sz="2200" dirty="0">
                <a:ea typeface="Calibri"/>
                <a:cs typeface="Times New Roman"/>
              </a:rPr>
              <a:t>to appoint </a:t>
            </a:r>
            <a:r>
              <a:rPr lang="en-GB" sz="2200" dirty="0" smtClean="0">
                <a:effectLst/>
                <a:ea typeface="Calibri"/>
                <a:cs typeface="Times New Roman"/>
              </a:rPr>
              <a:t>additional staff on year-long contracts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effectLst/>
                <a:ea typeface="Calibri"/>
                <a:cs typeface="Times New Roman"/>
              </a:rPr>
              <a:t>Health care </a:t>
            </a:r>
            <a:r>
              <a:rPr lang="en-GB" sz="2400" dirty="0">
                <a:ea typeface="Calibri"/>
                <a:cs typeface="Times New Roman"/>
              </a:rPr>
              <a:t>assistants </a:t>
            </a:r>
            <a:r>
              <a:rPr lang="en-GB" sz="2400" dirty="0" smtClean="0">
                <a:ea typeface="Calibri"/>
                <a:cs typeface="Times New Roman"/>
              </a:rPr>
              <a:t>provide </a:t>
            </a:r>
            <a:r>
              <a:rPr lang="en-GB" sz="2400" dirty="0">
                <a:ea typeface="Calibri"/>
                <a:cs typeface="Times New Roman"/>
              </a:rPr>
              <a:t>a cost effective skill </a:t>
            </a:r>
            <a:r>
              <a:rPr lang="en-GB" sz="2400" dirty="0" smtClean="0">
                <a:ea typeface="Calibri"/>
                <a:cs typeface="Times New Roman"/>
              </a:rPr>
              <a:t>mix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a</a:t>
            </a:r>
            <a:r>
              <a:rPr lang="en-GB" sz="2200" dirty="0" smtClean="0">
                <a:effectLst/>
                <a:ea typeface="Calibri"/>
                <a:cs typeface="Times New Roman"/>
              </a:rPr>
              <a:t>dministering vaccines under Patient Specific Direction  signed off by a nurse prescriber with access to the children’s clinical records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400" dirty="0" smtClean="0">
                <a:effectLst/>
                <a:ea typeface="Calibri"/>
                <a:cs typeface="Times New Roman"/>
              </a:rPr>
              <a:t>Self-administration for eligible children in Year 6 was successful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well received by pupils, approximately 65% self </a:t>
            </a:r>
            <a:r>
              <a:rPr lang="en-GB" sz="2200" dirty="0" smtClean="0">
                <a:ea typeface="Calibri"/>
                <a:cs typeface="Times New Roman"/>
              </a:rPr>
              <a:t>administered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 smtClean="0">
                <a:ea typeface="Calibri"/>
                <a:cs typeface="Times New Roman"/>
              </a:rPr>
              <a:t>more </a:t>
            </a:r>
            <a:r>
              <a:rPr lang="en-GB" sz="2200" dirty="0">
                <a:ea typeface="Calibri"/>
                <a:cs typeface="Times New Roman"/>
              </a:rPr>
              <a:t>time consuming than nurse administration </a:t>
            </a:r>
          </a:p>
          <a:p>
            <a:pPr>
              <a:buClr>
                <a:schemeClr val="bg2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89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280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Bury private provider </a:t>
            </a:r>
            <a:br>
              <a:rPr lang="en-GB" dirty="0" smtClean="0"/>
            </a:br>
            <a:r>
              <a:rPr lang="en-GB" dirty="0" smtClean="0"/>
              <a:t>- </a:t>
            </a:r>
            <a:r>
              <a:rPr lang="en-GB" dirty="0"/>
              <a:t>s</a:t>
            </a:r>
            <a:r>
              <a:rPr lang="en-GB" dirty="0" smtClean="0"/>
              <a:t>econdary school </a:t>
            </a:r>
            <a:r>
              <a:rPr lang="en-GB" dirty="0"/>
              <a:t>p</a:t>
            </a:r>
            <a:r>
              <a:rPr lang="en-GB" dirty="0" smtClean="0"/>
              <a:t>ilot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379639"/>
          </a:xfrm>
        </p:spPr>
        <p:txBody>
          <a:bodyPr>
            <a:normAutofit fontScale="55000" lnSpcReduction="20000"/>
          </a:bodyPr>
          <a:lstStyle/>
          <a:p>
            <a:pPr marL="0" lvl="1" indent="-3420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4000" dirty="0" smtClean="0"/>
              <a:t>Overall secondary school pilot in years 7-11 was successful</a:t>
            </a:r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u</a:t>
            </a:r>
            <a:r>
              <a:rPr lang="en-GB" sz="4000" dirty="0" smtClean="0"/>
              <a:t>ptake 55% (492/897 vaccinated)</a:t>
            </a:r>
            <a:endParaRPr lang="en-GB" sz="4000" dirty="0"/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t</a:t>
            </a:r>
            <a:r>
              <a:rPr lang="en-GB" sz="4000" dirty="0" smtClean="0"/>
              <a:t>ook 4.5 hours across </a:t>
            </a:r>
            <a:r>
              <a:rPr lang="en-GB" sz="4000" dirty="0"/>
              <a:t>2 days (2 </a:t>
            </a:r>
            <a:r>
              <a:rPr lang="en-GB" sz="4000" dirty="0" err="1"/>
              <a:t>mins</a:t>
            </a:r>
            <a:r>
              <a:rPr lang="en-GB" sz="4000" dirty="0"/>
              <a:t> per child)</a:t>
            </a:r>
          </a:p>
          <a:p>
            <a:pPr marL="0" indent="-3420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4000" dirty="0"/>
              <a:t>Group self administration didn't go well </a:t>
            </a:r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f</a:t>
            </a:r>
            <a:r>
              <a:rPr lang="en-GB" sz="4000" dirty="0" smtClean="0"/>
              <a:t>urther </a:t>
            </a:r>
            <a:r>
              <a:rPr lang="en-GB" sz="4000" dirty="0"/>
              <a:t>piloting required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4000" dirty="0"/>
              <a:t>Whole class approach not tried due </a:t>
            </a:r>
            <a:r>
              <a:rPr lang="en-GB" sz="4000" dirty="0" smtClean="0"/>
              <a:t>to concerns about</a:t>
            </a:r>
            <a:endParaRPr lang="en-GB" sz="4000" dirty="0"/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p</a:t>
            </a:r>
            <a:r>
              <a:rPr lang="en-GB" sz="4000" dirty="0" smtClean="0"/>
              <a:t>rivacy </a:t>
            </a:r>
            <a:r>
              <a:rPr lang="en-GB" sz="4000" dirty="0"/>
              <a:t>for consent checking </a:t>
            </a:r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c</a:t>
            </a:r>
            <a:r>
              <a:rPr lang="en-GB" sz="4000" dirty="0" smtClean="0"/>
              <a:t>lasses </a:t>
            </a:r>
            <a:r>
              <a:rPr lang="en-GB" sz="4000" dirty="0"/>
              <a:t>moved round every 30 </a:t>
            </a:r>
            <a:r>
              <a:rPr lang="en-GB" sz="4000" dirty="0" err="1"/>
              <a:t>mins</a:t>
            </a:r>
            <a:endParaRPr lang="en-GB" sz="4000" dirty="0"/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4000" dirty="0"/>
              <a:t>Used procedure recommended as used for school photos</a:t>
            </a:r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p</a:t>
            </a:r>
            <a:r>
              <a:rPr lang="en-GB" sz="4000" dirty="0" smtClean="0"/>
              <a:t>upils </a:t>
            </a:r>
            <a:r>
              <a:rPr lang="en-GB" sz="4000" dirty="0"/>
              <a:t>provided with an appointment time at registration </a:t>
            </a:r>
          </a:p>
          <a:p>
            <a:pPr marL="1072800" lvl="4" indent="-176400">
              <a:buClr>
                <a:schemeClr val="bg2"/>
              </a:buClr>
            </a:pPr>
            <a:r>
              <a:rPr lang="en-GB" sz="4000" dirty="0"/>
              <a:t>a</a:t>
            </a:r>
            <a:r>
              <a:rPr lang="en-GB" sz="4000" dirty="0" smtClean="0"/>
              <a:t>ttended </a:t>
            </a:r>
            <a:r>
              <a:rPr lang="en-GB" sz="4000" dirty="0"/>
              <a:t>assembly hall in groups of about ten pupils</a:t>
            </a:r>
          </a:p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endParaRPr lang="en-GB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3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28000" cy="648072"/>
          </a:xfrm>
        </p:spPr>
        <p:txBody>
          <a:bodyPr>
            <a:noAutofit/>
          </a:bodyPr>
          <a:lstStyle/>
          <a:p>
            <a:pPr algn="r"/>
            <a:r>
              <a:rPr lang="en-GB" dirty="0"/>
              <a:t>Staffing </a:t>
            </a:r>
            <a:r>
              <a:rPr lang="en-GB" dirty="0" smtClean="0"/>
              <a:t>recommendations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595663"/>
          </a:xfrm>
        </p:spPr>
        <p:txBody>
          <a:bodyPr/>
          <a:lstStyle/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Generally need around 3-6 nurses</a:t>
            </a:r>
            <a:r>
              <a:rPr lang="en-GB" sz="2400" dirty="0"/>
              <a:t> </a:t>
            </a:r>
            <a:r>
              <a:rPr lang="en-GB" sz="2400" dirty="0" smtClean="0"/>
              <a:t>and 2 administrators per primary school:</a:t>
            </a:r>
          </a:p>
          <a:p>
            <a:pPr lvl="3">
              <a:buClr>
                <a:schemeClr val="bg2"/>
              </a:buClr>
            </a:pPr>
            <a:r>
              <a:rPr lang="en-GB" sz="2000" dirty="0" smtClean="0"/>
              <a:t>3-4 nurses (Leicester and Havering)</a:t>
            </a:r>
          </a:p>
          <a:p>
            <a:pPr lvl="3">
              <a:buClr>
                <a:schemeClr val="bg2"/>
              </a:buClr>
            </a:pPr>
            <a:r>
              <a:rPr lang="en-GB" sz="2000" dirty="0" smtClean="0"/>
              <a:t>2 </a:t>
            </a:r>
            <a:r>
              <a:rPr lang="en-GB" sz="2000" dirty="0"/>
              <a:t>nurses + 2 admin for </a:t>
            </a:r>
            <a:r>
              <a:rPr lang="en-GB" sz="2000" dirty="0" smtClean="0"/>
              <a:t>each 100 children, plus </a:t>
            </a:r>
            <a:r>
              <a:rPr lang="en-GB" sz="2000" dirty="0">
                <a:cs typeface="Arial" pitchFamily="34" charset="0"/>
              </a:rPr>
              <a:t>1 additional nurse for every 100 </a:t>
            </a:r>
            <a:r>
              <a:rPr lang="en-GB" sz="2000" dirty="0" smtClean="0">
                <a:cs typeface="Arial" pitchFamily="34" charset="0"/>
              </a:rPr>
              <a:t>children (Bury)</a:t>
            </a:r>
            <a:endParaRPr lang="en-GB" sz="2000" dirty="0"/>
          </a:p>
          <a:p>
            <a:pPr>
              <a:spcBef>
                <a:spcPts val="6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Temporary staff created additional work for recruitment and HR </a:t>
            </a:r>
          </a:p>
          <a:p>
            <a:pPr>
              <a:spcBef>
                <a:spcPts val="6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Health care support workers can work but need prescribers</a:t>
            </a:r>
          </a:p>
          <a:p>
            <a:pPr>
              <a:spcBef>
                <a:spcPts val="6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cs typeface="Arial" pitchFamily="34" charset="0"/>
              </a:rPr>
              <a:t>Having dedicated driver </a:t>
            </a:r>
            <a:r>
              <a:rPr lang="en-GB" sz="2400" dirty="0">
                <a:cs typeface="Arial" pitchFamily="34" charset="0"/>
              </a:rPr>
              <a:t>allocated to programme to deliver vaccine to </a:t>
            </a:r>
            <a:r>
              <a:rPr lang="en-GB" sz="2400" dirty="0" smtClean="0">
                <a:cs typeface="Arial" pitchFamily="34" charset="0"/>
              </a:rPr>
              <a:t>schools worked </a:t>
            </a:r>
            <a:r>
              <a:rPr lang="en-GB" sz="2400" dirty="0">
                <a:cs typeface="Arial" pitchFamily="34" charset="0"/>
              </a:rPr>
              <a:t>well </a:t>
            </a:r>
            <a:r>
              <a:rPr lang="en-GB" sz="2400" dirty="0" smtClean="0">
                <a:cs typeface="Arial" pitchFamily="34" charset="0"/>
              </a:rPr>
              <a:t>(Bury)</a:t>
            </a:r>
            <a:endParaRPr lang="en-GB" sz="2400" dirty="0">
              <a:cs typeface="Arial" pitchFamily="34" charset="0"/>
            </a:endParaRPr>
          </a:p>
          <a:p>
            <a:pPr marL="792162" lvl="3" indent="-342900">
              <a:lnSpc>
                <a:spcPct val="150000"/>
              </a:lnSpc>
              <a:buClr>
                <a:schemeClr val="bg2"/>
              </a:buClr>
            </a:pPr>
            <a:endParaRPr lang="en-GB" sz="2000" dirty="0"/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280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General issues</a:t>
            </a:r>
            <a:br>
              <a:rPr lang="en-GB" dirty="0" smtClean="0"/>
            </a:br>
            <a:r>
              <a:rPr lang="en-GB" dirty="0" smtClean="0"/>
              <a:t>and recommendations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700808"/>
            <a:ext cx="8028000" cy="4451647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Set-up time for programmes is critical:</a:t>
            </a:r>
          </a:p>
          <a:p>
            <a:pPr marL="635000" lvl="1" indent="-45720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ideally liaise with schools in summer term</a:t>
            </a:r>
          </a:p>
          <a:p>
            <a:pPr marL="635000" lvl="1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visits to schools recommended so that requirements of programme understood and facilities assessed</a:t>
            </a:r>
          </a:p>
          <a:p>
            <a:pPr marL="635000" lvl="1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communications strategy: local press, newsletters, website, consider visiting school assemblies etc.</a:t>
            </a:r>
          </a:p>
          <a:p>
            <a:pPr lvl="2">
              <a:buClr>
                <a:schemeClr val="bg2"/>
              </a:buClr>
              <a:buFont typeface="Arial" pitchFamily="34" charset="0"/>
              <a:buChar char="•"/>
            </a:pPr>
            <a:endParaRPr lang="en-GB" sz="2800" dirty="0" smtClean="0"/>
          </a:p>
          <a:p>
            <a:pPr marL="635000" lvl="1" indent="-457200">
              <a:buClr>
                <a:schemeClr val="bg2"/>
              </a:buClr>
              <a:buFont typeface="Arial" pitchFamily="34" charset="0"/>
              <a:buChar char="•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28000" cy="1080120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General issues</a:t>
            </a:r>
            <a:br>
              <a:rPr lang="en-GB" dirty="0"/>
            </a:br>
            <a:r>
              <a:rPr lang="en-GB" dirty="0"/>
              <a:t>and recommendations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06488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Administrative </a:t>
            </a:r>
            <a:r>
              <a:rPr lang="en-GB" sz="2000" dirty="0"/>
              <a:t>burden </a:t>
            </a:r>
            <a:r>
              <a:rPr lang="en-GB" sz="2000" dirty="0" smtClean="0"/>
              <a:t>is considerable – and includes two different groups of staff:</a:t>
            </a:r>
            <a:endParaRPr lang="en-GB" sz="2000" dirty="0"/>
          </a:p>
          <a:p>
            <a:pPr marL="496887" lvl="2" indent="-457200">
              <a:lnSpc>
                <a:spcPct val="110000"/>
              </a:lnSpc>
              <a:buClr>
                <a:schemeClr val="bg2"/>
              </a:buClr>
            </a:pPr>
            <a:r>
              <a:rPr lang="en-GB" sz="2200" dirty="0"/>
              <a:t>C</a:t>
            </a:r>
            <a:r>
              <a:rPr lang="en-GB" sz="2200" dirty="0" smtClean="0"/>
              <a:t>linical </a:t>
            </a:r>
          </a:p>
          <a:p>
            <a:pPr marL="906462" lvl="3" indent="-45720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triage of consent forms to assess clinical eligibility</a:t>
            </a:r>
          </a:p>
          <a:p>
            <a:pPr marL="906462" lvl="3" indent="-45720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contacting parents for further detail about clinical conditions e.g. asthma</a:t>
            </a:r>
          </a:p>
          <a:p>
            <a:pPr marL="496887" lvl="2" indent="-457200">
              <a:lnSpc>
                <a:spcPct val="110000"/>
              </a:lnSpc>
              <a:buClr>
                <a:schemeClr val="bg2"/>
              </a:buClr>
            </a:pPr>
            <a:r>
              <a:rPr lang="en-GB" sz="2200" dirty="0" smtClean="0"/>
              <a:t>Non-clinical</a:t>
            </a:r>
          </a:p>
          <a:p>
            <a:pPr marL="906462" lvl="3" indent="-45720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preparation of materials</a:t>
            </a:r>
          </a:p>
          <a:p>
            <a:pPr marL="906462" lvl="3" indent="-45720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liaison with school to distribute and collection of materials</a:t>
            </a:r>
          </a:p>
          <a:p>
            <a:pPr marL="906462" lvl="3" indent="-45720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coordination at vaccination sessions (school and immunisation team)</a:t>
            </a:r>
          </a:p>
          <a:p>
            <a:pPr marL="906462" lvl="3" indent="-457200">
              <a:lnSpc>
                <a:spcPct val="110000"/>
              </a:lnSpc>
              <a:buClr>
                <a:schemeClr val="bg2"/>
              </a:buClr>
            </a:pPr>
            <a:r>
              <a:rPr lang="en-GB" sz="2000" dirty="0" smtClean="0"/>
              <a:t>data collection and sharing</a:t>
            </a:r>
          </a:p>
          <a:p>
            <a:pPr marL="496887" lvl="2" indent="-457200">
              <a:lnSpc>
                <a:spcPct val="110000"/>
              </a:lnSpc>
              <a:buClr>
                <a:schemeClr val="bg2"/>
              </a:buClr>
            </a:pPr>
            <a:r>
              <a:rPr lang="en-GB" sz="2200" dirty="0" smtClean="0"/>
              <a:t>Estimate that administration requires 2-3 </a:t>
            </a:r>
            <a:r>
              <a:rPr lang="en-GB" sz="2200" dirty="0"/>
              <a:t>times </a:t>
            </a:r>
            <a:r>
              <a:rPr lang="en-GB" sz="2200" dirty="0" smtClean="0"/>
              <a:t>more time than vaccination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28000" cy="648072"/>
          </a:xfrm>
        </p:spPr>
        <p:txBody>
          <a:bodyPr/>
          <a:lstStyle/>
          <a:p>
            <a:pPr algn="r"/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028000" cy="4064455"/>
          </a:xfrm>
        </p:spPr>
        <p:txBody>
          <a:bodyPr/>
          <a:lstStyle/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Background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Pilots 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Summary of areas participating, models and uptake achieved 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Key messages from the primary school pilot areas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Key messages from the secondary school pilot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/>
              <a:t>Summary of staffing requirements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/>
              <a:t>Other general recommendations / issues</a:t>
            </a:r>
          </a:p>
          <a:p>
            <a:pPr marL="0" indent="0">
              <a:buClr>
                <a:schemeClr val="bg2"/>
              </a:buClr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28000" cy="648072"/>
          </a:xfrm>
        </p:spPr>
        <p:txBody>
          <a:bodyPr/>
          <a:lstStyle/>
          <a:p>
            <a:pPr algn="r"/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28000" cy="4392488"/>
          </a:xfrm>
        </p:spPr>
        <p:txBody>
          <a:bodyPr/>
          <a:lstStyle/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The Joint Committee on Vaccination and Immunisation recommended that the flu immunisation programme should be extended to include all children aged two to less than 17 years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/>
              <a:t>Vaccination will provide important protection to children, and offer indirect protection to people at high risk of complications from flu, including infants, older people, and those </a:t>
            </a:r>
            <a:r>
              <a:rPr lang="en-GB" sz="2000" dirty="0" smtClean="0"/>
              <a:t>in clinical risk groups</a:t>
            </a:r>
            <a:endParaRPr lang="en-GB" sz="2000" dirty="0"/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The programme will eventually offer the vaccination to over 9 million children in England each year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/>
              <a:t>Vaccination can only take place within a short period (September - December</a:t>
            </a:r>
            <a:r>
              <a:rPr lang="en-GB" sz="2000" dirty="0" smtClean="0"/>
              <a:t>)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Due to the scale of the programme JCVI recommended a phased roll-out</a:t>
            </a:r>
            <a:endParaRPr lang="en-GB" sz="2000" dirty="0"/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endParaRPr lang="en-GB" sz="2400" dirty="0"/>
          </a:p>
          <a:p>
            <a:pPr marL="0" indent="0">
              <a:buClr>
                <a:schemeClr val="bg2"/>
              </a:buClr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28000" cy="648072"/>
          </a:xfrm>
        </p:spPr>
        <p:txBody>
          <a:bodyPr/>
          <a:lstStyle/>
          <a:p>
            <a:pPr algn="r"/>
            <a:r>
              <a:rPr lang="en-GB" dirty="0" smtClean="0"/>
              <a:t>Pilots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28000" cy="4680520"/>
          </a:xfrm>
        </p:spPr>
        <p:txBody>
          <a:bodyPr/>
          <a:lstStyle/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/>
              <a:t>Pilots </a:t>
            </a:r>
            <a:r>
              <a:rPr lang="en-GB" sz="2000" dirty="0" smtClean="0"/>
              <a:t>set up to assess all aspects of set up and delivery including:</a:t>
            </a:r>
          </a:p>
          <a:p>
            <a:pPr marL="520700" lvl="1" indent="-342900"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workload and staffing requirements</a:t>
            </a:r>
          </a:p>
          <a:p>
            <a:pPr marL="520700" lvl="1" indent="-342900"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acceptability to parents and children</a:t>
            </a:r>
          </a:p>
          <a:p>
            <a:pPr marL="520700" lvl="1" indent="-342900"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impact on delivery settings</a:t>
            </a:r>
          </a:p>
          <a:p>
            <a:pPr marL="520700" lvl="1" indent="-342900"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impact on other immunisation and child health programmes</a:t>
            </a:r>
          </a:p>
          <a:p>
            <a:pPr marL="520700" lvl="1" indent="-342900"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logistics of vaccine supply and delivery</a:t>
            </a:r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 smtClean="0"/>
              <a:t>Seven geographic pilot </a:t>
            </a:r>
            <a:r>
              <a:rPr lang="en-GB" sz="2000" dirty="0"/>
              <a:t>areas </a:t>
            </a:r>
            <a:r>
              <a:rPr lang="en-GB" sz="2000" dirty="0" smtClean="0"/>
              <a:t>selected to enable delivery to be assessed across a wide variety of settings: Bury</a:t>
            </a:r>
            <a:r>
              <a:rPr lang="en-GB" sz="2000" dirty="0"/>
              <a:t>, Cumbria, </a:t>
            </a:r>
            <a:r>
              <a:rPr lang="en-GB" sz="2000" dirty="0" smtClean="0"/>
              <a:t>South </a:t>
            </a:r>
            <a:r>
              <a:rPr lang="en-GB" sz="2000" dirty="0"/>
              <a:t>East Essex, Gateshead, Leicester City, East Leicestershire &amp; Rutland (LLR) and London (Newham and Havering). </a:t>
            </a:r>
            <a:endParaRPr lang="en-GB" sz="2000" dirty="0" smtClean="0"/>
          </a:p>
          <a:p>
            <a:pPr>
              <a:buClr>
                <a:schemeClr val="bg2"/>
              </a:buClr>
              <a:buFont typeface="Arial" pitchFamily="34" charset="0"/>
              <a:buChar char="•"/>
            </a:pPr>
            <a:r>
              <a:rPr lang="en-GB" sz="2000" dirty="0"/>
              <a:t>Six of the pilot areas delivered the programme using a school based programme. Due to the rural </a:t>
            </a:r>
            <a:r>
              <a:rPr lang="en-GB" sz="2000" dirty="0" smtClean="0"/>
              <a:t>location </a:t>
            </a:r>
            <a:r>
              <a:rPr lang="en-GB" sz="2000" dirty="0"/>
              <a:t>Cumbria chose a local pharmacy and General Practice based model</a:t>
            </a:r>
          </a:p>
          <a:p>
            <a:pPr marL="0" indent="0">
              <a:buClr>
                <a:schemeClr val="bg2"/>
              </a:buClr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188263"/>
              </p:ext>
            </p:extLst>
          </p:nvPr>
        </p:nvGraphicFramePr>
        <p:xfrm>
          <a:off x="323528" y="1268760"/>
          <a:ext cx="8604452" cy="4250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5"/>
                <a:gridCol w="758309"/>
                <a:gridCol w="1251585"/>
                <a:gridCol w="2159381"/>
                <a:gridCol w="1648947"/>
                <a:gridCol w="1648945"/>
              </a:tblGrid>
              <a:tr h="1149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Site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Uptake 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Model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Provider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High risk children vaccinated by pilot team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Inactivated vaccine for 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with contraindications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given by pilot team</a:t>
                      </a:r>
                      <a:endParaRPr lang="en-GB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Bury *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63.5%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based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Private Provider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Cumbria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35.8%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Community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Pharmacy/GP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Referral to GP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Gateshead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52.3%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based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nursing service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Referral to GP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Referral to GP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Havering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63.8%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based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Trust immunisation team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Leicester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51.7%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based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Trust immunisation team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Referral to GP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Newham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45.6%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based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Trust immunisation team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 Essex**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71.5%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School based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Trust immunisation team 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3C92E8B8-980F-4FD9-89A2-235B13F5AFD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5661248"/>
            <a:ext cx="8280920" cy="576064"/>
          </a:xfrm>
        </p:spPr>
        <p:txBody>
          <a:bodyPr/>
          <a:lstStyle/>
          <a:p>
            <a:pPr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* Bury included </a:t>
            </a:r>
            <a:r>
              <a:rPr lang="en-GB" sz="1400" dirty="0">
                <a:solidFill>
                  <a:schemeClr val="tx1"/>
                </a:solidFill>
              </a:rPr>
              <a:t>one secondary school towards the end of the </a:t>
            </a:r>
            <a:r>
              <a:rPr lang="en-GB" sz="1400" dirty="0" smtClean="0">
                <a:solidFill>
                  <a:schemeClr val="tx1"/>
                </a:solidFill>
              </a:rPr>
              <a:t>programme</a:t>
            </a:r>
          </a:p>
          <a:p>
            <a:pPr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** Essex included self-administration in year </a:t>
            </a:r>
            <a:r>
              <a:rPr lang="en-GB" sz="1400" dirty="0">
                <a:solidFill>
                  <a:schemeClr val="tx1"/>
                </a:solidFill>
              </a:rPr>
              <a:t>6 </a:t>
            </a:r>
            <a:r>
              <a:rPr lang="en-GB" sz="1400" dirty="0" smtClean="0">
                <a:solidFill>
                  <a:schemeClr val="tx1"/>
                </a:solidFill>
              </a:rPr>
              <a:t>and vaccination </a:t>
            </a:r>
            <a:r>
              <a:rPr lang="en-GB" sz="1400" dirty="0">
                <a:solidFill>
                  <a:schemeClr val="tx1"/>
                </a:solidFill>
              </a:rPr>
              <a:t>by Health care support </a:t>
            </a:r>
            <a:r>
              <a:rPr lang="en-GB" sz="1400" dirty="0" smtClean="0">
                <a:solidFill>
                  <a:schemeClr val="tx1"/>
                </a:solidFill>
              </a:rPr>
              <a:t>workers (HCSWs)</a:t>
            </a:r>
            <a:endParaRPr lang="en-GB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1640" y="260648"/>
            <a:ext cx="7523944" cy="64807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50">
                <a:solidFill>
                  <a:srgbClr val="00AE9E"/>
                </a:solidFill>
                <a:latin typeface="+mj-lt"/>
                <a:ea typeface="ヒラギノ角ゴ Pro W3" pitchFamily="84" charset="-128"/>
                <a:cs typeface="ヒラギノ角ゴ Pro W3" pitchFamily="8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9pPr>
          </a:lstStyle>
          <a:p>
            <a:pPr algn="r"/>
            <a:r>
              <a:rPr lang="en-GB" sz="2800" dirty="0" smtClean="0"/>
              <a:t>Summary of models of service delivery in </a:t>
            </a:r>
          </a:p>
          <a:p>
            <a:pPr algn="r"/>
            <a:r>
              <a:rPr lang="en-GB" sz="2800" dirty="0" smtClean="0"/>
              <a:t>each pilot and uptake achieved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731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293096"/>
            <a:ext cx="3960440" cy="2016224"/>
          </a:xfrm>
        </p:spPr>
        <p:txBody>
          <a:bodyPr>
            <a:normAutofit/>
          </a:bodyPr>
          <a:lstStyle/>
          <a:p>
            <a:r>
              <a:rPr lang="en-GB" sz="2400" i="1" dirty="0" smtClean="0"/>
              <a:t>Cumulative </a:t>
            </a:r>
            <a:r>
              <a:rPr lang="en-GB" sz="2400" i="1" dirty="0"/>
              <a:t>uptake 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of </a:t>
            </a:r>
            <a:r>
              <a:rPr lang="en-GB" sz="2400" i="1" dirty="0"/>
              <a:t>LAIV in primary 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school-age </a:t>
            </a:r>
            <a:r>
              <a:rPr lang="en-GB" sz="2400" i="1" dirty="0"/>
              <a:t>children 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in </a:t>
            </a:r>
            <a:r>
              <a:rPr lang="en-GB" sz="2400" i="1" dirty="0"/>
              <a:t>pilot </a:t>
            </a:r>
            <a:r>
              <a:rPr lang="en-GB" sz="2400" i="1" dirty="0" smtClean="0"/>
              <a:t>sites</a:t>
            </a:r>
            <a:r>
              <a:rPr lang="en-GB" sz="2400" i="1" dirty="0"/>
              <a:t/>
            </a:r>
            <a:br>
              <a:rPr lang="en-GB" sz="2400" i="1" dirty="0"/>
            </a:br>
            <a:r>
              <a:rPr lang="en-GB" sz="2400" i="1" dirty="0" smtClean="0"/>
              <a:t>2013-14</a:t>
            </a:r>
            <a:r>
              <a:rPr lang="en-GB" sz="2400" i="1" dirty="0"/>
              <a:t>, England </a:t>
            </a:r>
            <a:r>
              <a:rPr lang="en-GB" sz="2000" i="1" dirty="0"/>
              <a:t>	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6336704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00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28000" cy="1224136"/>
          </a:xfrm>
        </p:spPr>
        <p:txBody>
          <a:bodyPr>
            <a:normAutofit/>
          </a:bodyPr>
          <a:lstStyle/>
          <a:p>
            <a:pPr algn="r"/>
            <a:r>
              <a:rPr lang="en-GB" sz="3600" dirty="0" smtClean="0"/>
              <a:t>Gateshead school nursing model </a:t>
            </a:r>
            <a:br>
              <a:rPr lang="en-GB" sz="3600" dirty="0" smtClean="0"/>
            </a:br>
            <a:r>
              <a:rPr lang="en-GB" sz="3600" dirty="0" smtClean="0"/>
              <a:t>- key </a:t>
            </a:r>
            <a:r>
              <a:rPr lang="en-GB" sz="3600" dirty="0"/>
              <a:t>m</a:t>
            </a:r>
            <a:r>
              <a:rPr lang="en-GB" sz="3600" dirty="0" smtClean="0"/>
              <a:t>essages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881938" cy="446201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ea typeface="Calibri"/>
                <a:cs typeface="Times New Roman"/>
              </a:rPr>
              <a:t>Programme </a:t>
            </a:r>
            <a:r>
              <a:rPr lang="en-GB" sz="2400" dirty="0">
                <a:ea typeface="Calibri"/>
                <a:cs typeface="Times New Roman"/>
              </a:rPr>
              <a:t>delivered by qualified school nurses </a:t>
            </a:r>
            <a:r>
              <a:rPr lang="en-GB" sz="2400" dirty="0" smtClean="0">
                <a:ea typeface="Calibri"/>
                <a:cs typeface="Times New Roman"/>
              </a:rPr>
              <a:t>is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g</a:t>
            </a:r>
            <a:r>
              <a:rPr lang="en-GB" sz="2200" dirty="0" smtClean="0">
                <a:ea typeface="Calibri"/>
                <a:cs typeface="Times New Roman"/>
              </a:rPr>
              <a:t>ood model to ensure safety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c</a:t>
            </a:r>
            <a:r>
              <a:rPr lang="en-GB" sz="2200" dirty="0" smtClean="0">
                <a:ea typeface="Calibri"/>
                <a:cs typeface="Times New Roman"/>
              </a:rPr>
              <a:t>ostly </a:t>
            </a:r>
            <a:r>
              <a:rPr lang="en-GB" sz="2200" dirty="0">
                <a:ea typeface="Calibri"/>
                <a:cs typeface="Times New Roman"/>
              </a:rPr>
              <a:t>and </a:t>
            </a:r>
            <a:r>
              <a:rPr lang="en-GB" sz="2200" dirty="0" smtClean="0">
                <a:ea typeface="Calibri"/>
                <a:cs typeface="Times New Roman"/>
              </a:rPr>
              <a:t>may not be scalable- further piloting required</a:t>
            </a:r>
            <a:endParaRPr lang="en-GB" sz="22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ea typeface="Calibri"/>
                <a:cs typeface="Times New Roman"/>
              </a:rPr>
              <a:t>Having </a:t>
            </a:r>
            <a:r>
              <a:rPr lang="en-GB" sz="2400" dirty="0">
                <a:ea typeface="Calibri"/>
                <a:cs typeface="Times New Roman"/>
              </a:rPr>
              <a:t>a parent </a:t>
            </a:r>
            <a:r>
              <a:rPr lang="en-GB" sz="2400" dirty="0" smtClean="0">
                <a:ea typeface="Calibri"/>
                <a:cs typeface="Times New Roman"/>
              </a:rPr>
              <a:t>attend for </a:t>
            </a:r>
            <a:r>
              <a:rPr lang="en-GB" sz="2400" dirty="0">
                <a:ea typeface="Calibri"/>
                <a:cs typeface="Times New Roman"/>
              </a:rPr>
              <a:t>vaccination </a:t>
            </a:r>
            <a:r>
              <a:rPr lang="en-GB" sz="2400" dirty="0" smtClean="0">
                <a:ea typeface="Calibri"/>
                <a:cs typeface="Times New Roman"/>
              </a:rPr>
              <a:t>will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e</a:t>
            </a:r>
            <a:r>
              <a:rPr lang="en-GB" sz="2200" dirty="0" smtClean="0">
                <a:ea typeface="Calibri"/>
                <a:cs typeface="Times New Roman"/>
              </a:rPr>
              <a:t>nsure correct </a:t>
            </a:r>
            <a:r>
              <a:rPr lang="en-GB" sz="2200" dirty="0">
                <a:ea typeface="Calibri"/>
                <a:cs typeface="Times New Roman"/>
              </a:rPr>
              <a:t>identification of child </a:t>
            </a:r>
            <a:r>
              <a:rPr lang="en-GB" sz="2200" dirty="0" smtClean="0">
                <a:ea typeface="Calibri"/>
                <a:cs typeface="Times New Roman"/>
              </a:rPr>
              <a:t>guaranteed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i</a:t>
            </a:r>
            <a:r>
              <a:rPr lang="en-GB" sz="2200" dirty="0" smtClean="0">
                <a:ea typeface="Calibri"/>
                <a:cs typeface="Times New Roman"/>
              </a:rPr>
              <a:t>s more </a:t>
            </a:r>
            <a:r>
              <a:rPr lang="en-GB" sz="2200" dirty="0">
                <a:ea typeface="Calibri"/>
                <a:cs typeface="Times New Roman"/>
              </a:rPr>
              <a:t>disruptive for </a:t>
            </a:r>
            <a:r>
              <a:rPr lang="en-GB" sz="2200" dirty="0" smtClean="0">
                <a:ea typeface="Calibri"/>
                <a:cs typeface="Times New Roman"/>
              </a:rPr>
              <a:t>schools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m</a:t>
            </a:r>
            <a:r>
              <a:rPr lang="en-GB" sz="2200" dirty="0" smtClean="0">
                <a:ea typeface="Calibri"/>
                <a:cs typeface="Times New Roman"/>
              </a:rPr>
              <a:t>ay adversely impact on uptake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n</a:t>
            </a:r>
            <a:r>
              <a:rPr lang="en-GB" sz="2200" dirty="0" smtClean="0">
                <a:ea typeface="Calibri"/>
                <a:cs typeface="Times New Roman"/>
              </a:rPr>
              <a:t>ot be recommended for the future</a:t>
            </a:r>
            <a:endParaRPr lang="en-GB" sz="2200" dirty="0">
              <a:ea typeface="Calibri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ea typeface="Calibri"/>
                <a:cs typeface="Times New Roman"/>
              </a:rPr>
              <a:t>Referring </a:t>
            </a:r>
            <a:r>
              <a:rPr lang="en-GB" sz="2400" dirty="0">
                <a:ea typeface="Calibri"/>
                <a:cs typeface="Times New Roman"/>
              </a:rPr>
              <a:t>children at high risk to GP </a:t>
            </a:r>
            <a:endParaRPr lang="en-GB" sz="2400" dirty="0" smtClean="0">
              <a:ea typeface="Calibri"/>
              <a:cs typeface="Times New Roman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m</a:t>
            </a:r>
            <a:r>
              <a:rPr lang="en-GB" sz="2200" dirty="0" smtClean="0">
                <a:ea typeface="Calibri"/>
                <a:cs typeface="Times New Roman"/>
              </a:rPr>
              <a:t>ay lead </a:t>
            </a:r>
            <a:r>
              <a:rPr lang="en-GB" sz="2200" dirty="0">
                <a:ea typeface="Calibri"/>
                <a:cs typeface="Times New Roman"/>
              </a:rPr>
              <a:t>to reduced uptake in the most vulnerable children </a:t>
            </a:r>
            <a:endParaRPr lang="en-GB" sz="2200" dirty="0" smtClean="0">
              <a:ea typeface="Calibri"/>
              <a:cs typeface="Times New Roman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-GB" sz="2200" dirty="0">
                <a:ea typeface="Calibri"/>
                <a:cs typeface="Times New Roman"/>
              </a:rPr>
              <a:t>i</a:t>
            </a:r>
            <a:r>
              <a:rPr lang="en-GB" sz="2200" dirty="0" smtClean="0">
                <a:ea typeface="Calibri"/>
                <a:cs typeface="Times New Roman"/>
              </a:rPr>
              <a:t>ncreases </a:t>
            </a:r>
            <a:r>
              <a:rPr lang="en-GB" sz="2200" dirty="0">
                <a:ea typeface="Calibri"/>
                <a:cs typeface="Times New Roman"/>
              </a:rPr>
              <a:t>clinical </a:t>
            </a:r>
            <a:r>
              <a:rPr lang="en-GB" sz="2200" dirty="0" smtClean="0">
                <a:ea typeface="Calibri"/>
                <a:cs typeface="Times New Roman"/>
              </a:rPr>
              <a:t>time to triage consent forms</a:t>
            </a:r>
            <a:endParaRPr lang="en-GB" sz="2200" dirty="0">
              <a:ea typeface="Calibri"/>
              <a:cs typeface="Times New Roman"/>
            </a:endParaRPr>
          </a:p>
          <a:p>
            <a:pPr>
              <a:buClr>
                <a:schemeClr val="bg2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90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28000" cy="1080120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Cumbria community model</a:t>
            </a:r>
            <a:br>
              <a:rPr lang="en-GB" dirty="0" smtClean="0"/>
            </a:br>
            <a:r>
              <a:rPr lang="en-GB" dirty="0" smtClean="0"/>
              <a:t>- key messages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608512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Pharmacies can deliver high volume of vaccines in the community</a:t>
            </a:r>
          </a:p>
          <a:p>
            <a:pPr marL="739775" lvl="3" indent="-457200">
              <a:buClr>
                <a:schemeClr val="bg2"/>
              </a:buClr>
            </a:pPr>
            <a:r>
              <a:rPr lang="en-GB" sz="2800" dirty="0"/>
              <a:t>o</a:t>
            </a:r>
            <a:r>
              <a:rPr lang="en-GB" sz="2800" dirty="0" smtClean="0"/>
              <a:t>ver 80% of 13,000 </a:t>
            </a:r>
            <a:r>
              <a:rPr lang="en-GB" sz="2800" dirty="0"/>
              <a:t>vaccines given </a:t>
            </a:r>
            <a:r>
              <a:rPr lang="en-GB" sz="2800" dirty="0" smtClean="0"/>
              <a:t>by pharmacies</a:t>
            </a:r>
          </a:p>
          <a:p>
            <a:pPr marL="457200" indent="-457200"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/>
              <a:t>Pharmacists are very enthusiastic to be involved</a:t>
            </a:r>
          </a:p>
          <a:p>
            <a:pPr marL="739775" lvl="3" indent="-457200">
              <a:buClr>
                <a:schemeClr val="bg2"/>
              </a:buClr>
            </a:pPr>
            <a:r>
              <a:rPr lang="en-GB" sz="2800" dirty="0"/>
              <a:t>a</a:t>
            </a:r>
            <a:r>
              <a:rPr lang="en-GB" sz="2800" dirty="0" smtClean="0"/>
              <a:t>lso </a:t>
            </a:r>
            <a:r>
              <a:rPr lang="en-GB" sz="2800" dirty="0"/>
              <a:t>interested in vaccinating in schools</a:t>
            </a:r>
          </a:p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Pharmacist delivery was well </a:t>
            </a:r>
            <a:r>
              <a:rPr lang="en-GB" sz="2800" dirty="0"/>
              <a:t>accepted by </a:t>
            </a:r>
            <a:r>
              <a:rPr lang="en-GB" sz="2800" dirty="0" smtClean="0"/>
              <a:t>parents (based </a:t>
            </a:r>
            <a:r>
              <a:rPr lang="en-GB" sz="2800" dirty="0"/>
              <a:t>on evaluation from those </a:t>
            </a:r>
            <a:r>
              <a:rPr lang="en-GB" sz="2800" dirty="0" smtClean="0"/>
              <a:t>attending)</a:t>
            </a:r>
            <a:endParaRPr lang="en-GB" sz="2800" dirty="0"/>
          </a:p>
          <a:p>
            <a:pPr marL="739775" lvl="3" indent="-457200">
              <a:buClr>
                <a:schemeClr val="bg2"/>
              </a:buClr>
            </a:pPr>
            <a:endParaRPr lang="en-GB" sz="2800" dirty="0" smtClean="0"/>
          </a:p>
          <a:p>
            <a:pPr>
              <a:buClr>
                <a:schemeClr val="bg2"/>
              </a:buClr>
            </a:pPr>
            <a:endParaRPr lang="fr-F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650" y="6308725"/>
            <a:ext cx="7881938" cy="5492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94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16606"/>
            <a:ext cx="8568952" cy="4620706"/>
          </a:xfrm>
        </p:spPr>
        <p:txBody>
          <a:bodyPr anchor="ctr"/>
          <a:lstStyle/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Large </a:t>
            </a:r>
            <a:r>
              <a:rPr lang="en-GB" sz="2800" dirty="0"/>
              <a:t>number of pharmacy providers</a:t>
            </a:r>
          </a:p>
          <a:p>
            <a:pPr marL="739775" lvl="3" indent="-457200">
              <a:buClr>
                <a:schemeClr val="bg2"/>
              </a:buClr>
            </a:pPr>
            <a:r>
              <a:rPr lang="en-GB" sz="2400" dirty="0"/>
              <a:t>t</a:t>
            </a:r>
            <a:r>
              <a:rPr lang="en-GB" sz="2400" dirty="0" smtClean="0"/>
              <a:t>ime </a:t>
            </a:r>
            <a:r>
              <a:rPr lang="en-GB" sz="2400" dirty="0"/>
              <a:t>consuming for contracting </a:t>
            </a:r>
          </a:p>
          <a:p>
            <a:pPr marL="739775" lvl="3" indent="-457200">
              <a:buClr>
                <a:schemeClr val="bg2"/>
              </a:buClr>
            </a:pPr>
            <a:r>
              <a:rPr lang="en-GB" sz="2400" dirty="0"/>
              <a:t>i</a:t>
            </a:r>
            <a:r>
              <a:rPr lang="en-GB" sz="2400" dirty="0" smtClean="0"/>
              <a:t>ncrease </a:t>
            </a:r>
            <a:r>
              <a:rPr lang="en-GB" sz="2400" dirty="0"/>
              <a:t>potential for wastage with v</a:t>
            </a:r>
            <a:r>
              <a:rPr lang="en-GB" sz="2600" dirty="0"/>
              <a:t>accine distribution </a:t>
            </a:r>
          </a:p>
          <a:p>
            <a:pPr marL="330200" lvl="2" indent="-457200">
              <a:buClr>
                <a:schemeClr val="bg2"/>
              </a:buClr>
            </a:pPr>
            <a:r>
              <a:rPr lang="en-GB" sz="2800" dirty="0">
                <a:cs typeface="ヒラギノ角ゴ Pro W3" pitchFamily="84" charset="-128"/>
              </a:rPr>
              <a:t>Pharmacies can supply timely vaccine uptake data</a:t>
            </a:r>
          </a:p>
          <a:p>
            <a:pPr marL="739775" lvl="3" indent="-457200">
              <a:buClr>
                <a:schemeClr val="bg2"/>
              </a:buClr>
            </a:pPr>
            <a:r>
              <a:rPr lang="en-GB" sz="2400" dirty="0">
                <a:cs typeface="ヒラギノ角ゴ Pro W3" pitchFamily="84" charset="-128"/>
              </a:rPr>
              <a:t>w</a:t>
            </a:r>
            <a:r>
              <a:rPr lang="en-GB" sz="2400" dirty="0" smtClean="0">
                <a:cs typeface="ヒラギノ角ゴ Pro W3" pitchFamily="84" charset="-128"/>
              </a:rPr>
              <a:t>eb-based </a:t>
            </a:r>
            <a:r>
              <a:rPr lang="en-GB" sz="2400" dirty="0">
                <a:cs typeface="ヒラギノ角ゴ Pro W3" pitchFamily="84" charset="-128"/>
              </a:rPr>
              <a:t>system provided ‘live’ data </a:t>
            </a:r>
          </a:p>
          <a:p>
            <a:pPr marL="739775" lvl="3" indent="-457200">
              <a:buClr>
                <a:schemeClr val="bg2"/>
              </a:buClr>
            </a:pPr>
            <a:r>
              <a:rPr lang="en-GB" sz="2400" dirty="0">
                <a:cs typeface="ヒラギノ角ゴ Pro W3" pitchFamily="84" charset="-128"/>
              </a:rPr>
              <a:t>e</a:t>
            </a:r>
            <a:r>
              <a:rPr lang="en-GB" sz="2400" dirty="0" smtClean="0">
                <a:cs typeface="ヒラギノ角ゴ Pro W3" pitchFamily="84" charset="-128"/>
              </a:rPr>
              <a:t>nabled </a:t>
            </a:r>
            <a:r>
              <a:rPr lang="en-GB" sz="2400" dirty="0">
                <a:cs typeface="ヒラギノ角ゴ Pro W3" pitchFamily="84" charset="-128"/>
              </a:rPr>
              <a:t>timely project </a:t>
            </a:r>
            <a:r>
              <a:rPr lang="en-GB" sz="2400" dirty="0" smtClean="0">
                <a:cs typeface="ヒラギノ角ゴ Pro W3" pitchFamily="84" charset="-128"/>
              </a:rPr>
              <a:t>monitoring </a:t>
            </a:r>
            <a:r>
              <a:rPr lang="en-GB" sz="2400" dirty="0">
                <a:cs typeface="ヒラギノ角ゴ Pro W3" pitchFamily="84" charset="-128"/>
              </a:rPr>
              <a:t>and management</a:t>
            </a:r>
          </a:p>
          <a:p>
            <a:pPr marL="457200" indent="-457200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800" dirty="0" smtClean="0"/>
              <a:t>Model may work well as back-up to delivery in school delivery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650" y="6308725"/>
            <a:ext cx="7881938" cy="5492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63487" y="254572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spc="-150" dirty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rPr>
              <a:t>Cumbria </a:t>
            </a:r>
            <a:r>
              <a:rPr lang="en-GB" sz="4000" spc="-150" dirty="0" smtClean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rPr>
              <a:t>community model</a:t>
            </a:r>
          </a:p>
          <a:p>
            <a:pPr algn="r"/>
            <a:r>
              <a:rPr lang="en-GB" sz="4000" spc="-150" dirty="0" smtClean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rPr>
              <a:t>– </a:t>
            </a:r>
            <a:r>
              <a:rPr lang="en-GB" sz="4000" spc="-150" dirty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rPr>
              <a:t>key </a:t>
            </a:r>
            <a:r>
              <a:rPr lang="en-GB" sz="4000" spc="-150" dirty="0" smtClean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rPr>
              <a:t>messages (</a:t>
            </a:r>
            <a:r>
              <a:rPr lang="en-GB" sz="4000" spc="-150" dirty="0">
                <a:solidFill>
                  <a:srgbClr val="00AE9E"/>
                </a:solidFill>
                <a:latin typeface="Arial" pitchFamily="34" charset="0"/>
                <a:ea typeface="ヒラギノ角ゴ Pro W3" pitchFamily="84" charset="-128"/>
                <a:cs typeface="ヒラギノ角ゴ Pro W3" pitchFamily="84" charset="-128"/>
              </a:rPr>
              <a:t>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  </a:t>
            </a:r>
            <a:fld id="{2565FA6D-D4C8-4C4C-AC4B-3269734D34D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62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3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4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5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6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7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ppt/theme/themeOverride8.xml><?xml version="1.0" encoding="utf-8"?>
<a:themeOverride xmlns:a="http://schemas.openxmlformats.org/drawingml/2006/main">
  <a:clrScheme name="Public Health England">
    <a:dk1>
      <a:sysClr val="windowText" lastClr="000000"/>
    </a:dk1>
    <a:lt1>
      <a:sysClr val="window" lastClr="FFFFFF"/>
    </a:lt1>
    <a:dk2>
      <a:srgbClr val="009966"/>
    </a:dk2>
    <a:lt2>
      <a:srgbClr val="98002E"/>
    </a:lt2>
    <a:accent1>
      <a:srgbClr val="11175E"/>
    </a:accent1>
    <a:accent2>
      <a:srgbClr val="D8B5A3"/>
    </a:accent2>
    <a:accent3>
      <a:srgbClr val="F9A25E"/>
    </a:accent3>
    <a:accent4>
      <a:srgbClr val="EEB111"/>
    </a:accent4>
    <a:accent5>
      <a:srgbClr val="00B274"/>
    </a:accent5>
    <a:accent6>
      <a:srgbClr val="A7A9AC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1278</Words>
  <Application>Microsoft Office PowerPoint</Application>
  <PresentationFormat>On-screen Show (4:3)</PresentationFormat>
  <Paragraphs>209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Childhood Flu Immunisation Programme 2013/14 Pilot Feedback</vt:lpstr>
      <vt:lpstr>Contents</vt:lpstr>
      <vt:lpstr>Background</vt:lpstr>
      <vt:lpstr>Pilots</vt:lpstr>
      <vt:lpstr>PowerPoint Presentation</vt:lpstr>
      <vt:lpstr>Cumulative uptake  of LAIV in primary  school-age children  in pilot sites 2013-14, England  </vt:lpstr>
      <vt:lpstr>Gateshead school nursing model  - key messages</vt:lpstr>
      <vt:lpstr>Cumbria community model - key messages (1)</vt:lpstr>
      <vt:lpstr>PowerPoint Presentation</vt:lpstr>
      <vt:lpstr>Bury independent provider model  - key messages</vt:lpstr>
      <vt:lpstr>Leicestershire &amp; Rutland immunisation  team model – key messages</vt:lpstr>
      <vt:lpstr>Havering immunisation team  model - key messages</vt:lpstr>
      <vt:lpstr>Newham immunisation team - key messages</vt:lpstr>
      <vt:lpstr>Essex immunisation team - key messages</vt:lpstr>
      <vt:lpstr>Bury private provider  - secondary school pilot</vt:lpstr>
      <vt:lpstr>Staffing recommendations </vt:lpstr>
      <vt:lpstr>General issues and recommendations (1)</vt:lpstr>
      <vt:lpstr>General issues and recommendations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Flu Immunisation Programme Pilots</dc:title>
  <dc:creator>Louise</dc:creator>
  <cp:lastModifiedBy>Elizabeth Brown</cp:lastModifiedBy>
  <cp:revision>56</cp:revision>
  <cp:lastPrinted>2014-06-03T13:52:37Z</cp:lastPrinted>
  <dcterms:created xsi:type="dcterms:W3CDTF">2014-02-24T15:11:58Z</dcterms:created>
  <dcterms:modified xsi:type="dcterms:W3CDTF">2015-07-28T14:33:51Z</dcterms:modified>
</cp:coreProperties>
</file>