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charts/colors6.xml" ContentType="application/vnd.ms-office.chartcolorstyle+xml"/>
  <Override PartName="/ppt/charts/style22.xml" ContentType="application/vnd.ms-office.chartstyl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charts/colors23.xml" ContentType="application/vnd.ms-office.chartcolorstyle+xml"/>
  <Override PartName="/ppt/tableStyles.xml" ContentType="application/vnd.openxmlformats-officedocument.presentationml.tableStyles+xml"/>
  <Override PartName="/ppt/slideLayouts/slideLayout102.xml" ContentType="application/vnd.openxmlformats-officedocument.presentationml.slideLayout+xml"/>
  <Override PartName="/ppt/charts/colors12.xml" ContentType="application/vnd.ms-office.chartcolorstyl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charts/style16.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charts/chart18.xml" ContentType="application/vnd.openxmlformats-officedocument.drawingml.chart+xml"/>
  <Override PartName="/ppt/charts/colors17.xml" ContentType="application/vnd.ms-office.chartcolorstyl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charts/colors20.xml" ContentType="application/vnd.ms-office.chartcolorstyl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charts/chart19.xml" ContentType="application/vnd.openxmlformats-officedocument.drawingml.chart+xml"/>
  <Override PartName="/ppt/charts/style13.xml" ContentType="application/vnd.ms-office.chartstyle+xml"/>
  <Override PartName="/ppt/charts/colors18.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charts/style20.xml" ContentType="application/vnd.ms-office.chartstyl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olors21.xml" ContentType="application/vnd.ms-office.chartcolorstyl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charts/colors10.xml" ContentType="application/vnd.ms-office.chartcolorstyle+xml"/>
  <Override PartName="/ppt/charts/style7.xml" ContentType="application/vnd.ms-office.chartstyle+xml"/>
  <Override PartName="/ppt/slideLayouts/slideLayout89.xml" ContentType="application/vnd.openxmlformats-officedocument.presentationml.slideLayout+xml"/>
  <Override PartName="/ppt/charts/chart5.xml" ContentType="application/vnd.openxmlformats-officedocument.drawingml.chart+xml"/>
  <Override PartName="/ppt/charts/style18.xml" ContentType="application/vnd.ms-office.chartstyl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charts/style14.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charts/colors19.xml" ContentType="application/vnd.ms-office.chartcolorstyle+xml"/>
  <Override PartName="/ppt/charts/style21.xml" ContentType="application/vnd.ms-office.chartstyl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charts/chart16.xml" ContentType="application/vnd.openxmlformats-officedocument.drawingml.chart+xml"/>
  <Override PartName="/ppt/charts/colors5.xml" ContentType="application/vnd.ms-office.chartcolorstyle+xml"/>
  <Override PartName="/ppt/charts/colors26.xml" ContentType="application/vnd.ms-office.chartcolorstyle+xml"/>
  <Override PartName="/ppt/charts/style10.xml" ContentType="application/vnd.ms-office.chartstyle+xml"/>
  <Override PartName="/ppt/charts/colors15.xml" ContentType="application/vnd.ms-office.chartcolor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olors22.xml" ContentType="application/vnd.ms-office.chartcolorstyle+xml"/>
  <Override PartName="/ppt/charts/chart6.xml" ContentType="application/vnd.openxmlformats-officedocument.drawingml.chart+xml"/>
  <Override PartName="/ppt/charts/style8.xml" ContentType="application/vnd.ms-office.chartstyle+xml"/>
  <Override PartName="/ppt/charts/style19.xml" ContentType="application/vnd.ms-office.chartstyl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charts/style26.xml" ContentType="application/vnd.ms-office.chartstyle+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charts/style15.xml" ContentType="application/vnd.ms-office.chartstyl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charts/chart17.xml" ContentType="application/vnd.openxmlformats-officedocument.drawingml.chart+xml"/>
  <Override PartName="/ppt/charts/colors16.xml" ContentType="application/vnd.ms-office.chartcolorstyl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charts/style1.xml" ContentType="application/vnd.ms-office.chartstyle+xml"/>
  <Override PartName="/ppt/charts/style23.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charts/chart25.xml" ContentType="application/vnd.openxmlformats-officedocument.drawingml.char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charts/chart14.xml" ContentType="application/vnd.openxmlformats-officedocument.drawingml.chart+xml"/>
  <Override PartName="/ppt/charts/colors13.xml" ContentType="application/vnd.ms-office.chartcolorstyle+xml"/>
  <Override PartName="/ppt/slideLayouts/slideLayout50.xml" ContentType="application/vnd.openxmlformats-officedocument.presentationml.slideLayout+xml"/>
  <Override PartName="/ppt/slideLayouts/slideLayout99.xml" ContentType="application/vnd.openxmlformats-officedocument.presentationml.slideLayout+xml"/>
  <Override PartName="/ppt/charts/chart4.xml" ContentType="application/vnd.openxmlformats-officedocument.drawingml.chart+xml"/>
  <Override PartName="/ppt/charts/style6.xml" ContentType="application/vnd.ms-office.chartstyl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charts/style17.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735" r:id="rId5"/>
    <p:sldMasterId id="2147483767" r:id="rId6"/>
    <p:sldMasterId id="2147483799" r:id="rId7"/>
    <p:sldMasterId id="2147483831" r:id="rId8"/>
  </p:sldMasterIdLst>
  <p:notesMasterIdLst>
    <p:notesMasterId r:id="rId39"/>
  </p:notesMasterIdLst>
  <p:handoutMasterIdLst>
    <p:handoutMasterId r:id="rId40"/>
  </p:handoutMasterIdLst>
  <p:sldIdLst>
    <p:sldId id="256" r:id="rId9"/>
    <p:sldId id="313" r:id="rId10"/>
    <p:sldId id="257" r:id="rId11"/>
    <p:sldId id="317" r:id="rId12"/>
    <p:sldId id="360" r:id="rId13"/>
    <p:sldId id="338" r:id="rId14"/>
    <p:sldId id="339" r:id="rId15"/>
    <p:sldId id="340" r:id="rId16"/>
    <p:sldId id="341" r:id="rId17"/>
    <p:sldId id="346" r:id="rId18"/>
    <p:sldId id="367" r:id="rId19"/>
    <p:sldId id="342" r:id="rId20"/>
    <p:sldId id="344" r:id="rId21"/>
    <p:sldId id="333" r:id="rId22"/>
    <p:sldId id="366" r:id="rId23"/>
    <p:sldId id="345" r:id="rId24"/>
    <p:sldId id="318" r:id="rId25"/>
    <p:sldId id="343" r:id="rId26"/>
    <p:sldId id="350" r:id="rId27"/>
    <p:sldId id="351" r:id="rId28"/>
    <p:sldId id="368" r:id="rId29"/>
    <p:sldId id="347" r:id="rId30"/>
    <p:sldId id="348" r:id="rId31"/>
    <p:sldId id="354" r:id="rId32"/>
    <p:sldId id="370" r:id="rId33"/>
    <p:sldId id="371" r:id="rId34"/>
    <p:sldId id="358" r:id="rId35"/>
    <p:sldId id="373" r:id="rId36"/>
    <p:sldId id="369" r:id="rId37"/>
    <p:sldId id="359" r:id="rId38"/>
  </p:sldIdLst>
  <p:sldSz cx="9144000" cy="6858000" type="screen4x3"/>
  <p:notesSz cx="6735763" cy="9866313"/>
  <p:custDataLst>
    <p:tags r:id="rId41"/>
  </p:custDataLst>
  <p:defaultText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012" userDrawn="1">
          <p15:clr>
            <a:srgbClr val="A4A3A4"/>
          </p15:clr>
        </p15:guide>
        <p15:guide id="3" orient="horz" pos="346">
          <p15:clr>
            <a:srgbClr val="A4A3A4"/>
          </p15:clr>
        </p15:guide>
        <p15:guide id="4" orient="horz" pos="4020">
          <p15:clr>
            <a:srgbClr val="A4A3A4"/>
          </p15:clr>
        </p15:guide>
        <p15:guide id="5" orient="horz" pos="4201">
          <p15:clr>
            <a:srgbClr val="A4A3A4"/>
          </p15:clr>
        </p15:guide>
        <p15:guide id="6" orient="horz" pos="1434" userDrawn="1">
          <p15:clr>
            <a:srgbClr val="A4A3A4"/>
          </p15:clr>
        </p15:guide>
        <p15:guide id="7" orient="horz" pos="867">
          <p15:clr>
            <a:srgbClr val="A4A3A4"/>
          </p15:clr>
        </p15:guide>
        <p15:guide id="8" orient="horz" pos="640">
          <p15:clr>
            <a:srgbClr val="A4A3A4"/>
          </p15:clr>
        </p15:guide>
        <p15:guide id="9" orient="horz" pos="3521">
          <p15:clr>
            <a:srgbClr val="A4A3A4"/>
          </p15:clr>
        </p15:guide>
        <p15:guide id="10" orient="horz" pos="3884">
          <p15:clr>
            <a:srgbClr val="A4A3A4"/>
          </p15:clr>
        </p15:guide>
        <p15:guide id="11" orient="horz" pos="2478">
          <p15:clr>
            <a:srgbClr val="A4A3A4"/>
          </p15:clr>
        </p15:guide>
        <p15:guide id="12" pos="90">
          <p15:clr>
            <a:srgbClr val="A4A3A4"/>
          </p15:clr>
        </p15:guide>
        <p15:guide id="13" pos="4967" userDrawn="1">
          <p15:clr>
            <a:srgbClr val="A4A3A4"/>
          </p15:clr>
        </p15:guide>
        <p15:guide id="14" pos="839">
          <p15:clr>
            <a:srgbClr val="A4A3A4"/>
          </p15:clr>
        </p15:guide>
        <p15:guide id="15" pos="4309">
          <p15:clr>
            <a:srgbClr val="A4A3A4"/>
          </p15:clr>
        </p15:guide>
        <p15:guide id="16" pos="1451">
          <p15:clr>
            <a:srgbClr val="A4A3A4"/>
          </p15:clr>
        </p15:guide>
        <p15:guide id="17" pos="5284" userDrawn="1">
          <p15:clr>
            <a:srgbClr val="A4A3A4"/>
          </p15:clr>
        </p15:guide>
        <p15:guide id="18" pos="2880" userDrawn="1">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CT" lastIdx="9" clrIdx="0"/>
  <p:cmAuthor id="1" name="Angela" initials="AL" lastIdx="4" clrIdx="1"/>
  <p:cmAuthor id="2" name="Gavin Ellison" initials="GE" lastIdx="1" clrIdx="2">
    <p:extLst>
      <p:ext uri="{19B8F6BF-5375-455C-9EA6-DF929625EA0E}">
        <p15:presenceInfo xmlns:p15="http://schemas.microsoft.com/office/powerpoint/2012/main" xmlns="" userId="S-1-5-21-4244500858-2814365586-1643306958-2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7A9AC"/>
    <a:srgbClr val="885788"/>
    <a:srgbClr val="53ACAF"/>
    <a:srgbClr val="EE2D27"/>
    <a:srgbClr val="117CC6"/>
    <a:srgbClr val="6D6F71"/>
    <a:srgbClr val="CFBCCF"/>
    <a:srgbClr val="F2F5A4"/>
    <a:srgbClr val="DEE705"/>
    <a:srgbClr val="98C1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85822" autoAdjust="0"/>
  </p:normalViewPr>
  <p:slideViewPr>
    <p:cSldViewPr>
      <p:cViewPr varScale="1">
        <p:scale>
          <a:sx n="93" d="100"/>
          <a:sy n="93" d="100"/>
        </p:scale>
        <p:origin x="-654" y="-90"/>
      </p:cViewPr>
      <p:guideLst>
        <p:guide orient="horz" pos="2160"/>
        <p:guide orient="horz" pos="346"/>
        <p:guide orient="horz" pos="4020"/>
        <p:guide orient="horz" pos="4201"/>
        <p:guide orient="horz" pos="1434"/>
        <p:guide orient="horz" pos="867"/>
        <p:guide orient="horz" pos="640"/>
        <p:guide orient="horz" pos="3521"/>
        <p:guide orient="horz" pos="3884"/>
        <p:guide orient="horz" pos="2478"/>
        <p:guide pos="5012"/>
        <p:guide pos="90"/>
        <p:guide pos="4967"/>
        <p:guide pos="839"/>
        <p:guide pos="4309"/>
        <p:guide pos="1451"/>
        <p:guide pos="528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9114"/>
    </p:cViewPr>
  </p:sorterViewPr>
  <p:notesViewPr>
    <p:cSldViewPr>
      <p:cViewPr varScale="1">
        <p:scale>
          <a:sx n="85" d="100"/>
          <a:sy n="85" d="100"/>
        </p:scale>
        <p:origin x="1267" y="48"/>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Office_Excel_Worksheet25.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smtClean="0"/>
              <a:t>Supplier categories</a:t>
            </a:r>
            <a:endParaRPr lang="en-US" dirty="0"/>
          </a:p>
        </c:rich>
      </c:tx>
      <c:layout/>
      <c:spPr>
        <a:noFill/>
        <a:ln>
          <a:noFill/>
        </a:ln>
        <a:effectLst/>
      </c:spPr>
    </c:title>
    <c:plotArea>
      <c:layout>
        <c:manualLayout>
          <c:layoutTarget val="inner"/>
          <c:xMode val="edge"/>
          <c:yMode val="edge"/>
          <c:x val="0.44773077643465409"/>
          <c:y val="0.10729142011596102"/>
          <c:w val="0.48629827621902705"/>
          <c:h val="0.82113843228369321"/>
        </c:manualLayout>
      </c:layout>
      <c:barChart>
        <c:barDir val="bar"/>
        <c:grouping val="clustered"/>
        <c:ser>
          <c:idx val="0"/>
          <c:order val="0"/>
          <c:tx>
            <c:strRef>
              <c:f>Sheet1!$B$1</c:f>
              <c:strCache>
                <c:ptCount val="1"/>
                <c:pt idx="0">
                  <c:v>Own label</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Fruit / Vegetables</c:v>
                </c:pt>
                <c:pt idx="1">
                  <c:v>Ambient</c:v>
                </c:pt>
                <c:pt idx="2">
                  <c:v>Chilled dairy / ready meals</c:v>
                </c:pt>
                <c:pt idx="3">
                  <c:v>Meat / fish / poultry</c:v>
                </c:pt>
                <c:pt idx="4">
                  <c:v>Frozen foods</c:v>
                </c:pt>
                <c:pt idx="5">
                  <c:v>Alocholic drinks</c:v>
                </c:pt>
                <c:pt idx="6">
                  <c:v>Household goods</c:v>
                </c:pt>
                <c:pt idx="7">
                  <c:v>Non-alcoholic drinks</c:v>
                </c:pt>
                <c:pt idx="8">
                  <c:v>Pet food</c:v>
                </c:pt>
                <c:pt idx="9">
                  <c:v>Cleaning products</c:v>
                </c:pt>
                <c:pt idx="10">
                  <c:v>Toiletries</c:v>
                </c:pt>
              </c:strCache>
            </c:strRef>
          </c:cat>
          <c:val>
            <c:numRef>
              <c:f>Sheet1!$B$2:$B$12</c:f>
              <c:numCache>
                <c:formatCode>0%</c:formatCode>
                <c:ptCount val="11"/>
                <c:pt idx="0">
                  <c:v>0.18000000000000002</c:v>
                </c:pt>
                <c:pt idx="1">
                  <c:v>0.12000000000000001</c:v>
                </c:pt>
                <c:pt idx="2">
                  <c:v>0.1</c:v>
                </c:pt>
                <c:pt idx="3">
                  <c:v>7.0000000000000007E-2</c:v>
                </c:pt>
                <c:pt idx="4">
                  <c:v>5.000000000000001E-2</c:v>
                </c:pt>
                <c:pt idx="5">
                  <c:v>3.0000000000000006E-2</c:v>
                </c:pt>
                <c:pt idx="6">
                  <c:v>2.0000000000000004E-2</c:v>
                </c:pt>
                <c:pt idx="7">
                  <c:v>1.0000000000000002E-2</c:v>
                </c:pt>
                <c:pt idx="8">
                  <c:v>1.0000000000000002E-2</c:v>
                </c:pt>
                <c:pt idx="9">
                  <c:v>1.0000000000000002E-2</c:v>
                </c:pt>
                <c:pt idx="10">
                  <c:v>1.0000000000000002E-2</c:v>
                </c:pt>
              </c:numCache>
            </c:numRef>
          </c:val>
        </c:ser>
        <c:ser>
          <c:idx val="1"/>
          <c:order val="1"/>
          <c:tx>
            <c:strRef>
              <c:f>Sheet1!$C$1</c:f>
              <c:strCache>
                <c:ptCount val="1"/>
                <c:pt idx="0">
                  <c:v>Branded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Fruit / Vegetables</c:v>
                </c:pt>
                <c:pt idx="1">
                  <c:v>Ambient</c:v>
                </c:pt>
                <c:pt idx="2">
                  <c:v>Chilled dairy / ready meals</c:v>
                </c:pt>
                <c:pt idx="3">
                  <c:v>Meat / fish / poultry</c:v>
                </c:pt>
                <c:pt idx="4">
                  <c:v>Frozen foods</c:v>
                </c:pt>
                <c:pt idx="5">
                  <c:v>Alocholic drinks</c:v>
                </c:pt>
                <c:pt idx="6">
                  <c:v>Household goods</c:v>
                </c:pt>
                <c:pt idx="7">
                  <c:v>Non-alcoholic drinks</c:v>
                </c:pt>
                <c:pt idx="8">
                  <c:v>Pet food</c:v>
                </c:pt>
                <c:pt idx="9">
                  <c:v>Cleaning products</c:v>
                </c:pt>
                <c:pt idx="10">
                  <c:v>Toiletries</c:v>
                </c:pt>
              </c:strCache>
            </c:strRef>
          </c:cat>
          <c:val>
            <c:numRef>
              <c:f>Sheet1!$C$2:$C$12</c:f>
              <c:numCache>
                <c:formatCode>0%</c:formatCode>
                <c:ptCount val="11"/>
                <c:pt idx="0">
                  <c:v>9.0000000000000024E-2</c:v>
                </c:pt>
                <c:pt idx="1">
                  <c:v>0.14000000000000001</c:v>
                </c:pt>
                <c:pt idx="2">
                  <c:v>0.1</c:v>
                </c:pt>
                <c:pt idx="3">
                  <c:v>6.0000000000000012E-2</c:v>
                </c:pt>
                <c:pt idx="4">
                  <c:v>4.0000000000000008E-2</c:v>
                </c:pt>
                <c:pt idx="5">
                  <c:v>5.000000000000001E-2</c:v>
                </c:pt>
                <c:pt idx="6">
                  <c:v>3.0000000000000006E-2</c:v>
                </c:pt>
                <c:pt idx="7">
                  <c:v>3.0000000000000006E-2</c:v>
                </c:pt>
                <c:pt idx="8">
                  <c:v>1.0000000000000002E-2</c:v>
                </c:pt>
                <c:pt idx="9">
                  <c:v>1.0000000000000002E-2</c:v>
                </c:pt>
                <c:pt idx="10">
                  <c:v>4.0000000000000008E-2</c:v>
                </c:pt>
              </c:numCache>
            </c:numRef>
          </c:val>
        </c:ser>
        <c:dLbls/>
        <c:gapWidth val="182"/>
        <c:axId val="119013760"/>
        <c:axId val="119015296"/>
      </c:barChart>
      <c:catAx>
        <c:axId val="11901376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015296"/>
        <c:crosses val="autoZero"/>
        <c:auto val="1"/>
        <c:lblAlgn val="ctr"/>
        <c:lblOffset val="100"/>
      </c:catAx>
      <c:valAx>
        <c:axId val="11901529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190137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82672295670851"/>
          <c:y val="3.6124884759393204E-2"/>
          <c:w val="0.78378154742065698"/>
          <c:h val="0.787961027261457"/>
        </c:manualLayout>
      </c:layout>
      <c:barChart>
        <c:barDir val="bar"/>
        <c:grouping val="stacked"/>
        <c:ser>
          <c:idx val="0"/>
          <c:order val="0"/>
          <c:tx>
            <c:strRef>
              <c:f>Sheet1!$B$1</c:f>
              <c:strCache>
                <c:ptCount val="1"/>
                <c:pt idx="0">
                  <c:v>Very familiar</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Sheet1!$B$2:$B$4</c:f>
              <c:numCache>
                <c:formatCode>0%</c:formatCode>
                <c:ptCount val="3"/>
                <c:pt idx="0">
                  <c:v>0.29000000000000004</c:v>
                </c:pt>
                <c:pt idx="1">
                  <c:v>0.14000000000000001</c:v>
                </c:pt>
                <c:pt idx="2">
                  <c:v>0.1</c:v>
                </c:pt>
              </c:numCache>
            </c:numRef>
          </c:val>
        </c:ser>
        <c:ser>
          <c:idx val="1"/>
          <c:order val="1"/>
          <c:tx>
            <c:strRef>
              <c:f>Sheet1!$C$1</c:f>
              <c:strCache>
                <c:ptCount val="1"/>
                <c:pt idx="0">
                  <c:v>Quite familiar</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Sheet1!$C$2:$C$4</c:f>
              <c:numCache>
                <c:formatCode>0%</c:formatCode>
                <c:ptCount val="3"/>
                <c:pt idx="0">
                  <c:v>0.39000000000000007</c:v>
                </c:pt>
                <c:pt idx="1">
                  <c:v>0.38000000000000006</c:v>
                </c:pt>
                <c:pt idx="2">
                  <c:v>0.39000000000000007</c:v>
                </c:pt>
              </c:numCache>
            </c:numRef>
          </c:val>
        </c:ser>
        <c:ser>
          <c:idx val="2"/>
          <c:order val="2"/>
          <c:tx>
            <c:strRef>
              <c:f>Sheet1!$D$1</c:f>
              <c:strCache>
                <c:ptCount val="1"/>
                <c:pt idx="0">
                  <c:v>Only aware it exists</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Sheet1!$D$2:$D$4</c:f>
              <c:numCache>
                <c:formatCode>0%</c:formatCode>
                <c:ptCount val="3"/>
                <c:pt idx="0">
                  <c:v>0.05</c:v>
                </c:pt>
                <c:pt idx="1">
                  <c:v>0.17</c:v>
                </c:pt>
                <c:pt idx="2">
                  <c:v>0.25</c:v>
                </c:pt>
              </c:numCache>
            </c:numRef>
          </c:val>
        </c:ser>
        <c:ser>
          <c:idx val="3"/>
          <c:order val="3"/>
          <c:tx>
            <c:strRef>
              <c:f>Sheet1!$E$1</c:f>
              <c:strCache>
                <c:ptCount val="1"/>
                <c:pt idx="0">
                  <c:v>Unaware</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Sheet1!$E$2:$E$4</c:f>
              <c:numCache>
                <c:formatCode>0%</c:formatCode>
                <c:ptCount val="3"/>
                <c:pt idx="0">
                  <c:v>0.24000000000000002</c:v>
                </c:pt>
                <c:pt idx="1">
                  <c:v>0.29000000000000004</c:v>
                </c:pt>
                <c:pt idx="2">
                  <c:v>0.25</c:v>
                </c:pt>
              </c:numCache>
            </c:numRef>
          </c:val>
        </c:ser>
        <c:dLbls/>
        <c:gapWidth val="182"/>
        <c:overlap val="100"/>
        <c:axId val="121021568"/>
        <c:axId val="121023104"/>
      </c:barChart>
      <c:catAx>
        <c:axId val="12102156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023104"/>
        <c:crosses val="autoZero"/>
        <c:auto val="1"/>
        <c:lblAlgn val="ctr"/>
        <c:lblOffset val="100"/>
      </c:catAx>
      <c:valAx>
        <c:axId val="121023104"/>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tickLblPos val="none"/>
        <c:crossAx val="121021568"/>
        <c:crosses val="autoZero"/>
        <c:crossBetween val="between"/>
      </c:valAx>
      <c:spPr>
        <a:noFill/>
        <a:ln>
          <a:noFill/>
        </a:ln>
        <a:effectLst/>
      </c:spPr>
    </c:plotArea>
    <c:legend>
      <c:legendPos val="r"/>
      <c:layout>
        <c:manualLayout>
          <c:xMode val="edge"/>
          <c:yMode val="edge"/>
          <c:x val="0.18904496722586403"/>
          <c:y val="0.8397063720288892"/>
          <c:w val="0.75859256378920892"/>
          <c:h val="0.126638950448001"/>
        </c:manualLayout>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9621581310011303"/>
          <c:y val="5.1316370253155115E-2"/>
          <c:w val="0.44097843003438503"/>
          <c:h val="0.9438480183883482"/>
        </c:manualLayout>
      </c:layout>
      <c:barChart>
        <c:barDir val="bar"/>
        <c:grouping val="clustered"/>
        <c:ser>
          <c:idx val="0"/>
          <c:order val="0"/>
          <c:tx>
            <c:strRef>
              <c:f>Sheet1!$B$1</c:f>
              <c:strCache>
                <c:ptCount val="1"/>
                <c:pt idx="0">
                  <c:v>Trade Associations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 culture has changed to a more collaborative approach</c:v>
                </c:pt>
                <c:pt idx="1">
                  <c:v>Supplier feel able to raise issues with retailers / CCOs when they feel treated unfairly</c:v>
                </c:pt>
                <c:pt idx="2">
                  <c:v>Suppliers feel they have a greater influence over their terms of supply</c:v>
                </c:pt>
                <c:pt idx="3">
                  <c:v>Retailers have been fined for breaking the Code</c:v>
                </c:pt>
                <c:pt idx="4">
                  <c:v>The whole supply chain is working more efficiently</c:v>
                </c:pt>
                <c:pt idx="5">
                  <c:v>The cost of doing business with retailers is reduced</c:v>
                </c:pt>
                <c:pt idx="6">
                  <c:v>Advice and guidance published</c:v>
                </c:pt>
                <c:pt idx="7">
                  <c:v>By the number of investigations carried out</c:v>
                </c:pt>
                <c:pt idx="8">
                  <c:v>By the number of arbitrations the GCA is asked to carry out</c:v>
                </c:pt>
                <c:pt idx="9">
                  <c:v>Other</c:v>
                </c:pt>
                <c:pt idx="10">
                  <c:v>Don’t know</c:v>
                </c:pt>
              </c:strCache>
            </c:strRef>
          </c:cat>
          <c:val>
            <c:numRef>
              <c:f>Sheet1!$B$2:$B$12</c:f>
              <c:numCache>
                <c:formatCode>0%</c:formatCode>
                <c:ptCount val="11"/>
                <c:pt idx="0">
                  <c:v>0.63000000000000012</c:v>
                </c:pt>
                <c:pt idx="1">
                  <c:v>0.63000000000000012</c:v>
                </c:pt>
                <c:pt idx="2">
                  <c:v>0.48000000000000004</c:v>
                </c:pt>
                <c:pt idx="3">
                  <c:v>0.30000000000000004</c:v>
                </c:pt>
                <c:pt idx="4">
                  <c:v>0.52</c:v>
                </c:pt>
                <c:pt idx="5">
                  <c:v>0.19</c:v>
                </c:pt>
                <c:pt idx="6">
                  <c:v>0.22</c:v>
                </c:pt>
                <c:pt idx="7">
                  <c:v>0.15000000000000002</c:v>
                </c:pt>
                <c:pt idx="8">
                  <c:v>0.19</c:v>
                </c:pt>
                <c:pt idx="9">
                  <c:v>4.0000000000000008E-2</c:v>
                </c:pt>
              </c:numCache>
            </c:numRef>
          </c:val>
        </c:ser>
        <c:ser>
          <c:idx val="1"/>
          <c:order val="1"/>
          <c:tx>
            <c:strRef>
              <c:f>Sheet1!$C$1</c:f>
              <c:strCache>
                <c:ptCount val="1"/>
                <c:pt idx="0">
                  <c:v>Direct suppliers</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 culture has changed to a more collaborative approach</c:v>
                </c:pt>
                <c:pt idx="1">
                  <c:v>Supplier feel able to raise issues with retailers / CCOs when they feel treated unfairly</c:v>
                </c:pt>
                <c:pt idx="2">
                  <c:v>Suppliers feel they have a greater influence over their terms of supply</c:v>
                </c:pt>
                <c:pt idx="3">
                  <c:v>Retailers have been fined for breaking the Code</c:v>
                </c:pt>
                <c:pt idx="4">
                  <c:v>The whole supply chain is working more efficiently</c:v>
                </c:pt>
                <c:pt idx="5">
                  <c:v>The cost of doing business with retailers is reduced</c:v>
                </c:pt>
                <c:pt idx="6">
                  <c:v>Advice and guidance published</c:v>
                </c:pt>
                <c:pt idx="7">
                  <c:v>By the number of investigations carried out</c:v>
                </c:pt>
                <c:pt idx="8">
                  <c:v>By the number of arbitrations the GCA is asked to carry out</c:v>
                </c:pt>
                <c:pt idx="9">
                  <c:v>Other</c:v>
                </c:pt>
                <c:pt idx="10">
                  <c:v>Don’t know</c:v>
                </c:pt>
              </c:strCache>
            </c:strRef>
          </c:cat>
          <c:val>
            <c:numRef>
              <c:f>Sheet1!$C$2:$C$12</c:f>
              <c:numCache>
                <c:formatCode>0%</c:formatCode>
                <c:ptCount val="11"/>
                <c:pt idx="0">
                  <c:v>0.75000000000000011</c:v>
                </c:pt>
                <c:pt idx="1">
                  <c:v>0.67000000000000115</c:v>
                </c:pt>
                <c:pt idx="2">
                  <c:v>0.59</c:v>
                </c:pt>
                <c:pt idx="3">
                  <c:v>0.35000000000000003</c:v>
                </c:pt>
                <c:pt idx="4">
                  <c:v>0.30000000000000004</c:v>
                </c:pt>
                <c:pt idx="5">
                  <c:v>0.28000000000000003</c:v>
                </c:pt>
                <c:pt idx="6">
                  <c:v>0.22</c:v>
                </c:pt>
                <c:pt idx="7">
                  <c:v>0.21000000000000002</c:v>
                </c:pt>
                <c:pt idx="8">
                  <c:v>7.0000000000000007E-2</c:v>
                </c:pt>
                <c:pt idx="9">
                  <c:v>3.0000000000000002E-2</c:v>
                </c:pt>
                <c:pt idx="10">
                  <c:v>3.0000000000000002E-2</c:v>
                </c:pt>
              </c:numCache>
            </c:numRef>
          </c:val>
        </c:ser>
        <c:ser>
          <c:idx val="2"/>
          <c:order val="2"/>
          <c:tx>
            <c:strRef>
              <c:f>Sheet1!$D$1</c:f>
              <c:strCache>
                <c:ptCount val="1"/>
                <c:pt idx="0">
                  <c:v>Indirect suppliers</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 culture has changed to a more collaborative approach</c:v>
                </c:pt>
                <c:pt idx="1">
                  <c:v>Supplier feel able to raise issues with retailers / CCOs when they feel treated unfairly</c:v>
                </c:pt>
                <c:pt idx="2">
                  <c:v>Suppliers feel they have a greater influence over their terms of supply</c:v>
                </c:pt>
                <c:pt idx="3">
                  <c:v>Retailers have been fined for breaking the Code</c:v>
                </c:pt>
                <c:pt idx="4">
                  <c:v>The whole supply chain is working more efficiently</c:v>
                </c:pt>
                <c:pt idx="5">
                  <c:v>The cost of doing business with retailers is reduced</c:v>
                </c:pt>
                <c:pt idx="6">
                  <c:v>Advice and guidance published</c:v>
                </c:pt>
                <c:pt idx="7">
                  <c:v>By the number of investigations carried out</c:v>
                </c:pt>
                <c:pt idx="8">
                  <c:v>By the number of arbitrations the GCA is asked to carry out</c:v>
                </c:pt>
                <c:pt idx="9">
                  <c:v>Other</c:v>
                </c:pt>
                <c:pt idx="10">
                  <c:v>Don’t know</c:v>
                </c:pt>
              </c:strCache>
            </c:strRef>
          </c:cat>
          <c:val>
            <c:numRef>
              <c:f>Sheet1!$D$2:$D$12</c:f>
              <c:numCache>
                <c:formatCode>0%</c:formatCode>
                <c:ptCount val="11"/>
                <c:pt idx="0">
                  <c:v>0.6100000000000001</c:v>
                </c:pt>
                <c:pt idx="1">
                  <c:v>0.66000000000000114</c:v>
                </c:pt>
                <c:pt idx="2">
                  <c:v>0.60000000000000009</c:v>
                </c:pt>
                <c:pt idx="3">
                  <c:v>0.38000000000000006</c:v>
                </c:pt>
                <c:pt idx="4">
                  <c:v>0.57999999999999996</c:v>
                </c:pt>
                <c:pt idx="5">
                  <c:v>0.28000000000000003</c:v>
                </c:pt>
                <c:pt idx="6">
                  <c:v>0.17</c:v>
                </c:pt>
                <c:pt idx="7">
                  <c:v>0.13</c:v>
                </c:pt>
                <c:pt idx="8">
                  <c:v>7.0000000000000007E-2</c:v>
                </c:pt>
                <c:pt idx="9">
                  <c:v>4.0000000000000008E-2</c:v>
                </c:pt>
                <c:pt idx="10">
                  <c:v>2.0000000000000004E-2</c:v>
                </c:pt>
              </c:numCache>
            </c:numRef>
          </c:val>
        </c:ser>
        <c:dLbls/>
        <c:gapWidth val="182"/>
        <c:axId val="121107968"/>
        <c:axId val="121109504"/>
      </c:barChart>
      <c:catAx>
        <c:axId val="12110796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21109504"/>
        <c:crosses val="autoZero"/>
        <c:auto val="1"/>
        <c:lblAlgn val="ctr"/>
        <c:lblOffset val="100"/>
      </c:catAx>
      <c:valAx>
        <c:axId val="121109504"/>
        <c:scaling>
          <c:orientation val="minMax"/>
        </c:scaling>
        <c:delete val="1"/>
        <c:axPos val="t"/>
        <c:numFmt formatCode="0%" sourceLinked="1"/>
        <c:majorTickMark val="none"/>
        <c:tickLblPos val="none"/>
        <c:crossAx val="121107968"/>
        <c:crosses val="autoZero"/>
        <c:crossBetween val="between"/>
      </c:valAx>
      <c:spPr>
        <a:noFill/>
        <a:ln>
          <a:noFill/>
        </a:ln>
        <a:effectLst/>
      </c:spPr>
    </c:plotArea>
    <c:legend>
      <c:legendPos val="r"/>
      <c:layout>
        <c:manualLayout>
          <c:xMode val="edge"/>
          <c:yMode val="edge"/>
          <c:x val="0.84785857034160905"/>
          <c:y val="0.32197210820419409"/>
          <c:w val="0.14498145623260503"/>
          <c:h val="0.27025450625606201"/>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9764778703393403"/>
          <c:y val="2.9185050867364011E-2"/>
          <c:w val="0.44097843003438503"/>
          <c:h val="0.89924492516704491"/>
        </c:manualLayout>
      </c:layout>
      <c:barChart>
        <c:barDir val="bar"/>
        <c:grouping val="clustered"/>
        <c:ser>
          <c:idx val="0"/>
          <c:order val="0"/>
          <c:tx>
            <c:strRef>
              <c:f>Sheet1!$B$1</c:f>
              <c:strCache>
                <c:ptCount val="1"/>
                <c:pt idx="0">
                  <c:v>Column1</c:v>
                </c:pt>
              </c:strCache>
            </c:strRef>
          </c:tx>
          <c:spPr>
            <a:solidFill>
              <a:schemeClr val="accent1"/>
            </a:solidFill>
            <a:ln>
              <a:noFill/>
            </a:ln>
            <a:effectLst/>
          </c:spPr>
          <c:dPt>
            <c:idx val="0"/>
            <c:spPr>
              <a:solidFill>
                <a:schemeClr val="tx2"/>
              </a:solidFill>
              <a:ln>
                <a:noFill/>
              </a:ln>
              <a:effectLst/>
            </c:spPr>
          </c:dPt>
          <c:dPt>
            <c:idx val="15"/>
            <c:spPr>
              <a:solidFill>
                <a:schemeClr val="tx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Net: any issues</c:v>
                </c:pt>
                <c:pt idx="1">
                  <c:v>Variation of supply agreements and terms of supply</c:v>
                </c:pt>
                <c:pt idx="2">
                  <c:v>Unjustified charges for consumer complaints</c:v>
                </c:pt>
                <c:pt idx="3">
                  <c:v>Obligation to contribute to marketing costs</c:v>
                </c:pt>
                <c:pt idx="4">
                  <c:v>Delay in payments</c:v>
                </c:pt>
                <c:pt idx="5">
                  <c:v>No compensation for forecasting errors</c:v>
                </c:pt>
                <c:pt idx="6">
                  <c:v>Payment as a condition of being supplier</c:v>
                </c:pt>
                <c:pt idx="7">
                  <c:v>Not applying due care when ordering for promotions</c:v>
                </c:pt>
                <c:pt idx="8">
                  <c:v>Not meeting duties to relation to de-listing</c:v>
                </c:pt>
                <c:pt idx="9">
                  <c:v>Variation of supply chain procedures</c:v>
                </c:pt>
                <c:pt idx="10">
                  <c:v>Payment for wastage</c:v>
                </c:pt>
                <c:pt idx="11">
                  <c:v>Payment for better positioning of goods unless in relation to promotions</c:v>
                </c:pt>
                <c:pt idx="12">
                  <c:v>Payment for shrinkage</c:v>
                </c:pt>
                <c:pt idx="13">
                  <c:v>Tying of third party goods and services to payment</c:v>
                </c:pt>
                <c:pt idx="14">
                  <c:v>Not escalating concerns over breaches of the Code to senior buyer </c:v>
                </c:pt>
                <c:pt idx="15">
                  <c:v>No issues with the Code</c:v>
                </c:pt>
              </c:strCache>
            </c:strRef>
          </c:cat>
          <c:val>
            <c:numRef>
              <c:f>Sheet1!$B$2:$B$17</c:f>
              <c:numCache>
                <c:formatCode>0%</c:formatCode>
                <c:ptCount val="16"/>
                <c:pt idx="0">
                  <c:v>0.79</c:v>
                </c:pt>
                <c:pt idx="1">
                  <c:v>0.4</c:v>
                </c:pt>
                <c:pt idx="2">
                  <c:v>0.37000000000000005</c:v>
                </c:pt>
                <c:pt idx="3">
                  <c:v>0.36000000000000004</c:v>
                </c:pt>
                <c:pt idx="4">
                  <c:v>0.35000000000000003</c:v>
                </c:pt>
                <c:pt idx="5">
                  <c:v>0.33000000000000007</c:v>
                </c:pt>
                <c:pt idx="6">
                  <c:v>0.25</c:v>
                </c:pt>
                <c:pt idx="7">
                  <c:v>0.23</c:v>
                </c:pt>
                <c:pt idx="8">
                  <c:v>0.22</c:v>
                </c:pt>
                <c:pt idx="9">
                  <c:v>0.19</c:v>
                </c:pt>
                <c:pt idx="10">
                  <c:v>0.17</c:v>
                </c:pt>
                <c:pt idx="11">
                  <c:v>0.13</c:v>
                </c:pt>
                <c:pt idx="12">
                  <c:v>8.0000000000000016E-2</c:v>
                </c:pt>
                <c:pt idx="13">
                  <c:v>8.0000000000000016E-2</c:v>
                </c:pt>
                <c:pt idx="14">
                  <c:v>8.0000000000000016E-2</c:v>
                </c:pt>
                <c:pt idx="15">
                  <c:v>0.21000000000000002</c:v>
                </c:pt>
              </c:numCache>
            </c:numRef>
          </c:val>
        </c:ser>
        <c:dLbls/>
        <c:gapWidth val="182"/>
        <c:axId val="119116160"/>
        <c:axId val="119117696"/>
      </c:barChart>
      <c:catAx>
        <c:axId val="11911616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117696"/>
        <c:crosses val="autoZero"/>
        <c:auto val="1"/>
        <c:lblAlgn val="ctr"/>
        <c:lblOffset val="100"/>
      </c:catAx>
      <c:valAx>
        <c:axId val="11911769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1911616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9764778703393403"/>
          <c:y val="4.1782857460282208E-2"/>
          <c:w val="0.44097843003438503"/>
          <c:h val="0.95501392702398202"/>
        </c:manualLayout>
      </c:layout>
      <c:barChart>
        <c:barDir val="bar"/>
        <c:grouping val="clustered"/>
        <c:ser>
          <c:idx val="0"/>
          <c:order val="0"/>
          <c:tx>
            <c:strRef>
              <c:f>Sheet1!$B$1</c:f>
              <c:strCache>
                <c:ptCount val="1"/>
                <c:pt idx="0">
                  <c:v>Column1</c:v>
                </c:pt>
              </c:strCache>
            </c:strRef>
          </c:tx>
          <c:spPr>
            <a:solidFill>
              <a:schemeClr val="accent1"/>
            </a:solidFill>
            <a:ln>
              <a:noFill/>
            </a:ln>
            <a:effectLst/>
          </c:spPr>
          <c:dPt>
            <c:idx val="0"/>
            <c:spPr>
              <a:solidFill>
                <a:schemeClr val="tx2"/>
              </a:solidFill>
              <a:ln>
                <a:noFill/>
              </a:ln>
              <a:effectLst/>
            </c:spPr>
          </c:dPt>
          <c:dPt>
            <c:idx val="12"/>
            <c:spPr>
              <a:solidFill>
                <a:schemeClr val="tx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issues</c:v>
                </c:pt>
                <c:pt idx="1">
                  <c:v>Incorrect deductions from invoices with or without notice</c:v>
                </c:pt>
                <c:pt idx="2">
                  <c:v>Incorrect requests for payments and charges going back up to 6 years</c:v>
                </c:pt>
                <c:pt idx="3">
                  <c:v>Requirement to fund retailer margin shortfall not agreed at start</c:v>
                </c:pt>
                <c:pt idx="4">
                  <c:v>De-listing without reasonable notice</c:v>
                </c:pt>
                <c:pt idx="5">
                  <c:v>Requirement for lump-sum payments over and above those agreed at start</c:v>
                </c:pt>
                <c:pt idx="6">
                  <c:v>Not compensating for under-orders or penalising for non-delivery of over-orders, against agreed forecasts</c:v>
                </c:pt>
                <c:pt idx="7">
                  <c:v>Requirement to pay listing fees</c:v>
                </c:pt>
                <c:pt idx="8">
                  <c:v>Requirement for marketing payments over and above those agreed at start</c:v>
                </c:pt>
                <c:pt idx="9">
                  <c:v>Requirement to use a third party packaging supplier more expensive than market price</c:v>
                </c:pt>
                <c:pt idx="10">
                  <c:v>Overbuying at promotional price and subsequently selling at full price</c:v>
                </c:pt>
                <c:pt idx="11">
                  <c:v>Other</c:v>
                </c:pt>
                <c:pt idx="12">
                  <c:v>None of these</c:v>
                </c:pt>
              </c:strCache>
            </c:strRef>
          </c:cat>
          <c:val>
            <c:numRef>
              <c:f>Sheet1!$B$2:$B$14</c:f>
              <c:numCache>
                <c:formatCode>0%</c:formatCode>
                <c:ptCount val="13"/>
                <c:pt idx="0">
                  <c:v>0.8</c:v>
                </c:pt>
                <c:pt idx="1">
                  <c:v>0.46</c:v>
                </c:pt>
                <c:pt idx="2">
                  <c:v>0.45</c:v>
                </c:pt>
                <c:pt idx="3">
                  <c:v>0.36000000000000004</c:v>
                </c:pt>
                <c:pt idx="4">
                  <c:v>0.33000000000000007</c:v>
                </c:pt>
                <c:pt idx="5">
                  <c:v>0.33000000000000007</c:v>
                </c:pt>
                <c:pt idx="6">
                  <c:v>0.32000000000000006</c:v>
                </c:pt>
                <c:pt idx="7">
                  <c:v>0.32000000000000006</c:v>
                </c:pt>
                <c:pt idx="8">
                  <c:v>0.24000000000000002</c:v>
                </c:pt>
                <c:pt idx="9">
                  <c:v>0.24000000000000002</c:v>
                </c:pt>
                <c:pt idx="10">
                  <c:v>0.18000000000000002</c:v>
                </c:pt>
                <c:pt idx="11">
                  <c:v>6.0000000000000005E-2</c:v>
                </c:pt>
                <c:pt idx="12">
                  <c:v>0.14000000000000001</c:v>
                </c:pt>
              </c:numCache>
            </c:numRef>
          </c:val>
        </c:ser>
        <c:dLbls/>
        <c:gapWidth val="182"/>
        <c:axId val="121365248"/>
        <c:axId val="121366784"/>
      </c:barChart>
      <c:catAx>
        <c:axId val="12136524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366784"/>
        <c:crosses val="autoZero"/>
        <c:auto val="1"/>
        <c:lblAlgn val="ctr"/>
        <c:lblOffset val="100"/>
      </c:catAx>
      <c:valAx>
        <c:axId val="12136678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2136524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82672295670851"/>
          <c:y val="3.6124884759393204E-2"/>
          <c:w val="0.78378154742065698"/>
          <c:h val="0.841778068804238"/>
        </c:manualLayout>
      </c:layout>
      <c:barChart>
        <c:barDir val="bar"/>
        <c:grouping val="stacked"/>
        <c:ser>
          <c:idx val="0"/>
          <c:order val="0"/>
          <c:tx>
            <c:strRef>
              <c:f>Sheet1!$B$1</c:f>
              <c:strCache>
                <c:ptCount val="1"/>
                <c:pt idx="0">
                  <c:v>Yes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Sheet1!$B$2:$B$4</c:f>
              <c:numCache>
                <c:formatCode>0%</c:formatCode>
                <c:ptCount val="3"/>
                <c:pt idx="0">
                  <c:v>0.6100000000000001</c:v>
                </c:pt>
                <c:pt idx="1">
                  <c:v>0.38000000000000006</c:v>
                </c:pt>
                <c:pt idx="2">
                  <c:v>0.39000000000000007</c:v>
                </c:pt>
              </c:numCache>
            </c:numRef>
          </c:val>
        </c:ser>
        <c:ser>
          <c:idx val="1"/>
          <c:order val="1"/>
          <c:tx>
            <c:strRef>
              <c:f>Sheet1!$C$1</c:f>
              <c:strCache>
                <c:ptCount val="1"/>
                <c:pt idx="0">
                  <c:v>No </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Sheet1!$C$2:$C$4</c:f>
              <c:numCache>
                <c:formatCode>0%</c:formatCode>
                <c:ptCount val="3"/>
                <c:pt idx="0">
                  <c:v>0.11</c:v>
                </c:pt>
                <c:pt idx="1">
                  <c:v>0.18000000000000002</c:v>
                </c:pt>
                <c:pt idx="2">
                  <c:v>0.1</c:v>
                </c:pt>
              </c:numCache>
            </c:numRef>
          </c:val>
        </c:ser>
        <c:ser>
          <c:idx val="2"/>
          <c:order val="2"/>
          <c:tx>
            <c:strRef>
              <c:f>Sheet1!$D$1</c:f>
              <c:strCache>
                <c:ptCount val="1"/>
                <c:pt idx="0">
                  <c:v>Don't know</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Sheet1!$D$2:$D$4</c:f>
              <c:numCache>
                <c:formatCode>0%</c:formatCode>
                <c:ptCount val="3"/>
                <c:pt idx="0">
                  <c:v>0.29000000000000004</c:v>
                </c:pt>
                <c:pt idx="1">
                  <c:v>0.44</c:v>
                </c:pt>
                <c:pt idx="2">
                  <c:v>0.51</c:v>
                </c:pt>
              </c:numCache>
            </c:numRef>
          </c:val>
        </c:ser>
        <c:dLbls/>
        <c:gapWidth val="182"/>
        <c:overlap val="100"/>
        <c:axId val="121648256"/>
        <c:axId val="121650176"/>
      </c:barChart>
      <c:catAx>
        <c:axId val="12164825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650176"/>
        <c:crosses val="autoZero"/>
        <c:auto val="1"/>
        <c:lblAlgn val="ctr"/>
        <c:lblOffset val="100"/>
      </c:catAx>
      <c:valAx>
        <c:axId val="121650176"/>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21648256"/>
        <c:crosses val="autoZero"/>
        <c:crossBetween val="between"/>
      </c:valAx>
      <c:spPr>
        <a:noFill/>
        <a:ln>
          <a:noFill/>
        </a:ln>
        <a:effectLst/>
      </c:spPr>
    </c:plotArea>
    <c:legend>
      <c:legendPos val="r"/>
      <c:layout>
        <c:manualLayout>
          <c:xMode val="edge"/>
          <c:yMode val="edge"/>
          <c:x val="0.40803683849942601"/>
          <c:y val="0.93749535773284398"/>
          <c:w val="0.34118523867718398"/>
          <c:h val="6.2504642267156019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3296563539723709"/>
          <c:y val="0"/>
          <c:w val="0.50322639589753082"/>
          <c:h val="1"/>
        </c:manualLayout>
      </c:layout>
      <c:barChart>
        <c:barDir val="bar"/>
        <c:grouping val="clustered"/>
        <c:ser>
          <c:idx val="0"/>
          <c:order val="0"/>
          <c:tx>
            <c:strRef>
              <c:f>Sheet1!$B$1</c:f>
              <c:strCache>
                <c:ptCount val="1"/>
                <c:pt idx="0">
                  <c:v>Column1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 fear retribution </c:v>
                </c:pt>
                <c:pt idx="1">
                  <c:v>Don't think the GCA will be able to do anything</c:v>
                </c:pt>
                <c:pt idx="2">
                  <c:v>You can address the concerns yourself</c:v>
                </c:pt>
                <c:pt idx="3">
                  <c:v>Don't think your concerns are important enough</c:v>
                </c:pt>
                <c:pt idx="4">
                  <c:v>You already alerted a trade association</c:v>
                </c:pt>
                <c:pt idx="5">
                  <c:v>Other reason</c:v>
                </c:pt>
                <c:pt idx="6">
                  <c:v>Don't know</c:v>
                </c:pt>
              </c:strCache>
            </c:strRef>
          </c:cat>
          <c:val>
            <c:numRef>
              <c:f>Sheet1!$B$2:$B$8</c:f>
              <c:numCache>
                <c:formatCode>0%</c:formatCode>
                <c:ptCount val="7"/>
                <c:pt idx="0">
                  <c:v>0.57999999999999996</c:v>
                </c:pt>
                <c:pt idx="1">
                  <c:v>0.41000000000000003</c:v>
                </c:pt>
                <c:pt idx="2">
                  <c:v>0.19</c:v>
                </c:pt>
                <c:pt idx="3">
                  <c:v>0.1</c:v>
                </c:pt>
                <c:pt idx="4">
                  <c:v>2.0000000000000004E-2</c:v>
                </c:pt>
                <c:pt idx="5">
                  <c:v>7.0000000000000007E-2</c:v>
                </c:pt>
                <c:pt idx="6">
                  <c:v>8.0000000000000016E-2</c:v>
                </c:pt>
              </c:numCache>
            </c:numRef>
          </c:val>
        </c:ser>
        <c:dLbls/>
        <c:gapWidth val="182"/>
        <c:axId val="127425536"/>
        <c:axId val="127562112"/>
      </c:barChart>
      <c:catAx>
        <c:axId val="12742553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7562112"/>
        <c:crosses val="autoZero"/>
        <c:auto val="1"/>
        <c:lblAlgn val="ctr"/>
        <c:lblOffset val="100"/>
      </c:catAx>
      <c:valAx>
        <c:axId val="12756211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2742553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1114652309398205"/>
          <c:y val="1.4067682955862004E-2"/>
          <c:w val="0.64160872632275012"/>
          <c:h val="0.91436229307854699"/>
        </c:manualLayout>
      </c:layout>
      <c:barChart>
        <c:barDir val="bar"/>
        <c:grouping val="clustered"/>
        <c:ser>
          <c:idx val="0"/>
          <c:order val="0"/>
          <c:tx>
            <c:strRef>
              <c:f>Sheet1!$B$1</c:f>
              <c:strCache>
                <c:ptCount val="1"/>
                <c:pt idx="0">
                  <c:v>Column1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Marks and Spencer (n=117)</c:v>
                </c:pt>
                <c:pt idx="1">
                  <c:v>Tesco (n=225)</c:v>
                </c:pt>
                <c:pt idx="2">
                  <c:v>Sainsbury's (n=211)</c:v>
                </c:pt>
                <c:pt idx="3">
                  <c:v>Waitrose (n=191)</c:v>
                </c:pt>
                <c:pt idx="4">
                  <c:v>Aldi (n=194)</c:v>
                </c:pt>
                <c:pt idx="5">
                  <c:v>Asda (n=210)</c:v>
                </c:pt>
                <c:pt idx="6">
                  <c:v>Morrisons (n=205)</c:v>
                </c:pt>
                <c:pt idx="7">
                  <c:v>Iceland (n=94)</c:v>
                </c:pt>
                <c:pt idx="8">
                  <c:v>Co-operative (n=169)</c:v>
                </c:pt>
                <c:pt idx="9">
                  <c:v>Lidl (n=105)</c:v>
                </c:pt>
              </c:strCache>
            </c:strRef>
          </c:cat>
          <c:val>
            <c:numRef>
              <c:f>Sheet1!$B$2:$B$11</c:f>
              <c:numCache>
                <c:formatCode>0%</c:formatCode>
                <c:ptCount val="10"/>
                <c:pt idx="0">
                  <c:v>0.27</c:v>
                </c:pt>
                <c:pt idx="1">
                  <c:v>0.26</c:v>
                </c:pt>
                <c:pt idx="2">
                  <c:v>0.23</c:v>
                </c:pt>
                <c:pt idx="3">
                  <c:v>0.23</c:v>
                </c:pt>
                <c:pt idx="4">
                  <c:v>0.22</c:v>
                </c:pt>
                <c:pt idx="5">
                  <c:v>0.2</c:v>
                </c:pt>
                <c:pt idx="6">
                  <c:v>0.18000000000000002</c:v>
                </c:pt>
                <c:pt idx="7">
                  <c:v>0.15000000000000002</c:v>
                </c:pt>
                <c:pt idx="8">
                  <c:v>0.14000000000000001</c:v>
                </c:pt>
                <c:pt idx="9">
                  <c:v>0.11</c:v>
                </c:pt>
              </c:numCache>
            </c:numRef>
          </c:val>
        </c:ser>
        <c:dLbls/>
        <c:gapWidth val="182"/>
        <c:axId val="127177472"/>
        <c:axId val="127179008"/>
      </c:barChart>
      <c:catAx>
        <c:axId val="12717747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179008"/>
        <c:crosses val="autoZero"/>
        <c:auto val="1"/>
        <c:lblAlgn val="ctr"/>
        <c:lblOffset val="100"/>
      </c:catAx>
      <c:valAx>
        <c:axId val="12717900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2717747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Raised an issue?</a:t>
            </a:r>
            <a:endParaRPr lang="en-US" sz="1800" dirty="0"/>
          </a:p>
        </c:rich>
      </c:tx>
      <c:layout>
        <c:manualLayout>
          <c:xMode val="edge"/>
          <c:yMode val="edge"/>
          <c:x val="1.6536629939123203E-3"/>
          <c:y val="5.8858538292229604E-2"/>
        </c:manualLayout>
      </c:layout>
      <c:spPr>
        <a:noFill/>
        <a:ln>
          <a:noFill/>
        </a:ln>
        <a:effectLst/>
      </c:spPr>
    </c:title>
    <c:plotArea>
      <c:layout>
        <c:manualLayout>
          <c:layoutTarget val="inner"/>
          <c:xMode val="edge"/>
          <c:yMode val="edge"/>
          <c:x val="8.4409880256111333E-2"/>
          <c:y val="0.18357429982527204"/>
          <c:w val="0.54140920988155894"/>
          <c:h val="0.629100238862349"/>
        </c:manualLayout>
      </c:layout>
      <c:pieChart>
        <c:varyColors val="1"/>
        <c:ser>
          <c:idx val="0"/>
          <c:order val="0"/>
          <c:tx>
            <c:strRef>
              <c:f>Sheet1!$B$1</c:f>
              <c:strCache>
                <c:ptCount val="1"/>
                <c:pt idx="0">
                  <c:v>Yes</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0.23</c:v>
                </c:pt>
                <c:pt idx="1">
                  <c:v>0.77000000000000013</c:v>
                </c:pt>
              </c:numCache>
            </c:numRef>
          </c:val>
        </c:ser>
        <c:dLbls/>
        <c:firstSliceAng val="0"/>
      </c:pieChart>
      <c:spPr>
        <a:noFill/>
        <a:ln>
          <a:noFill/>
        </a:ln>
        <a:effectLst/>
      </c:spPr>
    </c:plotArea>
    <c:legend>
      <c:legendPos val="b"/>
      <c:layout>
        <c:manualLayout>
          <c:xMode val="edge"/>
          <c:yMode val="edge"/>
          <c:x val="0.5862077769966999"/>
          <c:y val="0.20976619179464104"/>
          <c:w val="0.19646130243888102"/>
          <c:h val="0.30450912790107104"/>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smtClean="0"/>
              <a:t>When raised an issue</a:t>
            </a:r>
            <a:endParaRPr lang="en-US" dirty="0"/>
          </a:p>
        </c:rich>
      </c:tx>
      <c:layout>
        <c:manualLayout>
          <c:xMode val="edge"/>
          <c:yMode val="edge"/>
          <c:x val="0.22379370956819902"/>
          <c:y val="3.1834276478240796E-2"/>
        </c:manualLayout>
      </c:layout>
      <c:spPr>
        <a:noFill/>
        <a:ln>
          <a:noFill/>
        </a:ln>
        <a:effectLst/>
      </c:spPr>
    </c:title>
    <c:plotArea>
      <c:layout>
        <c:manualLayout>
          <c:layoutTarget val="inner"/>
          <c:xMode val="edge"/>
          <c:yMode val="edge"/>
          <c:x val="0.44773077643465403"/>
          <c:y val="0.22676736634997502"/>
          <c:w val="0.51872313551467009"/>
          <c:h val="0.70166262888352904"/>
        </c:manualLayout>
      </c:layout>
      <c:barChart>
        <c:barDir val="bar"/>
        <c:grouping val="clustered"/>
        <c:ser>
          <c:idx val="0"/>
          <c:order val="0"/>
          <c:tx>
            <c:strRef>
              <c:f>Sheet1!$B$1</c:f>
              <c:strCache>
                <c:ptCount val="1"/>
                <c:pt idx="0">
                  <c:v>Yes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February 2010 to June 2013</c:v>
                </c:pt>
                <c:pt idx="1">
                  <c:v>July 2013 to now</c:v>
                </c:pt>
              </c:strCache>
            </c:strRef>
          </c:cat>
          <c:val>
            <c:numRef>
              <c:f>Sheet1!$B$2:$B$3</c:f>
              <c:numCache>
                <c:formatCode>0%</c:formatCode>
                <c:ptCount val="2"/>
                <c:pt idx="0">
                  <c:v>0.12000000000000001</c:v>
                </c:pt>
                <c:pt idx="1">
                  <c:v>0.17</c:v>
                </c:pt>
              </c:numCache>
            </c:numRef>
          </c:val>
        </c:ser>
        <c:dLbls/>
        <c:gapWidth val="182"/>
        <c:axId val="130175744"/>
        <c:axId val="130177664"/>
      </c:barChart>
      <c:catAx>
        <c:axId val="13017574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0177664"/>
        <c:crosses val="autoZero"/>
        <c:auto val="1"/>
        <c:lblAlgn val="ctr"/>
        <c:lblOffset val="100"/>
      </c:catAx>
      <c:valAx>
        <c:axId val="130177664"/>
        <c:scaling>
          <c:orientation val="minMax"/>
        </c:scaling>
        <c:delete val="1"/>
        <c:axPos val="t"/>
        <c:numFmt formatCode="0%" sourceLinked="1"/>
        <c:majorTickMark val="none"/>
        <c:tickLblPos val="none"/>
        <c:crossAx val="1301757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smtClean="0"/>
              <a:t>About which</a:t>
            </a:r>
            <a:r>
              <a:rPr lang="en-US" sz="1400" baseline="0" dirty="0" smtClean="0"/>
              <a:t> retailer? (as a % of  suppliers)</a:t>
            </a:r>
            <a:endParaRPr lang="en-US" sz="1400" dirty="0"/>
          </a:p>
        </c:rich>
      </c:tx>
      <c:spPr>
        <a:noFill/>
        <a:ln>
          <a:noFill/>
        </a:ln>
        <a:effectLst/>
      </c:spPr>
    </c:title>
    <c:plotArea>
      <c:layout>
        <c:manualLayout>
          <c:layoutTarget val="inner"/>
          <c:xMode val="edge"/>
          <c:yMode val="edge"/>
          <c:x val="0.345393035890388"/>
          <c:y val="0.15656685056696806"/>
          <c:w val="0.62106079434246597"/>
          <c:h val="0.82815206324980306"/>
        </c:manualLayout>
      </c:layout>
      <c:barChart>
        <c:barDir val="bar"/>
        <c:grouping val="clustered"/>
        <c:ser>
          <c:idx val="0"/>
          <c:order val="0"/>
          <c:tx>
            <c:strRef>
              <c:f>Sheet1!$B$1</c:f>
              <c:strCache>
                <c:ptCount val="1"/>
                <c:pt idx="0">
                  <c:v>Column1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Tesco</c:v>
                </c:pt>
                <c:pt idx="1">
                  <c:v>Morrisons</c:v>
                </c:pt>
                <c:pt idx="2">
                  <c:v>Sainsbury's</c:v>
                </c:pt>
                <c:pt idx="3">
                  <c:v>Marks and Spencer</c:v>
                </c:pt>
                <c:pt idx="4">
                  <c:v>Asda</c:v>
                </c:pt>
                <c:pt idx="5">
                  <c:v>Waitrose</c:v>
                </c:pt>
                <c:pt idx="6">
                  <c:v>Co-operative</c:v>
                </c:pt>
                <c:pt idx="7">
                  <c:v>Aldi</c:v>
                </c:pt>
                <c:pt idx="8">
                  <c:v>Iceland</c:v>
                </c:pt>
                <c:pt idx="9">
                  <c:v>Lidl</c:v>
                </c:pt>
              </c:strCache>
            </c:strRef>
          </c:cat>
          <c:val>
            <c:numRef>
              <c:f>Sheet1!$B$2:$B$11</c:f>
              <c:numCache>
                <c:formatCode>0%</c:formatCode>
                <c:ptCount val="10"/>
                <c:pt idx="0">
                  <c:v>0.12000000000000001</c:v>
                </c:pt>
                <c:pt idx="1">
                  <c:v>0.12000000000000001</c:v>
                </c:pt>
                <c:pt idx="2">
                  <c:v>0.05</c:v>
                </c:pt>
                <c:pt idx="3">
                  <c:v>4.0000000000000008E-2</c:v>
                </c:pt>
                <c:pt idx="4">
                  <c:v>3.0000000000000002E-2</c:v>
                </c:pt>
                <c:pt idx="5">
                  <c:v>2.0000000000000004E-2</c:v>
                </c:pt>
                <c:pt idx="6">
                  <c:v>2.0000000000000004E-2</c:v>
                </c:pt>
                <c:pt idx="7">
                  <c:v>1.0000000000000002E-2</c:v>
                </c:pt>
                <c:pt idx="8">
                  <c:v>1.0000000000000002E-2</c:v>
                </c:pt>
                <c:pt idx="9">
                  <c:v>0</c:v>
                </c:pt>
              </c:numCache>
            </c:numRef>
          </c:val>
        </c:ser>
        <c:dLbls/>
        <c:gapWidth val="182"/>
        <c:axId val="130151168"/>
        <c:axId val="130152704"/>
      </c:barChart>
      <c:catAx>
        <c:axId val="13015116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0152704"/>
        <c:crosses val="autoZero"/>
        <c:auto val="1"/>
        <c:lblAlgn val="ctr"/>
        <c:lblOffset val="100"/>
      </c:catAx>
      <c:valAx>
        <c:axId val="130152704"/>
        <c:scaling>
          <c:orientation val="minMax"/>
        </c:scaling>
        <c:delete val="1"/>
        <c:axPos val="t"/>
        <c:numFmt formatCode="0%" sourceLinked="1"/>
        <c:majorTickMark val="none"/>
        <c:tickLblPos val="none"/>
        <c:crossAx val="13015116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Stakeholder</a:t>
            </a:r>
            <a:r>
              <a:rPr lang="en-US" sz="1800" baseline="0" dirty="0" smtClean="0"/>
              <a:t> Type</a:t>
            </a:r>
            <a:endParaRPr lang="en-US" sz="1800" dirty="0"/>
          </a:p>
        </c:rich>
      </c:tx>
      <c:layout>
        <c:manualLayout>
          <c:xMode val="edge"/>
          <c:yMode val="edge"/>
          <c:x val="0.13619033856631105"/>
          <c:y val="0"/>
        </c:manualLayout>
      </c:layout>
      <c:spPr>
        <a:noFill/>
        <a:ln>
          <a:noFill/>
        </a:ln>
        <a:effectLst/>
      </c:spPr>
    </c:title>
    <c:plotArea>
      <c:layout>
        <c:manualLayout>
          <c:layoutTarget val="inner"/>
          <c:xMode val="edge"/>
          <c:yMode val="edge"/>
          <c:x val="8.4409880256111333E-2"/>
          <c:y val="0.18357429982527204"/>
          <c:w val="0.54140920988155894"/>
          <c:h val="0.629100238862349"/>
        </c:manualLayout>
      </c:layout>
      <c:pieChart>
        <c:varyColors val="1"/>
        <c:ser>
          <c:idx val="0"/>
          <c:order val="0"/>
          <c:tx>
            <c:strRef>
              <c:f>Sheet1!$B$1</c:f>
              <c:strCache>
                <c:ptCount val="1"/>
                <c:pt idx="0">
                  <c:v>Type</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Trade association</c:v>
                </c:pt>
                <c:pt idx="1">
                  <c:v>Direct supplier</c:v>
                </c:pt>
                <c:pt idx="2">
                  <c:v>Indirect supplier</c:v>
                </c:pt>
                <c:pt idx="3">
                  <c:v>Other</c:v>
                </c:pt>
              </c:strCache>
            </c:strRef>
          </c:cat>
          <c:val>
            <c:numRef>
              <c:f>Sheet1!$B$2:$B$5</c:f>
              <c:numCache>
                <c:formatCode>0%</c:formatCode>
                <c:ptCount val="4"/>
                <c:pt idx="0">
                  <c:v>7.0000000000000007E-2</c:v>
                </c:pt>
                <c:pt idx="1">
                  <c:v>0.62000000000000011</c:v>
                </c:pt>
                <c:pt idx="2">
                  <c:v>0.24000000000000002</c:v>
                </c:pt>
                <c:pt idx="3">
                  <c:v>0.12000000000000001</c:v>
                </c:pt>
              </c:numCache>
            </c:numRef>
          </c:val>
        </c:ser>
        <c:dLbls/>
        <c:firstSliceAng val="0"/>
      </c:pieChart>
      <c:spPr>
        <a:noFill/>
        <a:ln>
          <a:noFill/>
        </a:ln>
        <a:effectLst/>
      </c:spPr>
    </c:plotArea>
    <c:legend>
      <c:legendPos val="b"/>
      <c:layout>
        <c:manualLayout>
          <c:xMode val="edge"/>
          <c:yMode val="edge"/>
          <c:x val="0.60345606873675084"/>
          <c:y val="0.18524172819181703"/>
          <c:w val="0.36887794293884912"/>
          <c:h val="0.72657362565775496"/>
        </c:manualLayout>
      </c:layout>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1114652309398205"/>
          <c:y val="4.1782857460282208E-2"/>
          <c:w val="0.64160872632275012"/>
          <c:h val="0.94336664531996484"/>
        </c:manualLayout>
      </c:layout>
      <c:barChart>
        <c:barDir val="bar"/>
        <c:grouping val="clustered"/>
        <c:ser>
          <c:idx val="0"/>
          <c:order val="0"/>
          <c:tx>
            <c:strRef>
              <c:f>Sheet1!$B$1</c:f>
              <c:strCache>
                <c:ptCount val="1"/>
                <c:pt idx="0">
                  <c:v>Column1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Aldi (n=194)</c:v>
                </c:pt>
                <c:pt idx="1">
                  <c:v>Tesco (n=225)</c:v>
                </c:pt>
                <c:pt idx="2">
                  <c:v>Waitrose (n=191)</c:v>
                </c:pt>
                <c:pt idx="3">
                  <c:v>Co-operative (n=169)</c:v>
                </c:pt>
                <c:pt idx="4">
                  <c:v>Sainsbury's (n=211)</c:v>
                </c:pt>
                <c:pt idx="5">
                  <c:v>Lidl (n=105)</c:v>
                </c:pt>
                <c:pt idx="6">
                  <c:v>Marks and Spencer (n=117)</c:v>
                </c:pt>
                <c:pt idx="7">
                  <c:v>Asda (n=210)</c:v>
                </c:pt>
                <c:pt idx="8">
                  <c:v>Iceland (n=94)</c:v>
                </c:pt>
                <c:pt idx="9">
                  <c:v>Morrisons (n=205)</c:v>
                </c:pt>
              </c:strCache>
            </c:strRef>
          </c:cat>
          <c:val>
            <c:numRef>
              <c:f>Sheet1!$B$2:$B$11</c:f>
              <c:numCache>
                <c:formatCode>0%</c:formatCode>
                <c:ptCount val="10"/>
                <c:pt idx="0">
                  <c:v>0.44</c:v>
                </c:pt>
                <c:pt idx="1">
                  <c:v>0.44</c:v>
                </c:pt>
                <c:pt idx="2">
                  <c:v>0.33000000000000007</c:v>
                </c:pt>
                <c:pt idx="3">
                  <c:v>0.31000000000000005</c:v>
                </c:pt>
                <c:pt idx="4">
                  <c:v>0.31000000000000005</c:v>
                </c:pt>
                <c:pt idx="5">
                  <c:v>0.30000000000000004</c:v>
                </c:pt>
                <c:pt idx="6">
                  <c:v>0.30000000000000004</c:v>
                </c:pt>
                <c:pt idx="7">
                  <c:v>0.28000000000000003</c:v>
                </c:pt>
                <c:pt idx="8">
                  <c:v>0.28000000000000003</c:v>
                </c:pt>
                <c:pt idx="9">
                  <c:v>0.23</c:v>
                </c:pt>
              </c:numCache>
            </c:numRef>
          </c:val>
        </c:ser>
        <c:dLbls/>
        <c:gapWidth val="182"/>
        <c:axId val="130414080"/>
        <c:axId val="130415616"/>
      </c:barChart>
      <c:catAx>
        <c:axId val="13041408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50" b="0" i="0" u="none" strike="noStrike" kern="1200" baseline="0">
                <a:solidFill>
                  <a:schemeClr val="tx1">
                    <a:lumMod val="65000"/>
                    <a:lumOff val="35000"/>
                  </a:schemeClr>
                </a:solidFill>
                <a:latin typeface="+mn-lt"/>
                <a:ea typeface="+mn-ea"/>
                <a:cs typeface="+mn-cs"/>
              </a:defRPr>
            </a:pPr>
            <a:endParaRPr lang="en-US"/>
          </a:p>
        </c:txPr>
        <c:crossAx val="130415616"/>
        <c:crosses val="autoZero"/>
        <c:auto val="1"/>
        <c:lblAlgn val="ctr"/>
        <c:lblOffset val="100"/>
      </c:catAx>
      <c:valAx>
        <c:axId val="13041561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3041408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2341563497775611"/>
          <c:y val="4.1782857460282208E-2"/>
          <c:w val="0.62933961443897624"/>
          <c:h val="0.80826101626568314"/>
        </c:manualLayout>
      </c:layout>
      <c:barChart>
        <c:barDir val="bar"/>
        <c:grouping val="stacked"/>
        <c:ser>
          <c:idx val="0"/>
          <c:order val="0"/>
          <c:tx>
            <c:strRef>
              <c:f>Sheet1!$A$2</c:f>
              <c:strCache>
                <c:ptCount val="1"/>
                <c:pt idx="0">
                  <c:v>Improved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Sheet1!$B$2:$C$2</c:f>
              <c:numCache>
                <c:formatCode>0%</c:formatCode>
                <c:ptCount val="2"/>
                <c:pt idx="0">
                  <c:v>0.2</c:v>
                </c:pt>
                <c:pt idx="1">
                  <c:v>0.17</c:v>
                </c:pt>
              </c:numCache>
            </c:numRef>
          </c:val>
        </c:ser>
        <c:ser>
          <c:idx val="1"/>
          <c:order val="1"/>
          <c:tx>
            <c:strRef>
              <c:f>Sheet1!$A$3</c:f>
              <c:strCache>
                <c:ptCount val="1"/>
                <c:pt idx="0">
                  <c:v>Stayed the same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Sheet1!$B$3:$C$3</c:f>
              <c:numCache>
                <c:formatCode>0%</c:formatCode>
                <c:ptCount val="2"/>
                <c:pt idx="0">
                  <c:v>0.63000000000000012</c:v>
                </c:pt>
                <c:pt idx="1">
                  <c:v>0.69000000000000006</c:v>
                </c:pt>
              </c:numCache>
            </c:numRef>
          </c:val>
        </c:ser>
        <c:ser>
          <c:idx val="2"/>
          <c:order val="2"/>
          <c:tx>
            <c:strRef>
              <c:f>Sheet1!$A$4</c:f>
              <c:strCache>
                <c:ptCount val="1"/>
                <c:pt idx="0">
                  <c:v>Worsened</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Sheet1!$B$4:$C$4</c:f>
              <c:numCache>
                <c:formatCode>0%</c:formatCode>
                <c:ptCount val="2"/>
                <c:pt idx="0">
                  <c:v>0.17</c:v>
                </c:pt>
                <c:pt idx="1">
                  <c:v>0.14000000000000001</c:v>
                </c:pt>
              </c:numCache>
            </c:numRef>
          </c:val>
        </c:ser>
        <c:dLbls/>
        <c:gapWidth val="182"/>
        <c:overlap val="100"/>
        <c:axId val="130783104"/>
        <c:axId val="130784640"/>
      </c:barChart>
      <c:catAx>
        <c:axId val="13078310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0784640"/>
        <c:crosses val="autoZero"/>
        <c:auto val="1"/>
        <c:lblAlgn val="ctr"/>
        <c:lblOffset val="100"/>
      </c:catAx>
      <c:valAx>
        <c:axId val="130784640"/>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tickLblPos val="none"/>
        <c:crossAx val="130783104"/>
        <c:crosses val="autoZero"/>
        <c:crossBetween val="between"/>
        <c:majorUnit val="0.2"/>
      </c:valAx>
      <c:spPr>
        <a:noFill/>
        <a:ln>
          <a:noFill/>
        </a:ln>
        <a:effectLst/>
      </c:spPr>
    </c:plotArea>
    <c:legend>
      <c:legendPos val="b"/>
      <c:layout>
        <c:manualLayout>
          <c:xMode val="edge"/>
          <c:yMode val="edge"/>
          <c:x val="0.33228868289996816"/>
          <c:y val="0.86529433237576814"/>
          <c:w val="0.57376241371891301"/>
          <c:h val="0.13470571171104401"/>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2341563497775611"/>
          <c:y val="4.1782857460282208E-2"/>
          <c:w val="0.62933961443897624"/>
          <c:h val="0.88664711857412715"/>
        </c:manualLayout>
      </c:layout>
      <c:barChart>
        <c:barDir val="bar"/>
        <c:grouping val="stacked"/>
        <c:ser>
          <c:idx val="0"/>
          <c:order val="0"/>
          <c:tx>
            <c:strRef>
              <c:f>Sheet1!$A$2</c:f>
              <c:strCache>
                <c:ptCount val="1"/>
                <c:pt idx="0">
                  <c:v>Improved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Sheet1!$B$2:$C$2</c:f>
              <c:numCache>
                <c:formatCode>0%</c:formatCode>
                <c:ptCount val="2"/>
                <c:pt idx="0">
                  <c:v>0.23</c:v>
                </c:pt>
                <c:pt idx="1">
                  <c:v>0.26</c:v>
                </c:pt>
              </c:numCache>
            </c:numRef>
          </c:val>
        </c:ser>
        <c:ser>
          <c:idx val="1"/>
          <c:order val="1"/>
          <c:tx>
            <c:strRef>
              <c:f>Sheet1!$A$3</c:f>
              <c:strCache>
                <c:ptCount val="1"/>
                <c:pt idx="0">
                  <c:v>Stayed the same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Sheet1!$B$3:$C$3</c:f>
              <c:numCache>
                <c:formatCode>0%</c:formatCode>
                <c:ptCount val="2"/>
                <c:pt idx="0">
                  <c:v>0.6100000000000001</c:v>
                </c:pt>
                <c:pt idx="1">
                  <c:v>0.65000000000000013</c:v>
                </c:pt>
              </c:numCache>
            </c:numRef>
          </c:val>
        </c:ser>
        <c:ser>
          <c:idx val="2"/>
          <c:order val="2"/>
          <c:tx>
            <c:strRef>
              <c:f>Sheet1!$A$4</c:f>
              <c:strCache>
                <c:ptCount val="1"/>
                <c:pt idx="0">
                  <c:v>Worsened</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Sheet1!$B$4:$C$4</c:f>
              <c:numCache>
                <c:formatCode>0%</c:formatCode>
                <c:ptCount val="2"/>
                <c:pt idx="0">
                  <c:v>0.18000000000000002</c:v>
                </c:pt>
                <c:pt idx="1">
                  <c:v>9.0000000000000011E-2</c:v>
                </c:pt>
              </c:numCache>
            </c:numRef>
          </c:val>
        </c:ser>
        <c:dLbls/>
        <c:gapWidth val="182"/>
        <c:overlap val="100"/>
        <c:axId val="130868736"/>
        <c:axId val="130870272"/>
      </c:barChart>
      <c:catAx>
        <c:axId val="13086873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0870272"/>
        <c:crosses val="autoZero"/>
        <c:auto val="1"/>
        <c:lblAlgn val="ctr"/>
        <c:lblOffset val="100"/>
      </c:catAx>
      <c:valAx>
        <c:axId val="13087027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tickLblPos val="none"/>
        <c:crossAx val="130868736"/>
        <c:crosses val="autoZero"/>
        <c:crossBetween val="between"/>
        <c:majorUnit val="0.2"/>
      </c:valAx>
      <c:spPr>
        <a:noFill/>
        <a:ln>
          <a:noFill/>
        </a:ln>
        <a:effectLst/>
      </c:spPr>
    </c:plotArea>
    <c:legend>
      <c:legendPos val="b"/>
      <c:layout>
        <c:manualLayout>
          <c:xMode val="edge"/>
          <c:yMode val="edge"/>
          <c:x val="0.33228868289996816"/>
          <c:y val="0.86529433237576814"/>
          <c:w val="0.57376241371891301"/>
          <c:h val="0.13470566309613502"/>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2341563497775611"/>
          <c:y val="4.1782857460282208E-2"/>
          <c:w val="0.62933961443897624"/>
          <c:h val="0.88664711857412715"/>
        </c:manualLayout>
      </c:layout>
      <c:barChart>
        <c:barDir val="bar"/>
        <c:grouping val="stacked"/>
        <c:ser>
          <c:idx val="0"/>
          <c:order val="0"/>
          <c:tx>
            <c:strRef>
              <c:f>Sheet1!$A$2</c:f>
              <c:strCache>
                <c:ptCount val="1"/>
                <c:pt idx="0">
                  <c:v>Improved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Sheet1!$B$2:$C$2</c:f>
              <c:numCache>
                <c:formatCode>0%</c:formatCode>
                <c:ptCount val="2"/>
                <c:pt idx="0">
                  <c:v>0.19</c:v>
                </c:pt>
                <c:pt idx="1">
                  <c:v>0.15000000000000002</c:v>
                </c:pt>
              </c:numCache>
            </c:numRef>
          </c:val>
        </c:ser>
        <c:ser>
          <c:idx val="1"/>
          <c:order val="1"/>
          <c:tx>
            <c:strRef>
              <c:f>Sheet1!$A$3</c:f>
              <c:strCache>
                <c:ptCount val="1"/>
                <c:pt idx="0">
                  <c:v>Stayed the same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Sheet1!$B$3:$C$3</c:f>
              <c:numCache>
                <c:formatCode>0%</c:formatCode>
                <c:ptCount val="2"/>
                <c:pt idx="0">
                  <c:v>0.67000000000000015</c:v>
                </c:pt>
                <c:pt idx="1">
                  <c:v>0.7400000000000001</c:v>
                </c:pt>
              </c:numCache>
            </c:numRef>
          </c:val>
        </c:ser>
        <c:ser>
          <c:idx val="2"/>
          <c:order val="2"/>
          <c:tx>
            <c:strRef>
              <c:f>Sheet1!$A$4</c:f>
              <c:strCache>
                <c:ptCount val="1"/>
                <c:pt idx="0">
                  <c:v>Worsened</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Sheet1!$B$4:$C$4</c:f>
              <c:numCache>
                <c:formatCode>0%</c:formatCode>
                <c:ptCount val="2"/>
                <c:pt idx="0">
                  <c:v>0.14000000000000001</c:v>
                </c:pt>
                <c:pt idx="1">
                  <c:v>0.11</c:v>
                </c:pt>
              </c:numCache>
            </c:numRef>
          </c:val>
        </c:ser>
        <c:dLbls/>
        <c:gapWidth val="182"/>
        <c:overlap val="100"/>
        <c:axId val="130979328"/>
        <c:axId val="130980864"/>
      </c:barChart>
      <c:catAx>
        <c:axId val="13097932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0980864"/>
        <c:crosses val="autoZero"/>
        <c:auto val="1"/>
        <c:lblAlgn val="ctr"/>
        <c:lblOffset val="100"/>
      </c:catAx>
      <c:valAx>
        <c:axId val="130980864"/>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tickLblPos val="none"/>
        <c:crossAx val="130979328"/>
        <c:crosses val="autoZero"/>
        <c:crossBetween val="between"/>
        <c:majorUnit val="0.2"/>
      </c:valAx>
      <c:spPr>
        <a:noFill/>
        <a:ln>
          <a:noFill/>
        </a:ln>
        <a:effectLst/>
      </c:spPr>
    </c:plotArea>
    <c:legend>
      <c:legendPos val="b"/>
      <c:layout>
        <c:manualLayout>
          <c:xMode val="edge"/>
          <c:yMode val="edge"/>
          <c:x val="0.33375218969030307"/>
          <c:y val="0.85222989626667023"/>
          <c:w val="0.57376241371891301"/>
          <c:h val="0.13470566309613502"/>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2341563497775611"/>
          <c:y val="4.1782857460282208E-2"/>
          <c:w val="0.62933961443897624"/>
          <c:h val="0.88664711857412715"/>
        </c:manualLayout>
      </c:layout>
      <c:barChart>
        <c:barDir val="bar"/>
        <c:grouping val="stacked"/>
        <c:ser>
          <c:idx val="0"/>
          <c:order val="0"/>
          <c:tx>
            <c:strRef>
              <c:f>Sheet1!$A$2</c:f>
              <c:strCache>
                <c:ptCount val="1"/>
                <c:pt idx="0">
                  <c:v>Improved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Sheet1!$B$2:$C$2</c:f>
              <c:numCache>
                <c:formatCode>0%</c:formatCode>
                <c:ptCount val="2"/>
                <c:pt idx="0">
                  <c:v>0.18000000000000002</c:v>
                </c:pt>
                <c:pt idx="1">
                  <c:v>0.17</c:v>
                </c:pt>
              </c:numCache>
            </c:numRef>
          </c:val>
        </c:ser>
        <c:ser>
          <c:idx val="1"/>
          <c:order val="1"/>
          <c:tx>
            <c:strRef>
              <c:f>Sheet1!$A$3</c:f>
              <c:strCache>
                <c:ptCount val="1"/>
                <c:pt idx="0">
                  <c:v>Stayed the same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Sheet1!$B$3:$C$3</c:f>
              <c:numCache>
                <c:formatCode>0%</c:formatCode>
                <c:ptCount val="2"/>
                <c:pt idx="0">
                  <c:v>0.55000000000000004</c:v>
                </c:pt>
                <c:pt idx="1">
                  <c:v>0.60000000000000009</c:v>
                </c:pt>
              </c:numCache>
            </c:numRef>
          </c:val>
        </c:ser>
        <c:ser>
          <c:idx val="2"/>
          <c:order val="2"/>
          <c:tx>
            <c:strRef>
              <c:f>Sheet1!$A$4</c:f>
              <c:strCache>
                <c:ptCount val="1"/>
                <c:pt idx="0">
                  <c:v>Worsened</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Feb 2010 to June 2013</c:v>
                </c:pt>
                <c:pt idx="1">
                  <c:v>July 2013 to now</c:v>
                </c:pt>
              </c:strCache>
            </c:strRef>
          </c:cat>
          <c:val>
            <c:numRef>
              <c:f>Sheet1!$B$4:$C$4</c:f>
              <c:numCache>
                <c:formatCode>0%</c:formatCode>
                <c:ptCount val="2"/>
                <c:pt idx="0">
                  <c:v>0.27</c:v>
                </c:pt>
                <c:pt idx="1">
                  <c:v>0.24000000000000002</c:v>
                </c:pt>
              </c:numCache>
            </c:numRef>
          </c:val>
        </c:ser>
        <c:dLbls/>
        <c:gapWidth val="182"/>
        <c:overlap val="100"/>
        <c:axId val="131105920"/>
        <c:axId val="131107456"/>
      </c:barChart>
      <c:catAx>
        <c:axId val="13110592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1107456"/>
        <c:crosses val="autoZero"/>
        <c:auto val="1"/>
        <c:lblAlgn val="ctr"/>
        <c:lblOffset val="100"/>
      </c:catAx>
      <c:valAx>
        <c:axId val="131107456"/>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tickLblPos val="none"/>
        <c:crossAx val="131105920"/>
        <c:crosses val="autoZero"/>
        <c:crossBetween val="between"/>
        <c:majorUnit val="0.2"/>
      </c:valAx>
      <c:spPr>
        <a:noFill/>
        <a:ln>
          <a:noFill/>
        </a:ln>
        <a:effectLst/>
      </c:spPr>
    </c:plotArea>
    <c:legend>
      <c:legendPos val="b"/>
      <c:layout>
        <c:manualLayout>
          <c:xMode val="edge"/>
          <c:yMode val="edge"/>
          <c:x val="0.33228868289996816"/>
          <c:y val="0.86529433237576814"/>
          <c:w val="0.57376241371891301"/>
          <c:h val="0.13470566309613502"/>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1114652309398205"/>
          <c:y val="2.1626366911613005E-2"/>
          <c:w val="0.64160872632275012"/>
          <c:h val="0.90680360912279601"/>
        </c:manualLayout>
      </c:layout>
      <c:barChart>
        <c:barDir val="bar"/>
        <c:grouping val="stacked"/>
        <c:ser>
          <c:idx val="0"/>
          <c:order val="0"/>
          <c:tx>
            <c:strRef>
              <c:f>Sheet1!$B$1</c:f>
              <c:strCache>
                <c:ptCount val="1"/>
                <c:pt idx="0">
                  <c:v>Consistently well</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Trade associations</c:v>
                </c:pt>
                <c:pt idx="1">
                  <c:v>Direct suppliers</c:v>
                </c:pt>
                <c:pt idx="2">
                  <c:v>Indirect suppliers</c:v>
                </c:pt>
                <c:pt idx="3">
                  <c:v>All</c:v>
                </c:pt>
              </c:strCache>
            </c:strRef>
          </c:cat>
          <c:val>
            <c:numRef>
              <c:f>Sheet1!$B$2:$B$5</c:f>
              <c:numCache>
                <c:formatCode>0%</c:formatCode>
                <c:ptCount val="4"/>
                <c:pt idx="0">
                  <c:v>0.22580645161290303</c:v>
                </c:pt>
                <c:pt idx="1">
                  <c:v>0.21877848678213307</c:v>
                </c:pt>
                <c:pt idx="2">
                  <c:v>0.12958435207824001</c:v>
                </c:pt>
                <c:pt idx="3">
                  <c:v>0.20507166482910699</c:v>
                </c:pt>
              </c:numCache>
            </c:numRef>
          </c:val>
        </c:ser>
        <c:ser>
          <c:idx val="1"/>
          <c:order val="1"/>
          <c:tx>
            <c:strRef>
              <c:f>Sheet1!$C$1</c:f>
              <c:strCache>
                <c:ptCount val="1"/>
                <c:pt idx="0">
                  <c:v>Mostly</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Trade associations</c:v>
                </c:pt>
                <c:pt idx="1">
                  <c:v>Direct suppliers</c:v>
                </c:pt>
                <c:pt idx="2">
                  <c:v>Indirect suppliers</c:v>
                </c:pt>
                <c:pt idx="3">
                  <c:v>All</c:v>
                </c:pt>
              </c:strCache>
            </c:strRef>
          </c:cat>
          <c:val>
            <c:numRef>
              <c:f>Sheet1!$C$2:$C$5</c:f>
              <c:numCache>
                <c:formatCode>0%</c:formatCode>
                <c:ptCount val="4"/>
                <c:pt idx="0">
                  <c:v>0.47096774193548407</c:v>
                </c:pt>
                <c:pt idx="1">
                  <c:v>0.52597994530537806</c:v>
                </c:pt>
                <c:pt idx="2">
                  <c:v>0.55256723716381406</c:v>
                </c:pt>
                <c:pt idx="3">
                  <c:v>0.51874310915104693</c:v>
                </c:pt>
              </c:numCache>
            </c:numRef>
          </c:val>
        </c:ser>
        <c:ser>
          <c:idx val="2"/>
          <c:order val="2"/>
          <c:tx>
            <c:strRef>
              <c:f>Sheet1!$D$1</c:f>
              <c:strCache>
                <c:ptCount val="1"/>
                <c:pt idx="0">
                  <c:v>Rarely</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Trade associations</c:v>
                </c:pt>
                <c:pt idx="1">
                  <c:v>Direct suppliers</c:v>
                </c:pt>
                <c:pt idx="2">
                  <c:v>Indirect suppliers</c:v>
                </c:pt>
                <c:pt idx="3">
                  <c:v>All</c:v>
                </c:pt>
              </c:strCache>
            </c:strRef>
          </c:cat>
          <c:val>
            <c:numRef>
              <c:f>Sheet1!$D$2:$D$5</c:f>
              <c:numCache>
                <c:formatCode>0%</c:formatCode>
                <c:ptCount val="4"/>
                <c:pt idx="0">
                  <c:v>0.29677419354838702</c:v>
                </c:pt>
                <c:pt idx="1">
                  <c:v>0.21330902461258</c:v>
                </c:pt>
                <c:pt idx="2">
                  <c:v>0.27872860635696806</c:v>
                </c:pt>
                <c:pt idx="3">
                  <c:v>0.23263506063947101</c:v>
                </c:pt>
              </c:numCache>
            </c:numRef>
          </c:val>
        </c:ser>
        <c:ser>
          <c:idx val="3"/>
          <c:order val="3"/>
          <c:tx>
            <c:strRef>
              <c:f>Sheet1!$E$1</c:f>
              <c:strCache>
                <c:ptCount val="1"/>
                <c:pt idx="0">
                  <c:v>Never</c:v>
                </c:pt>
              </c:strCache>
            </c:strRef>
          </c:tx>
          <c:spPr>
            <a:solidFill>
              <a:schemeClr val="accent4"/>
            </a:solidFill>
            <a:ln>
              <a:noFill/>
            </a:ln>
            <a:effectLst/>
          </c:spPr>
          <c:dLbls>
            <c:dLbl>
              <c:idx val="0"/>
              <c:layout>
                <c:manualLayout>
                  <c:x val="2.0547878714662803E-2"/>
                  <c:y val="5.7739279875120861E-18"/>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Trade associations</c:v>
                </c:pt>
                <c:pt idx="1">
                  <c:v>Direct suppliers</c:v>
                </c:pt>
                <c:pt idx="2">
                  <c:v>Indirect suppliers</c:v>
                </c:pt>
                <c:pt idx="3">
                  <c:v>All</c:v>
                </c:pt>
              </c:strCache>
            </c:strRef>
          </c:cat>
          <c:val>
            <c:numRef>
              <c:f>Sheet1!$E$2:$E$5</c:f>
              <c:numCache>
                <c:formatCode>0%</c:formatCode>
                <c:ptCount val="4"/>
                <c:pt idx="0">
                  <c:v>6.4516129032258108E-3</c:v>
                </c:pt>
                <c:pt idx="1">
                  <c:v>4.1932543299908816E-2</c:v>
                </c:pt>
                <c:pt idx="2">
                  <c:v>3.9119804400978016E-2</c:v>
                </c:pt>
                <c:pt idx="3">
                  <c:v>4.355016538037481E-2</c:v>
                </c:pt>
              </c:numCache>
            </c:numRef>
          </c:val>
        </c:ser>
        <c:dLbls/>
        <c:gapWidth val="102"/>
        <c:overlap val="100"/>
        <c:axId val="134161920"/>
        <c:axId val="134163456"/>
      </c:barChart>
      <c:catAx>
        <c:axId val="13416192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163456"/>
        <c:crosses val="autoZero"/>
        <c:auto val="1"/>
        <c:lblAlgn val="ctr"/>
        <c:lblOffset val="100"/>
      </c:catAx>
      <c:valAx>
        <c:axId val="134163456"/>
        <c:scaling>
          <c:orientation val="minMax"/>
          <c:max val="1"/>
        </c:scaling>
        <c:axPos val="t"/>
        <c:majorGridlines>
          <c:spPr>
            <a:ln w="9525" cap="flat" cmpd="sng" algn="ctr">
              <a:solidFill>
                <a:schemeClr val="tx1">
                  <a:lumMod val="15000"/>
                  <a:lumOff val="85000"/>
                </a:schemeClr>
              </a:solidFill>
              <a:round/>
            </a:ln>
            <a:effectLst/>
          </c:spPr>
        </c:majorGridlines>
        <c:numFmt formatCode="0%"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161920"/>
        <c:crosses val="autoZero"/>
        <c:crossBetween val="between"/>
      </c:valAx>
      <c:spPr>
        <a:noFill/>
        <a:ln>
          <a:noFill/>
        </a:ln>
        <a:effectLst/>
      </c:spPr>
    </c:plotArea>
    <c:legend>
      <c:legendPos val="b"/>
      <c:layout>
        <c:manualLayout>
          <c:xMode val="edge"/>
          <c:yMode val="edge"/>
          <c:x val="0.29570051013050602"/>
          <c:y val="0.94088117193327703"/>
          <c:w val="0.65429601230004419"/>
          <c:h val="5.1560144110971803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smtClean="0"/>
              <a:t>Trade association categories</a:t>
            </a:r>
            <a:endParaRPr lang="en-US" dirty="0"/>
          </a:p>
        </c:rich>
      </c:tx>
      <c:layout>
        <c:manualLayout>
          <c:xMode val="edge"/>
          <c:yMode val="edge"/>
          <c:x val="0.28478659693306707"/>
          <c:y val="4.3419634700698597E-3"/>
        </c:manualLayout>
      </c:layout>
      <c:spPr>
        <a:noFill/>
        <a:ln>
          <a:noFill/>
        </a:ln>
        <a:effectLst/>
      </c:spPr>
    </c:title>
    <c:plotArea>
      <c:layout>
        <c:manualLayout>
          <c:layoutTarget val="inner"/>
          <c:xMode val="edge"/>
          <c:yMode val="edge"/>
          <c:x val="0.44773077643465403"/>
          <c:y val="0.10729142011596102"/>
          <c:w val="0.48517704746399298"/>
          <c:h val="0.82113843228369321"/>
        </c:manualLayout>
      </c:layout>
      <c:barChart>
        <c:barDir val="bar"/>
        <c:grouping val="clustered"/>
        <c:ser>
          <c:idx val="0"/>
          <c:order val="0"/>
          <c:tx>
            <c:strRef>
              <c:f>Sheet1!$B$1</c:f>
              <c:strCache>
                <c:ptCount val="1"/>
                <c:pt idx="0">
                  <c:v>Own label</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Fruit / Vegetables</c:v>
                </c:pt>
                <c:pt idx="1">
                  <c:v>Meat / fish / poultry</c:v>
                </c:pt>
                <c:pt idx="2">
                  <c:v>Chilled dairy / ready meals</c:v>
                </c:pt>
                <c:pt idx="3">
                  <c:v>Frozen foods</c:v>
                </c:pt>
                <c:pt idx="4">
                  <c:v>Ambient</c:v>
                </c:pt>
                <c:pt idx="5">
                  <c:v>Alocholic drinks</c:v>
                </c:pt>
                <c:pt idx="6">
                  <c:v>Non-alcoholic drinks</c:v>
                </c:pt>
                <c:pt idx="7">
                  <c:v>Toiletries</c:v>
                </c:pt>
                <c:pt idx="8">
                  <c:v>Pet food</c:v>
                </c:pt>
                <c:pt idx="9">
                  <c:v>Cleaning products</c:v>
                </c:pt>
                <c:pt idx="10">
                  <c:v>Household goods</c:v>
                </c:pt>
              </c:strCache>
            </c:strRef>
          </c:cat>
          <c:val>
            <c:numRef>
              <c:f>Sheet1!$B$2:$B$12</c:f>
              <c:numCache>
                <c:formatCode>0%</c:formatCode>
                <c:ptCount val="11"/>
                <c:pt idx="0">
                  <c:v>0.56000000000000005</c:v>
                </c:pt>
                <c:pt idx="1">
                  <c:v>0.46</c:v>
                </c:pt>
                <c:pt idx="2">
                  <c:v>0.33000000000000007</c:v>
                </c:pt>
                <c:pt idx="3">
                  <c:v>0.26</c:v>
                </c:pt>
                <c:pt idx="4">
                  <c:v>0.23</c:v>
                </c:pt>
                <c:pt idx="5">
                  <c:v>0.18000000000000002</c:v>
                </c:pt>
                <c:pt idx="6">
                  <c:v>0.18000000000000002</c:v>
                </c:pt>
                <c:pt idx="7">
                  <c:v>0.1</c:v>
                </c:pt>
                <c:pt idx="8">
                  <c:v>8.0000000000000016E-2</c:v>
                </c:pt>
                <c:pt idx="9">
                  <c:v>0.05</c:v>
                </c:pt>
                <c:pt idx="10">
                  <c:v>0.05</c:v>
                </c:pt>
              </c:numCache>
            </c:numRef>
          </c:val>
        </c:ser>
        <c:dLbls/>
        <c:gapWidth val="182"/>
        <c:axId val="119185408"/>
        <c:axId val="119186944"/>
      </c:barChart>
      <c:catAx>
        <c:axId val="11918540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186944"/>
        <c:crosses val="autoZero"/>
        <c:auto val="1"/>
        <c:lblAlgn val="ctr"/>
        <c:lblOffset val="100"/>
      </c:catAx>
      <c:valAx>
        <c:axId val="11918694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1918540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smtClean="0"/>
              <a:t>Head Office</a:t>
            </a:r>
            <a:endParaRPr lang="en-US" sz="1400" dirty="0"/>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8114830675379504"/>
          <c:y val="0.26761831795651403"/>
          <c:w val="0.68259738816899096"/>
          <c:h val="0.44973727335699798"/>
        </c:manualLayout>
      </c:layout>
      <c:pie3DChart>
        <c:varyColors val="1"/>
        <c:ser>
          <c:idx val="0"/>
          <c:order val="0"/>
          <c:tx>
            <c:strRef>
              <c:f>Sheet1!$B$1</c:f>
              <c:strCache>
                <c:ptCount val="1"/>
                <c:pt idx="0">
                  <c:v>Column1</c:v>
                </c:pt>
              </c:strCache>
            </c:strRef>
          </c:tx>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Pt>
            <c:idx val="3"/>
            <c:spPr>
              <a:solidFill>
                <a:schemeClr val="accent4"/>
              </a:solidFill>
              <a:ln w="25400">
                <a:solidFill>
                  <a:schemeClr val="lt1"/>
                </a:solidFill>
              </a:ln>
              <a:effectLst/>
              <a:sp3d contourW="25400">
                <a:contourClr>
                  <a:schemeClr val="lt1"/>
                </a:contourClr>
              </a:sp3d>
            </c:spPr>
          </c:dPt>
          <c:dLbls>
            <c:dLbl>
              <c:idx val="0"/>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Lbl>
              <c:idx val="2"/>
              <c:layout>
                <c:manualLayout>
                  <c:x val="-0.17573653432446903"/>
                  <c:y val="-0.13364255430402699"/>
                </c:manualLayout>
              </c:layout>
              <c:showVal val="1"/>
              <c:extLst>
                <c:ext xmlns:c15="http://schemas.microsoft.com/office/drawing/2012/chart" uri="{CE6537A1-D6FC-4f65-9D91-7224C49458BB}"/>
              </c:extLst>
            </c:dLbl>
            <c:delete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extLst>
              <c:ext xmlns:c15="http://schemas.microsoft.com/office/drawing/2012/chart" uri="{CE6537A1-D6FC-4f65-9D91-7224C49458BB}"/>
            </c:extLst>
          </c:dLbls>
          <c:cat>
            <c:strRef>
              <c:f>Sheet1!$A$2:$A$3</c:f>
              <c:strCache>
                <c:ptCount val="2"/>
                <c:pt idx="0">
                  <c:v>UK</c:v>
                </c:pt>
                <c:pt idx="1">
                  <c:v>Outside the UK</c:v>
                </c:pt>
              </c:strCache>
            </c:strRef>
          </c:cat>
          <c:val>
            <c:numRef>
              <c:f>Sheet1!$B$2:$B$3</c:f>
              <c:numCache>
                <c:formatCode>0%</c:formatCode>
                <c:ptCount val="2"/>
                <c:pt idx="0">
                  <c:v>0.84000000000000008</c:v>
                </c:pt>
                <c:pt idx="1">
                  <c:v>0.16</c:v>
                </c:pt>
              </c:numCache>
            </c:numRef>
          </c:val>
        </c:ser>
        <c:dLbls/>
      </c:pie3DChart>
      <c:spPr>
        <a:noFill/>
        <a:ln>
          <a:noFill/>
        </a:ln>
        <a:effectLst/>
      </c:spPr>
    </c:plotArea>
    <c:legend>
      <c:legendPos val="b"/>
      <c:layout>
        <c:manualLayout>
          <c:xMode val="edge"/>
          <c:yMode val="edge"/>
          <c:x val="5.0644877841856006E-2"/>
          <c:y val="0.80562204019805306"/>
          <c:w val="0.876263243477997"/>
          <c:h val="0.168705004945918"/>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smtClean="0"/>
              <a:t>Personally based …</a:t>
            </a:r>
            <a:endParaRPr lang="en-US" sz="1400" dirty="0"/>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21642216521396601"/>
          <c:y val="0.26761831795651403"/>
          <c:w val="0.68259738816899096"/>
          <c:h val="0.44973727335699798"/>
        </c:manualLayout>
      </c:layout>
      <c:pie3DChart>
        <c:varyColors val="1"/>
        <c:ser>
          <c:idx val="0"/>
          <c:order val="0"/>
          <c:tx>
            <c:strRef>
              <c:f>Sheet1!$B$1</c:f>
              <c:strCache>
                <c:ptCount val="1"/>
                <c:pt idx="0">
                  <c:v>Column1</c:v>
                </c:pt>
              </c:strCache>
            </c:strRef>
          </c:tx>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Pt>
            <c:idx val="3"/>
            <c:spPr>
              <a:solidFill>
                <a:schemeClr val="accent4"/>
              </a:solidFill>
              <a:ln w="25400">
                <a:solidFill>
                  <a:schemeClr val="lt1"/>
                </a:solidFill>
              </a:ln>
              <a:effectLst/>
              <a:sp3d contourW="25400">
                <a:contourClr>
                  <a:schemeClr val="lt1"/>
                </a:contourClr>
              </a:sp3d>
            </c:spPr>
          </c:dPt>
          <c:dLbls>
            <c:dLbl>
              <c:idx val="0"/>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Lbl>
              <c:idx val="2"/>
              <c:layout>
                <c:manualLayout>
                  <c:x val="-0.17573653432446903"/>
                  <c:y val="-0.13364255430402699"/>
                </c:manualLayout>
              </c:layout>
              <c:showVal val="1"/>
              <c:extLst>
                <c:ext xmlns:c15="http://schemas.microsoft.com/office/drawing/2012/chart" uri="{CE6537A1-D6FC-4f65-9D91-7224C49458BB}"/>
              </c:extLst>
            </c:dLbl>
            <c:delete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extLst>
              <c:ext xmlns:c15="http://schemas.microsoft.com/office/drawing/2012/chart" uri="{CE6537A1-D6FC-4f65-9D91-7224C49458BB}"/>
            </c:extLst>
          </c:dLbls>
          <c:cat>
            <c:strRef>
              <c:f>Sheet1!$A$2:$A$3</c:f>
              <c:strCache>
                <c:ptCount val="2"/>
                <c:pt idx="0">
                  <c:v>In the UK</c:v>
                </c:pt>
                <c:pt idx="1">
                  <c:v>Outside the UK</c:v>
                </c:pt>
              </c:strCache>
            </c:strRef>
          </c:cat>
          <c:val>
            <c:numRef>
              <c:f>Sheet1!$B$2:$B$3</c:f>
              <c:numCache>
                <c:formatCode>0%</c:formatCode>
                <c:ptCount val="2"/>
                <c:pt idx="0">
                  <c:v>0.9</c:v>
                </c:pt>
                <c:pt idx="1">
                  <c:v>0.1</c:v>
                </c:pt>
              </c:numCache>
            </c:numRef>
          </c:val>
        </c:ser>
        <c:dLbls/>
      </c:pie3DChart>
      <c:spPr>
        <a:noFill/>
        <a:ln>
          <a:noFill/>
        </a:ln>
        <a:effectLst/>
      </c:spPr>
    </c:plotArea>
    <c:legend>
      <c:legendPos val="b"/>
      <c:layout>
        <c:manualLayout>
          <c:xMode val="edge"/>
          <c:yMode val="edge"/>
          <c:x val="6.9885164274676601E-2"/>
          <c:y val="0.80562204019805306"/>
          <c:w val="0.876263243477997"/>
          <c:h val="0.168705004945918"/>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00" b="0" i="0" u="none" strike="noStrike" kern="1200" spc="0" baseline="0">
                <a:solidFill>
                  <a:schemeClr val="bg1">
                    <a:lumMod val="65000"/>
                  </a:schemeClr>
                </a:solidFill>
                <a:latin typeface="+mn-lt"/>
                <a:ea typeface="+mn-ea"/>
                <a:cs typeface="+mn-cs"/>
              </a:defRPr>
            </a:pPr>
            <a:r>
              <a:rPr lang="en-US" sz="1400" dirty="0" smtClean="0">
                <a:solidFill>
                  <a:schemeClr val="bg1">
                    <a:lumMod val="65000"/>
                  </a:schemeClr>
                </a:solidFill>
              </a:rPr>
              <a:t>Size</a:t>
            </a:r>
            <a:endParaRPr lang="en-US" sz="1400" dirty="0">
              <a:solidFill>
                <a:schemeClr val="bg1">
                  <a:lumMod val="65000"/>
                </a:schemeClr>
              </a:solidFill>
            </a:endParaRPr>
          </a:p>
        </c:rich>
      </c:tx>
      <c:layout>
        <c:manualLayout>
          <c:xMode val="edge"/>
          <c:yMode val="edge"/>
          <c:x val="0.48180215219142303"/>
          <c:y val="2.19260687491022E-2"/>
        </c:manualLayout>
      </c:layout>
      <c:spPr>
        <a:noFill/>
        <a:ln>
          <a:noFill/>
        </a:ln>
        <a:effectLst/>
      </c:spPr>
    </c:title>
    <c:plotArea>
      <c:layout>
        <c:manualLayout>
          <c:layoutTarget val="inner"/>
          <c:xMode val="edge"/>
          <c:yMode val="edge"/>
          <c:x val="0.28531747340573305"/>
          <c:y val="0.12598719103234204"/>
          <c:w val="0.63883939110932209"/>
          <c:h val="0.84427760681966402"/>
        </c:manualLayout>
      </c:layout>
      <c:barChart>
        <c:barDir val="bar"/>
        <c:grouping val="clustered"/>
        <c:ser>
          <c:idx val="1"/>
          <c:order val="0"/>
          <c:tx>
            <c:strRef>
              <c:f>Sheet1!$C$1</c:f>
              <c:strCache>
                <c:ptCount val="1"/>
                <c:pt idx="0">
                  <c:v>Indirect</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sure</c:v>
                </c:pt>
                <c:pt idx="1">
                  <c:v>More than 1,000</c:v>
                </c:pt>
                <c:pt idx="2">
                  <c:v>250 to 1,000</c:v>
                </c:pt>
                <c:pt idx="3">
                  <c:v>100 to 249</c:v>
                </c:pt>
                <c:pt idx="4">
                  <c:v>50 to 99</c:v>
                </c:pt>
                <c:pt idx="5">
                  <c:v>10 to 49</c:v>
                </c:pt>
                <c:pt idx="6">
                  <c:v>0 to 9</c:v>
                </c:pt>
              </c:strCache>
            </c:strRef>
          </c:cat>
          <c:val>
            <c:numRef>
              <c:f>Sheet1!$C$2:$C$8</c:f>
              <c:numCache>
                <c:formatCode>0%</c:formatCode>
                <c:ptCount val="7"/>
                <c:pt idx="0">
                  <c:v>2.0000000000000004E-2</c:v>
                </c:pt>
                <c:pt idx="1">
                  <c:v>2.0000000000000004E-2</c:v>
                </c:pt>
                <c:pt idx="2">
                  <c:v>0.05</c:v>
                </c:pt>
                <c:pt idx="3">
                  <c:v>0.15000000000000002</c:v>
                </c:pt>
                <c:pt idx="4">
                  <c:v>8.0000000000000016E-2</c:v>
                </c:pt>
                <c:pt idx="5">
                  <c:v>0.21000000000000002</c:v>
                </c:pt>
                <c:pt idx="6">
                  <c:v>0.47000000000000003</c:v>
                </c:pt>
              </c:numCache>
            </c:numRef>
          </c:val>
        </c:ser>
        <c:ser>
          <c:idx val="0"/>
          <c:order val="1"/>
          <c:tx>
            <c:strRef>
              <c:f>Sheet1!$B$1</c:f>
              <c:strCache>
                <c:ptCount val="1"/>
                <c:pt idx="0">
                  <c:v>Direct</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GB"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sure</c:v>
                </c:pt>
                <c:pt idx="1">
                  <c:v>More than 1,000</c:v>
                </c:pt>
                <c:pt idx="2">
                  <c:v>250 to 1,000</c:v>
                </c:pt>
                <c:pt idx="3">
                  <c:v>100 to 249</c:v>
                </c:pt>
                <c:pt idx="4">
                  <c:v>50 to 99</c:v>
                </c:pt>
                <c:pt idx="5">
                  <c:v>10 to 49</c:v>
                </c:pt>
                <c:pt idx="6">
                  <c:v>0 to 9</c:v>
                </c:pt>
              </c:strCache>
            </c:strRef>
          </c:cat>
          <c:val>
            <c:numRef>
              <c:f>Sheet1!$B$2:$B$8</c:f>
              <c:numCache>
                <c:formatCode>0%</c:formatCode>
                <c:ptCount val="7"/>
                <c:pt idx="0">
                  <c:v>2.0000000000000004E-2</c:v>
                </c:pt>
                <c:pt idx="1">
                  <c:v>0.15000000000000002</c:v>
                </c:pt>
                <c:pt idx="2">
                  <c:v>0.23</c:v>
                </c:pt>
                <c:pt idx="3">
                  <c:v>0.16</c:v>
                </c:pt>
                <c:pt idx="4">
                  <c:v>0.15000000000000002</c:v>
                </c:pt>
                <c:pt idx="5">
                  <c:v>0.22</c:v>
                </c:pt>
                <c:pt idx="6">
                  <c:v>7.0000000000000007E-2</c:v>
                </c:pt>
              </c:numCache>
            </c:numRef>
          </c:val>
        </c:ser>
        <c:dLbls/>
        <c:gapWidth val="219"/>
        <c:axId val="120455168"/>
        <c:axId val="120456704"/>
      </c:barChart>
      <c:catAx>
        <c:axId val="12045516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456704"/>
        <c:crosses val="autoZero"/>
        <c:auto val="1"/>
        <c:lblAlgn val="ctr"/>
        <c:lblOffset val="100"/>
      </c:catAx>
      <c:valAx>
        <c:axId val="120456704"/>
        <c:scaling>
          <c:orientation val="minMax"/>
        </c:scaling>
        <c:delete val="1"/>
        <c:axPos val="b"/>
        <c:numFmt formatCode="0%" sourceLinked="1"/>
        <c:majorTickMark val="none"/>
        <c:tickLblPos val="none"/>
        <c:crossAx val="120455168"/>
        <c:crosses val="autoZero"/>
        <c:crossBetween val="between"/>
      </c:valAx>
      <c:spPr>
        <a:noFill/>
        <a:ln>
          <a:noFill/>
        </a:ln>
        <a:effectLst/>
      </c:spPr>
    </c:plotArea>
    <c:legend>
      <c:legendPos val="r"/>
      <c:layout>
        <c:manualLayout>
          <c:xMode val="edge"/>
          <c:yMode val="edge"/>
          <c:x val="0.67567557597766903"/>
          <c:y val="0.40168799653050202"/>
          <c:w val="0.15622244229807802"/>
          <c:h val="0.17947747588477703"/>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00" b="0" i="0" u="none" strike="noStrike" kern="1200" spc="0" baseline="0">
                <a:solidFill>
                  <a:schemeClr val="bg1">
                    <a:lumMod val="65000"/>
                  </a:schemeClr>
                </a:solidFill>
                <a:latin typeface="+mn-lt"/>
                <a:ea typeface="+mn-ea"/>
                <a:cs typeface="+mn-cs"/>
              </a:defRPr>
            </a:pPr>
            <a:r>
              <a:rPr lang="en-US" sz="1400" dirty="0" smtClean="0">
                <a:solidFill>
                  <a:schemeClr val="bg1">
                    <a:lumMod val="65000"/>
                  </a:schemeClr>
                </a:solidFill>
              </a:rPr>
              <a:t>Turnover</a:t>
            </a:r>
            <a:endParaRPr lang="en-US" sz="1400" dirty="0">
              <a:solidFill>
                <a:schemeClr val="bg1">
                  <a:lumMod val="65000"/>
                </a:schemeClr>
              </a:solidFill>
            </a:endParaRPr>
          </a:p>
        </c:rich>
      </c:tx>
      <c:layout>
        <c:manualLayout>
          <c:xMode val="edge"/>
          <c:yMode val="edge"/>
          <c:x val="0.48180215219142303"/>
          <c:y val="2.19260687491022E-2"/>
        </c:manualLayout>
      </c:layout>
      <c:spPr>
        <a:noFill/>
        <a:ln>
          <a:noFill/>
        </a:ln>
        <a:effectLst/>
      </c:spPr>
    </c:title>
    <c:plotArea>
      <c:layout>
        <c:manualLayout>
          <c:layoutTarget val="inner"/>
          <c:xMode val="edge"/>
          <c:yMode val="edge"/>
          <c:x val="0.34744757894063505"/>
          <c:y val="0.12598719103234204"/>
          <c:w val="0.63733630550652298"/>
          <c:h val="0.84427760681966402"/>
        </c:manualLayout>
      </c:layout>
      <c:barChart>
        <c:barDir val="bar"/>
        <c:grouping val="clustered"/>
        <c:ser>
          <c:idx val="1"/>
          <c:order val="0"/>
          <c:tx>
            <c:strRef>
              <c:f>Sheet1!$C$1</c:f>
              <c:strCache>
                <c:ptCount val="1"/>
                <c:pt idx="0">
                  <c:v>Indirect</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sure</c:v>
                </c:pt>
                <c:pt idx="1">
                  <c:v>More than £100m</c:v>
                </c:pt>
                <c:pt idx="2">
                  <c:v>£50-£99m</c:v>
                </c:pt>
                <c:pt idx="3">
                  <c:v>£20m-£49m</c:v>
                </c:pt>
                <c:pt idx="4">
                  <c:v>£10m-£19m</c:v>
                </c:pt>
                <c:pt idx="5">
                  <c:v>£6m-£9m</c:v>
                </c:pt>
                <c:pt idx="6">
                  <c:v>Up to £5m</c:v>
                </c:pt>
              </c:strCache>
            </c:strRef>
          </c:cat>
          <c:val>
            <c:numRef>
              <c:f>Sheet1!$C$2:$C$8</c:f>
              <c:numCache>
                <c:formatCode>0%</c:formatCode>
                <c:ptCount val="7"/>
                <c:pt idx="0">
                  <c:v>6.0000000000000005E-2</c:v>
                </c:pt>
                <c:pt idx="1">
                  <c:v>3.0000000000000002E-2</c:v>
                </c:pt>
                <c:pt idx="2">
                  <c:v>3.0000000000000002E-2</c:v>
                </c:pt>
                <c:pt idx="3">
                  <c:v>6.0000000000000005E-2</c:v>
                </c:pt>
                <c:pt idx="4">
                  <c:v>0.11</c:v>
                </c:pt>
                <c:pt idx="5">
                  <c:v>0.1</c:v>
                </c:pt>
                <c:pt idx="6">
                  <c:v>0.59</c:v>
                </c:pt>
              </c:numCache>
            </c:numRef>
          </c:val>
        </c:ser>
        <c:ser>
          <c:idx val="0"/>
          <c:order val="1"/>
          <c:tx>
            <c:strRef>
              <c:f>Sheet1!$B$1</c:f>
              <c:strCache>
                <c:ptCount val="1"/>
                <c:pt idx="0">
                  <c:v>Direct</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sure</c:v>
                </c:pt>
                <c:pt idx="1">
                  <c:v>More than £100m</c:v>
                </c:pt>
                <c:pt idx="2">
                  <c:v>£50-£99m</c:v>
                </c:pt>
                <c:pt idx="3">
                  <c:v>£20m-£49m</c:v>
                </c:pt>
                <c:pt idx="4">
                  <c:v>£10m-£19m</c:v>
                </c:pt>
                <c:pt idx="5">
                  <c:v>£6m-£9m</c:v>
                </c:pt>
                <c:pt idx="6">
                  <c:v>Up to £5m</c:v>
                </c:pt>
              </c:strCache>
            </c:strRef>
          </c:cat>
          <c:val>
            <c:numRef>
              <c:f>Sheet1!$B$2:$B$8</c:f>
              <c:numCache>
                <c:formatCode>0%</c:formatCode>
                <c:ptCount val="7"/>
                <c:pt idx="0">
                  <c:v>0.05</c:v>
                </c:pt>
                <c:pt idx="1">
                  <c:v>0.30000000000000004</c:v>
                </c:pt>
                <c:pt idx="2">
                  <c:v>0.18000000000000002</c:v>
                </c:pt>
                <c:pt idx="3">
                  <c:v>0.16</c:v>
                </c:pt>
                <c:pt idx="4">
                  <c:v>8.0000000000000016E-2</c:v>
                </c:pt>
                <c:pt idx="5">
                  <c:v>8.0000000000000016E-2</c:v>
                </c:pt>
                <c:pt idx="6">
                  <c:v>0.16</c:v>
                </c:pt>
              </c:numCache>
            </c:numRef>
          </c:val>
        </c:ser>
        <c:dLbls/>
        <c:gapWidth val="219"/>
        <c:axId val="120597120"/>
        <c:axId val="120598912"/>
      </c:barChart>
      <c:catAx>
        <c:axId val="12059712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598912"/>
        <c:crosses val="autoZero"/>
        <c:auto val="1"/>
        <c:lblAlgn val="ctr"/>
        <c:lblOffset val="100"/>
      </c:catAx>
      <c:valAx>
        <c:axId val="120598912"/>
        <c:scaling>
          <c:orientation val="minMax"/>
        </c:scaling>
        <c:delete val="1"/>
        <c:axPos val="b"/>
        <c:numFmt formatCode="0%" sourceLinked="1"/>
        <c:majorTickMark val="none"/>
        <c:tickLblPos val="none"/>
        <c:crossAx val="120597120"/>
        <c:crosses val="autoZero"/>
        <c:crossBetween val="between"/>
      </c:valAx>
      <c:spPr>
        <a:noFill/>
        <a:ln>
          <a:noFill/>
        </a:ln>
        <a:effectLst/>
      </c:spPr>
    </c:plotArea>
    <c:legend>
      <c:legendPos val="r"/>
      <c:layout>
        <c:manualLayout>
          <c:xMode val="edge"/>
          <c:yMode val="edge"/>
          <c:x val="0.73630246298641799"/>
          <c:y val="0.34906543153265707"/>
          <c:w val="0.15622247619675902"/>
          <c:h val="0.17947747588477703"/>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45393035890388"/>
          <c:y val="4.1782857460282208E-2"/>
          <c:w val="0.64282698318225195"/>
          <c:h val="0.88664711857412715"/>
        </c:manualLayout>
      </c:layout>
      <c:barChart>
        <c:barDir val="bar"/>
        <c:grouping val="clustered"/>
        <c:ser>
          <c:idx val="0"/>
          <c:order val="0"/>
          <c:tx>
            <c:strRef>
              <c:f>Sheet1!$B$1</c:f>
              <c:strCache>
                <c:ptCount val="1"/>
                <c:pt idx="0">
                  <c:v>Own label</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Tesco</c:v>
                </c:pt>
                <c:pt idx="1">
                  <c:v>Sainsbury's</c:v>
                </c:pt>
                <c:pt idx="2">
                  <c:v>Asda</c:v>
                </c:pt>
                <c:pt idx="3">
                  <c:v>Morrisons</c:v>
                </c:pt>
                <c:pt idx="4">
                  <c:v>Aldi</c:v>
                </c:pt>
                <c:pt idx="5">
                  <c:v>Waitrose</c:v>
                </c:pt>
                <c:pt idx="6">
                  <c:v>Co-operative</c:v>
                </c:pt>
                <c:pt idx="7">
                  <c:v>Marks and Spencer</c:v>
                </c:pt>
                <c:pt idx="8">
                  <c:v>Lidl</c:v>
                </c:pt>
                <c:pt idx="9">
                  <c:v>Iceland</c:v>
                </c:pt>
              </c:strCache>
            </c:strRef>
          </c:cat>
          <c:val>
            <c:numRef>
              <c:f>Sheet1!$B$2:$B$11</c:f>
              <c:numCache>
                <c:formatCode>0%</c:formatCode>
                <c:ptCount val="10"/>
                <c:pt idx="0">
                  <c:v>0.63000000000000012</c:v>
                </c:pt>
                <c:pt idx="1">
                  <c:v>0.59</c:v>
                </c:pt>
                <c:pt idx="2">
                  <c:v>0.59</c:v>
                </c:pt>
                <c:pt idx="3">
                  <c:v>0.57000000000000006</c:v>
                </c:pt>
                <c:pt idx="4">
                  <c:v>0.54</c:v>
                </c:pt>
                <c:pt idx="5">
                  <c:v>0.53</c:v>
                </c:pt>
                <c:pt idx="6">
                  <c:v>0.47000000000000003</c:v>
                </c:pt>
                <c:pt idx="7">
                  <c:v>0.33000000000000007</c:v>
                </c:pt>
                <c:pt idx="8">
                  <c:v>0.29000000000000004</c:v>
                </c:pt>
                <c:pt idx="9">
                  <c:v>0.26</c:v>
                </c:pt>
              </c:numCache>
            </c:numRef>
          </c:val>
        </c:ser>
        <c:dLbls/>
        <c:gapWidth val="182"/>
        <c:axId val="120784000"/>
        <c:axId val="120785536"/>
      </c:barChart>
      <c:catAx>
        <c:axId val="12078400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85536"/>
        <c:crosses val="autoZero"/>
        <c:auto val="1"/>
        <c:lblAlgn val="ctr"/>
        <c:lblOffset val="100"/>
      </c:catAx>
      <c:valAx>
        <c:axId val="1207855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tickLblPos val="none"/>
        <c:crossAx val="12078400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82672295670851"/>
          <c:y val="3.6124884759393204E-2"/>
          <c:w val="0.78378154742065698"/>
          <c:h val="0.82307229021336803"/>
        </c:manualLayout>
      </c:layout>
      <c:barChart>
        <c:barDir val="bar"/>
        <c:grouping val="stacked"/>
        <c:ser>
          <c:idx val="0"/>
          <c:order val="0"/>
          <c:tx>
            <c:strRef>
              <c:f>Sheet1!$B$1</c:f>
              <c:strCache>
                <c:ptCount val="1"/>
                <c:pt idx="0">
                  <c:v>Very familiar</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Sheet1!$B$2:$B$4</c:f>
              <c:numCache>
                <c:formatCode>0%</c:formatCode>
                <c:ptCount val="3"/>
                <c:pt idx="0">
                  <c:v>0.27</c:v>
                </c:pt>
                <c:pt idx="1">
                  <c:v>0.16</c:v>
                </c:pt>
                <c:pt idx="2">
                  <c:v>9.0000000000000011E-2</c:v>
                </c:pt>
              </c:numCache>
            </c:numRef>
          </c:val>
        </c:ser>
        <c:ser>
          <c:idx val="1"/>
          <c:order val="1"/>
          <c:tx>
            <c:strRef>
              <c:f>Sheet1!$C$1</c:f>
              <c:strCache>
                <c:ptCount val="1"/>
                <c:pt idx="0">
                  <c:v>Quite familiar</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Sheet1!$C$2:$C$4</c:f>
              <c:numCache>
                <c:formatCode>0%</c:formatCode>
                <c:ptCount val="3"/>
                <c:pt idx="0">
                  <c:v>0.37000000000000005</c:v>
                </c:pt>
                <c:pt idx="1">
                  <c:v>0.49000000000000005</c:v>
                </c:pt>
                <c:pt idx="2">
                  <c:v>0.33000000000000007</c:v>
                </c:pt>
              </c:numCache>
            </c:numRef>
          </c:val>
        </c:ser>
        <c:ser>
          <c:idx val="2"/>
          <c:order val="2"/>
          <c:tx>
            <c:strRef>
              <c:f>Sheet1!$D$1</c:f>
              <c:strCache>
                <c:ptCount val="1"/>
                <c:pt idx="0">
                  <c:v>Only aware it exists</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Sheet1!$D$2:$D$4</c:f>
              <c:numCache>
                <c:formatCode>0%</c:formatCode>
                <c:ptCount val="3"/>
                <c:pt idx="0">
                  <c:v>0.2</c:v>
                </c:pt>
                <c:pt idx="1">
                  <c:v>0.21000000000000002</c:v>
                </c:pt>
                <c:pt idx="2">
                  <c:v>0.36000000000000004</c:v>
                </c:pt>
              </c:numCache>
            </c:numRef>
          </c:val>
        </c:ser>
        <c:ser>
          <c:idx val="3"/>
          <c:order val="3"/>
          <c:tx>
            <c:strRef>
              <c:f>Sheet1!$E$1</c:f>
              <c:strCache>
                <c:ptCount val="1"/>
                <c:pt idx="0">
                  <c:v>Unaware</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associations</c:v>
                </c:pt>
                <c:pt idx="1">
                  <c:v>Direct suppliers</c:v>
                </c:pt>
                <c:pt idx="2">
                  <c:v>Indirect suppliers</c:v>
                </c:pt>
              </c:strCache>
            </c:strRef>
          </c:cat>
          <c:val>
            <c:numRef>
              <c:f>Sheet1!$E$2:$E$4</c:f>
              <c:numCache>
                <c:formatCode>0%</c:formatCode>
                <c:ptCount val="3"/>
                <c:pt idx="0">
                  <c:v>0.15000000000000002</c:v>
                </c:pt>
                <c:pt idx="1">
                  <c:v>0.13</c:v>
                </c:pt>
                <c:pt idx="2">
                  <c:v>0.22</c:v>
                </c:pt>
              </c:numCache>
            </c:numRef>
          </c:val>
        </c:ser>
        <c:dLbls/>
        <c:gapWidth val="182"/>
        <c:overlap val="100"/>
        <c:axId val="120948224"/>
        <c:axId val="120949760"/>
      </c:barChart>
      <c:catAx>
        <c:axId val="12094822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949760"/>
        <c:crosses val="autoZero"/>
        <c:auto val="1"/>
        <c:lblAlgn val="ctr"/>
        <c:lblOffset val="100"/>
      </c:catAx>
      <c:valAx>
        <c:axId val="120949760"/>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tickLblPos val="none"/>
        <c:crossAx val="120948224"/>
        <c:crosses val="autoZero"/>
        <c:crossBetween val="between"/>
      </c:valAx>
      <c:spPr>
        <a:noFill/>
        <a:ln>
          <a:noFill/>
        </a:ln>
        <a:effectLst/>
      </c:spPr>
    </c:plotArea>
    <c:legend>
      <c:legendPos val="r"/>
      <c:layout>
        <c:manualLayout>
          <c:xMode val="edge"/>
          <c:yMode val="edge"/>
          <c:x val="0.12437622671555003"/>
          <c:y val="0.85899982847909828"/>
          <c:w val="0.76594128430174513"/>
          <c:h val="0.126638950448001"/>
        </c:manualLayout>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18830" cy="493315"/>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sz="quarter" idx="1"/>
          </p:nvPr>
        </p:nvSpPr>
        <p:spPr>
          <a:xfrm>
            <a:off x="3815378" y="2"/>
            <a:ext cx="2918830" cy="493315"/>
          </a:xfrm>
          <a:prstGeom prst="rect">
            <a:avLst/>
          </a:prstGeom>
        </p:spPr>
        <p:txBody>
          <a:bodyPr vert="horz" lIns="90707" tIns="45351" rIns="90707" bIns="45351" rtlCol="0"/>
          <a:lstStyle>
            <a:lvl1pPr algn="r">
              <a:defRPr sz="1200"/>
            </a:lvl1pPr>
          </a:lstStyle>
          <a:p>
            <a:fld id="{7674AD0C-9412-42D7-83F2-2A92F1E00B73}" type="datetimeFigureOut">
              <a:rPr lang="da-DK" smtClean="0"/>
              <a:pPr/>
              <a:t>24-06-2014</a:t>
            </a:fld>
            <a:endParaRPr lang="da-DK" dirty="0"/>
          </a:p>
        </p:txBody>
      </p:sp>
      <p:sp>
        <p:nvSpPr>
          <p:cNvPr id="4" name="Footer Placeholder 3"/>
          <p:cNvSpPr>
            <a:spLocks noGrp="1"/>
          </p:cNvSpPr>
          <p:nvPr>
            <p:ph type="ftr" sz="quarter" idx="2"/>
          </p:nvPr>
        </p:nvSpPr>
        <p:spPr>
          <a:xfrm>
            <a:off x="7" y="9371290"/>
            <a:ext cx="2918830" cy="493315"/>
          </a:xfrm>
          <a:prstGeom prst="rect">
            <a:avLst/>
          </a:prstGeom>
        </p:spPr>
        <p:txBody>
          <a:bodyPr vert="horz" lIns="90707" tIns="45351" rIns="90707" bIns="45351"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15378" y="9371290"/>
            <a:ext cx="2918830" cy="493315"/>
          </a:xfrm>
          <a:prstGeom prst="rect">
            <a:avLst/>
          </a:prstGeom>
        </p:spPr>
        <p:txBody>
          <a:bodyPr vert="horz" lIns="90707" tIns="45351" rIns="90707" bIns="45351" rtlCol="0" anchor="b"/>
          <a:lstStyle>
            <a:lvl1pPr algn="r">
              <a:defRPr sz="1200"/>
            </a:lvl1pPr>
          </a:lstStyle>
          <a:p>
            <a:fld id="{5B7FD5CE-9DA3-4D88-894A-30AD044CDF20}" type="slidenum">
              <a:rPr lang="da-DK" smtClean="0"/>
              <a:pPr/>
              <a:t>‹#›</a:t>
            </a:fld>
            <a:endParaRPr lang="da-DK" dirty="0"/>
          </a:p>
        </p:txBody>
      </p:sp>
    </p:spTree>
    <p:extLst>
      <p:ext uri="{BB962C8B-B14F-4D97-AF65-F5344CB8AC3E}">
        <p14:creationId xmlns:p14="http://schemas.microsoft.com/office/powerpoint/2010/main" xmlns="" val="223397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18830" cy="493315"/>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idx="1"/>
          </p:nvPr>
        </p:nvSpPr>
        <p:spPr>
          <a:xfrm>
            <a:off x="3815378" y="2"/>
            <a:ext cx="2918830" cy="493315"/>
          </a:xfrm>
          <a:prstGeom prst="rect">
            <a:avLst/>
          </a:prstGeom>
        </p:spPr>
        <p:txBody>
          <a:bodyPr vert="horz" lIns="90707" tIns="45351" rIns="90707" bIns="45351" rtlCol="0"/>
          <a:lstStyle>
            <a:lvl1pPr algn="r">
              <a:defRPr sz="1200"/>
            </a:lvl1pPr>
          </a:lstStyle>
          <a:p>
            <a:fld id="{04CAA53E-E84C-44A5-BDDE-33746AB05C3E}" type="datetimeFigureOut">
              <a:rPr lang="da-DK" smtClean="0"/>
              <a:pPr/>
              <a:t>24-06-2014</a:t>
            </a:fld>
            <a:endParaRPr lang="da-DK" dirty="0"/>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07" tIns="45351" rIns="90707" bIns="45351" rtlCol="0" anchor="ctr"/>
          <a:lstStyle/>
          <a:p>
            <a:endParaRPr lang="da-DK" dirty="0"/>
          </a:p>
        </p:txBody>
      </p:sp>
      <p:sp>
        <p:nvSpPr>
          <p:cNvPr id="5" name="Notes Placeholder 4"/>
          <p:cNvSpPr>
            <a:spLocks noGrp="1"/>
          </p:cNvSpPr>
          <p:nvPr>
            <p:ph type="body" sz="quarter" idx="3"/>
          </p:nvPr>
        </p:nvSpPr>
        <p:spPr>
          <a:xfrm>
            <a:off x="673577" y="4686503"/>
            <a:ext cx="5388610" cy="4439840"/>
          </a:xfrm>
          <a:prstGeom prst="rect">
            <a:avLst/>
          </a:prstGeom>
        </p:spPr>
        <p:txBody>
          <a:bodyPr vert="horz" lIns="90707" tIns="45351" rIns="90707" bIns="453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7" y="9371290"/>
            <a:ext cx="2918830" cy="493315"/>
          </a:xfrm>
          <a:prstGeom prst="rect">
            <a:avLst/>
          </a:prstGeom>
        </p:spPr>
        <p:txBody>
          <a:bodyPr vert="horz" lIns="90707" tIns="45351" rIns="90707" bIns="45351"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15378" y="9371290"/>
            <a:ext cx="2918830" cy="493315"/>
          </a:xfrm>
          <a:prstGeom prst="rect">
            <a:avLst/>
          </a:prstGeom>
        </p:spPr>
        <p:txBody>
          <a:bodyPr vert="horz" lIns="90707" tIns="45351" rIns="90707" bIns="45351" rtlCol="0" anchor="b"/>
          <a:lstStyle>
            <a:lvl1pPr algn="r">
              <a:defRPr sz="1200"/>
            </a:lvl1pPr>
          </a:lstStyle>
          <a:p>
            <a:fld id="{E9CF39DF-D357-4462-9CF7-0DB22330BD4A}" type="slidenum">
              <a:rPr lang="da-DK" smtClean="0"/>
              <a:pPr/>
              <a:t>‹#›</a:t>
            </a:fld>
            <a:endParaRPr lang="da-DK" dirty="0"/>
          </a:p>
        </p:txBody>
      </p:sp>
    </p:spTree>
    <p:extLst>
      <p:ext uri="{BB962C8B-B14F-4D97-AF65-F5344CB8AC3E}">
        <p14:creationId xmlns:p14="http://schemas.microsoft.com/office/powerpoint/2010/main" xmlns="" val="1935902122"/>
      </p:ext>
    </p:extLst>
  </p:cSld>
  <p:clrMap bg1="lt1" tx1="dk1" bg2="lt2" tx2="dk2" accent1="accent1" accent2="accent2" accent3="accent3" accent4="accent4" accent5="accent5" accent6="accent6" hlink="hlink" folHlink="folHlink"/>
  <p:notesStyle>
    <a:lvl1pPr marL="0" algn="l" defTabSz="585399" rtl="0" eaLnBrk="1" latinLnBrk="0" hangingPunct="1">
      <a:defRPr sz="800" kern="1200">
        <a:solidFill>
          <a:schemeClr val="tx1"/>
        </a:solidFill>
        <a:latin typeface="+mn-lt"/>
        <a:ea typeface="+mn-ea"/>
        <a:cs typeface="+mn-cs"/>
      </a:defRPr>
    </a:lvl1pPr>
    <a:lvl2pPr marL="292699" algn="l" defTabSz="585399" rtl="0" eaLnBrk="1" latinLnBrk="0" hangingPunct="1">
      <a:defRPr sz="800" kern="1200">
        <a:solidFill>
          <a:schemeClr val="tx1"/>
        </a:solidFill>
        <a:latin typeface="+mn-lt"/>
        <a:ea typeface="+mn-ea"/>
        <a:cs typeface="+mn-cs"/>
      </a:defRPr>
    </a:lvl2pPr>
    <a:lvl3pPr marL="585399" algn="l" defTabSz="585399" rtl="0" eaLnBrk="1" latinLnBrk="0" hangingPunct="1">
      <a:defRPr sz="800" kern="1200">
        <a:solidFill>
          <a:schemeClr val="tx1"/>
        </a:solidFill>
        <a:latin typeface="+mn-lt"/>
        <a:ea typeface="+mn-ea"/>
        <a:cs typeface="+mn-cs"/>
      </a:defRPr>
    </a:lvl3pPr>
    <a:lvl4pPr marL="878098" algn="l" defTabSz="585399" rtl="0" eaLnBrk="1" latinLnBrk="0" hangingPunct="1">
      <a:defRPr sz="800" kern="1200">
        <a:solidFill>
          <a:schemeClr val="tx1"/>
        </a:solidFill>
        <a:latin typeface="+mn-lt"/>
        <a:ea typeface="+mn-ea"/>
        <a:cs typeface="+mn-cs"/>
      </a:defRPr>
    </a:lvl4pPr>
    <a:lvl5pPr marL="1170798" algn="l" defTabSz="585399" rtl="0" eaLnBrk="1" latinLnBrk="0" hangingPunct="1">
      <a:defRPr sz="800" kern="1200">
        <a:solidFill>
          <a:schemeClr val="tx1"/>
        </a:solidFill>
        <a:latin typeface="+mn-lt"/>
        <a:ea typeface="+mn-ea"/>
        <a:cs typeface="+mn-cs"/>
      </a:defRPr>
    </a:lvl5pPr>
    <a:lvl6pPr marL="1463497" algn="l" defTabSz="585399" rtl="0" eaLnBrk="1" latinLnBrk="0" hangingPunct="1">
      <a:defRPr sz="800" kern="1200">
        <a:solidFill>
          <a:schemeClr val="tx1"/>
        </a:solidFill>
        <a:latin typeface="+mn-lt"/>
        <a:ea typeface="+mn-ea"/>
        <a:cs typeface="+mn-cs"/>
      </a:defRPr>
    </a:lvl6pPr>
    <a:lvl7pPr marL="1756197" algn="l" defTabSz="585399" rtl="0" eaLnBrk="1" latinLnBrk="0" hangingPunct="1">
      <a:defRPr sz="800" kern="1200">
        <a:solidFill>
          <a:schemeClr val="tx1"/>
        </a:solidFill>
        <a:latin typeface="+mn-lt"/>
        <a:ea typeface="+mn-ea"/>
        <a:cs typeface="+mn-cs"/>
      </a:defRPr>
    </a:lvl7pPr>
    <a:lvl8pPr marL="2048896" algn="l" defTabSz="585399" rtl="0" eaLnBrk="1" latinLnBrk="0" hangingPunct="1">
      <a:defRPr sz="800" kern="1200">
        <a:solidFill>
          <a:schemeClr val="tx1"/>
        </a:solidFill>
        <a:latin typeface="+mn-lt"/>
        <a:ea typeface="+mn-ea"/>
        <a:cs typeface="+mn-cs"/>
      </a:defRPr>
    </a:lvl8pPr>
    <a:lvl9pPr marL="2341596" algn="l" defTabSz="58539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p>
        </p:txBody>
      </p:sp>
      <p:sp>
        <p:nvSpPr>
          <p:cNvPr id="4" name="Slide Number Placeholder 3"/>
          <p:cNvSpPr>
            <a:spLocks noGrp="1"/>
          </p:cNvSpPr>
          <p:nvPr>
            <p:ph type="sldNum" sz="quarter" idx="10"/>
          </p:nvPr>
        </p:nvSpPr>
        <p:spPr/>
        <p:txBody>
          <a:bodyPr/>
          <a:lstStyle/>
          <a:p>
            <a:fld id="{E9CF39DF-D357-4462-9CF7-0DB22330BD4A}" type="slidenum">
              <a:rPr lang="da-DK" smtClean="0"/>
              <a:pPr/>
              <a:t>10</a:t>
            </a:fld>
            <a:endParaRPr lang="da-DK" dirty="0"/>
          </a:p>
        </p:txBody>
      </p:sp>
    </p:spTree>
    <p:extLst>
      <p:ext uri="{BB962C8B-B14F-4D97-AF65-F5344CB8AC3E}">
        <p14:creationId xmlns:p14="http://schemas.microsoft.com/office/powerpoint/2010/main" xmlns="" val="212495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F39DF-D357-4462-9CF7-0DB22330BD4A}" type="slidenum">
              <a:rPr lang="da-DK" smtClean="0"/>
              <a:pPr/>
              <a:t>28</a:t>
            </a:fld>
            <a:endParaRPr lang="da-DK" dirty="0"/>
          </a:p>
        </p:txBody>
      </p:sp>
    </p:spTree>
    <p:extLst>
      <p:ext uri="{BB962C8B-B14F-4D97-AF65-F5344CB8AC3E}">
        <p14:creationId xmlns:p14="http://schemas.microsoft.com/office/powerpoint/2010/main" xmlns="" val="3441632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3" name="Picture 4" descr="http://annualreport2012.yougov.co.uk/assets/img/slider0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3496" y="1519386"/>
            <a:ext cx="7921709" cy="36378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userDrawn="1">
            <p:ph type="body" sz="quarter" idx="10" hasCustomPrompt="1"/>
          </p:nvPr>
        </p:nvSpPr>
        <p:spPr>
          <a:xfrm>
            <a:off x="142740" y="5805264"/>
            <a:ext cx="7237572"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6" name="Title 5"/>
          <p:cNvSpPr>
            <a:spLocks noGrp="1"/>
          </p:cNvSpPr>
          <p:nvPr userDrawn="1">
            <p:ph type="title" hasCustomPrompt="1"/>
          </p:nvPr>
        </p:nvSpPr>
        <p:spPr>
          <a:xfrm>
            <a:off x="142875" y="5301208"/>
            <a:ext cx="7237437" cy="504056"/>
          </a:xfrm>
        </p:spPr>
        <p:txBody>
          <a:bodyPr>
            <a:noAutofit/>
          </a:bodyPr>
          <a:lstStyle>
            <a:lvl1pPr algn="l">
              <a:defRPr sz="3000" b="1" baseline="0">
                <a:solidFill>
                  <a:schemeClr val="accent1"/>
                </a:solidFill>
              </a:defRPr>
            </a:lvl1pPr>
          </a:lstStyle>
          <a:p>
            <a:r>
              <a:rPr lang="en-GB" noProof="0" dirty="0" smtClean="0"/>
              <a:t>Report title</a:t>
            </a:r>
            <a:endParaRPr lang="en-GB" noProof="0" dirty="0"/>
          </a:p>
        </p:txBody>
      </p:sp>
      <p:sp>
        <p:nvSpPr>
          <p:cNvPr id="7" name="Picture Placeholder 6"/>
          <p:cNvSpPr>
            <a:spLocks noGrp="1"/>
          </p:cNvSpPr>
          <p:nvPr userDrawn="1">
            <p:ph type="pic" sz="quarter" idx="11" hasCustomPrompt="1"/>
          </p:nvPr>
        </p:nvSpPr>
        <p:spPr>
          <a:xfrm>
            <a:off x="7380312" y="5300488"/>
            <a:ext cx="1620813" cy="864816"/>
          </a:xfrm>
        </p:spPr>
        <p:txBody>
          <a:bodyPr/>
          <a:lstStyle>
            <a:lvl1pPr>
              <a:defRPr baseline="0"/>
            </a:lvl1pPr>
          </a:lstStyle>
          <a:p>
            <a:r>
              <a:rPr lang="en-US" noProof="0" dirty="0" smtClean="0"/>
              <a:t>Insert client logo here</a:t>
            </a:r>
            <a:endParaRPr lang="en-US" noProof="0" dirty="0"/>
          </a:p>
        </p:txBody>
      </p:sp>
      <p:sp>
        <p:nvSpPr>
          <p:cNvPr id="14" name="Rectangle 13"/>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5" name="Rectangle 14"/>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1" name="Rectangle 10"/>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5805348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5"/>
          </a:xfrm>
          <a:prstGeom prst="rect">
            <a:avLst/>
          </a:prstGeom>
        </p:spPr>
        <p:txBody>
          <a:body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6" name="Text Placeholder 2"/>
          <p:cNvSpPr>
            <a:spLocks noGrp="1"/>
          </p:cNvSpPr>
          <p:nvPr>
            <p:ph type="body" sz="quarter" idx="18" hasCustomPrompt="1"/>
          </p:nvPr>
        </p:nvSpPr>
        <p:spPr>
          <a:xfrm>
            <a:off x="135053" y="1376363"/>
            <a:ext cx="8866072" cy="323850"/>
          </a:xfrm>
        </p:spPr>
        <p:txBody>
          <a:bodyPr anchor="t">
            <a:normAutofit/>
          </a:bodyPr>
          <a:lstStyle>
            <a:lvl1pPr marL="0" indent="0">
              <a:buNone/>
              <a:defRPr sz="1200" i="1"/>
            </a:lvl1pPr>
          </a:lstStyle>
          <a:p>
            <a:pPr lvl="0"/>
            <a:r>
              <a:rPr lang="en-US" dirty="0" smtClean="0"/>
              <a:t>Question Text</a:t>
            </a:r>
          </a:p>
        </p:txBody>
      </p:sp>
      <p:sp>
        <p:nvSpPr>
          <p:cNvPr id="9" name="Text Placeholder 2"/>
          <p:cNvSpPr>
            <a:spLocks noGrp="1"/>
          </p:cNvSpPr>
          <p:nvPr>
            <p:ph type="body" sz="quarter" idx="19" hasCustomPrompt="1"/>
          </p:nvPr>
        </p:nvSpPr>
        <p:spPr>
          <a:xfrm>
            <a:off x="141352" y="1016323"/>
            <a:ext cx="8859773"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Tree>
    <p:extLst>
      <p:ext uri="{BB962C8B-B14F-4D97-AF65-F5344CB8AC3E}">
        <p14:creationId xmlns:p14="http://schemas.microsoft.com/office/powerpoint/2010/main" xmlns="" val="3509897674"/>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R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6767512"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791940641"/>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ull text Subtitle Question Text Crowd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748946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6732"/>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8" name="Picture Placeholder 2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15" t="293" r="-1" b="-88"/>
          <a:stretch/>
        </p:blipFill>
        <p:spPr>
          <a:xfrm flipH="1">
            <a:off x="8014507" y="1689281"/>
            <a:ext cx="1129493" cy="4471307"/>
          </a:xfrm>
          <a:prstGeom prst="rect">
            <a:avLst/>
          </a:prstGeom>
        </p:spPr>
      </p:pic>
    </p:spTree>
    <p:extLst>
      <p:ext uri="{BB962C8B-B14F-4D97-AF65-F5344CB8AC3E}">
        <p14:creationId xmlns:p14="http://schemas.microsoft.com/office/powerpoint/2010/main" xmlns="" val="216031825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Connection">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6" y="1700213"/>
            <a:ext cx="5201502"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44377" y="1716267"/>
            <a:ext cx="3799623" cy="37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4646884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6"/>
          </a:xfrm>
          <a:prstGeom prst="rect">
            <a:avLst/>
          </a:prstGeom>
        </p:spPr>
        <p:txBody>
          <a:bodyPr/>
          <a:lstStyle/>
          <a:p>
            <a:r>
              <a:rPr lang="en-US" noProof="0" dirty="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0339" cy="79216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808494366"/>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5"/>
          </a:xfrm>
          <a:prstGeom prst="rect">
            <a:avLst/>
          </a:prstGeom>
        </p:spPr>
        <p:txBody>
          <a:body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dirty="0"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6" name="Text Placeholder 2"/>
          <p:cNvSpPr>
            <a:spLocks noGrp="1"/>
          </p:cNvSpPr>
          <p:nvPr>
            <p:ph type="body" sz="quarter" idx="18" hasCustomPrompt="1"/>
          </p:nvPr>
        </p:nvSpPr>
        <p:spPr>
          <a:xfrm>
            <a:off x="135053" y="1376363"/>
            <a:ext cx="8866072" cy="323850"/>
          </a:xfrm>
        </p:spPr>
        <p:txBody>
          <a:bodyPr anchor="t">
            <a:normAutofit/>
          </a:bodyPr>
          <a:lstStyle>
            <a:lvl1pPr marL="0" indent="0">
              <a:buNone/>
              <a:defRPr sz="1200" i="1"/>
            </a:lvl1pPr>
          </a:lstStyle>
          <a:p>
            <a:pPr lvl="0"/>
            <a:r>
              <a:rPr lang="en-US" dirty="0" smtClean="0"/>
              <a:t>Question Text</a:t>
            </a:r>
          </a:p>
        </p:txBody>
      </p:sp>
      <p:sp>
        <p:nvSpPr>
          <p:cNvPr id="9" name="Text Placeholder 2"/>
          <p:cNvSpPr>
            <a:spLocks noGrp="1"/>
          </p:cNvSpPr>
          <p:nvPr>
            <p:ph type="body" sz="quarter" idx="19" hasCustomPrompt="1"/>
          </p:nvPr>
        </p:nvSpPr>
        <p:spPr>
          <a:xfrm>
            <a:off x="141352" y="1016323"/>
            <a:ext cx="8859773"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Tree>
    <p:extLst>
      <p:ext uri="{BB962C8B-B14F-4D97-AF65-F5344CB8AC3E}">
        <p14:creationId xmlns:p14="http://schemas.microsoft.com/office/powerpoint/2010/main" xmlns="" val="2042894950"/>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8858250"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835908406"/>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3" name="Picture Placeholder 2"/>
          <p:cNvSpPr>
            <a:spLocks noGrp="1"/>
          </p:cNvSpPr>
          <p:nvPr>
            <p:ph type="pic" sz="quarter" idx="19"/>
          </p:nvPr>
        </p:nvSpPr>
        <p:spPr>
          <a:xfrm>
            <a:off x="6840538" y="1700213"/>
            <a:ext cx="2303462" cy="4465637"/>
          </a:xfrm>
          <a:solidFill>
            <a:schemeClr val="bg1">
              <a:lumMod val="95000"/>
            </a:schemeClr>
          </a:solidFill>
        </p:spPr>
        <p:txBody>
          <a:bodyPr/>
          <a:lstStyle/>
          <a:p>
            <a:endParaRPr lang="en-GB" dirty="0"/>
          </a:p>
        </p:txBody>
      </p:sp>
      <p:sp>
        <p:nvSpPr>
          <p:cNvPr id="5" name="Table Placeholder 4"/>
          <p:cNvSpPr>
            <a:spLocks noGrp="1"/>
          </p:cNvSpPr>
          <p:nvPr>
            <p:ph type="tbl" sz="quarter" idx="20"/>
          </p:nvPr>
        </p:nvSpPr>
        <p:spPr>
          <a:xfrm>
            <a:off x="142875" y="1700213"/>
            <a:ext cx="6697663" cy="4465637"/>
          </a:xfrm>
        </p:spPr>
        <p:txBody>
          <a:bodyPr/>
          <a:lstStyle/>
          <a:p>
            <a:endParaRPr lang="en-GB"/>
          </a:p>
        </p:txBody>
      </p:sp>
    </p:spTree>
    <p:extLst>
      <p:ext uri="{BB962C8B-B14F-4D97-AF65-F5344CB8AC3E}">
        <p14:creationId xmlns:p14="http://schemas.microsoft.com/office/powerpoint/2010/main" xmlns="" val="3397110741"/>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Full chart - Com box Top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2367862"/>
            <a:ext cx="8858250" cy="3221726"/>
          </a:xfrm>
          <a:prstGeom prst="rect">
            <a:avLst/>
          </a:prstGeom>
        </p:spPr>
        <p:txBody>
          <a:bodyPr/>
          <a:lstStyle/>
          <a:p>
            <a:r>
              <a:rPr lang="en-US" noProof="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4157" y="1706833"/>
            <a:ext cx="8856967" cy="64204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6" y="1376363"/>
            <a:ext cx="8858250" cy="323850"/>
          </a:xfrm>
        </p:spPr>
        <p:txBody>
          <a:bodyPr anchor="t">
            <a:normAutofit/>
          </a:bodyPr>
          <a:lstStyle>
            <a:lvl1pPr marL="0" indent="0">
              <a:buNone/>
              <a:defRPr sz="1200" i="1"/>
            </a:lvl1pPr>
          </a:lstStyle>
          <a:p>
            <a:pPr lvl="0"/>
            <a:r>
              <a:rPr lang="en-US" dirty="0" smtClean="0"/>
              <a:t>Question Text</a:t>
            </a:r>
          </a:p>
        </p:txBody>
      </p:sp>
      <p:sp>
        <p:nvSpPr>
          <p:cNvPr id="10" name="Text Placeholder 2"/>
          <p:cNvSpPr>
            <a:spLocks noGrp="1"/>
          </p:cNvSpPr>
          <p:nvPr>
            <p:ph type="body" sz="quarter" idx="20" hasCustomPrompt="1"/>
          </p:nvPr>
        </p:nvSpPr>
        <p:spPr>
          <a:xfrm>
            <a:off x="132605" y="1016323"/>
            <a:ext cx="8868520"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11"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92979394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6697663" cy="3889515"/>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1" name="Slide Number Placeholder 10"/>
          <p:cNvSpPr>
            <a:spLocks noGrp="1"/>
          </p:cNvSpPr>
          <p:nvPr>
            <p:ph type="sldNum" sz="quarter" idx="17"/>
          </p:nvPr>
        </p:nvSpPr>
        <p:spPr/>
        <p:txBody>
          <a:bodyPr/>
          <a:lstStyle/>
          <a:p>
            <a:fld id="{8F5610C8-4100-4700-A695-ED7D190A45BE}" type="slidenum">
              <a:rPr lang="en-GB" smtClean="0"/>
              <a:pPr/>
              <a:t>‹#›</a:t>
            </a:fld>
            <a:endParaRPr lang="en-GB" dirty="0"/>
          </a:p>
        </p:txBody>
      </p:sp>
      <p:sp>
        <p:nvSpPr>
          <p:cNvPr id="13" name="Content Placeholder 11"/>
          <p:cNvSpPr>
            <a:spLocks noGrp="1"/>
          </p:cNvSpPr>
          <p:nvPr>
            <p:ph sz="quarter" idx="18" hasCustomPrompt="1"/>
          </p:nvPr>
        </p:nvSpPr>
        <p:spPr>
          <a:xfrm>
            <a:off x="6840538" y="1699131"/>
            <a:ext cx="2160587" cy="389045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2"/>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5890" y="1016323"/>
            <a:ext cx="8855235"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408906849"/>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om box left - Chart right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303463" y="1700212"/>
            <a:ext cx="6697662" cy="3889376"/>
          </a:xfrm>
          <a:prstGeom prst="rect">
            <a:avLst/>
          </a:prstGeom>
        </p:spPr>
        <p:txBody>
          <a:bodyPr/>
          <a:lstStyle/>
          <a:p>
            <a:r>
              <a:rPr lang="en-US" noProof="0" dirty="0" smtClean="0"/>
              <a:t>Click icon to add chart</a:t>
            </a:r>
            <a:endParaRPr lang="en-GB" noProof="0" dirty="0"/>
          </a:p>
        </p:txBody>
      </p:sp>
      <p:sp>
        <p:nvSpPr>
          <p:cNvPr id="15" name="Title 14"/>
          <p:cNvSpPr>
            <a:spLocks noGrp="1"/>
          </p:cNvSpPr>
          <p:nvPr>
            <p:ph type="title"/>
          </p:nvPr>
        </p:nvSpPr>
        <p:spPr/>
        <p:txBody>
          <a:bodyPr/>
          <a:lstStyle/>
          <a:p>
            <a:r>
              <a:rPr lang="en-US" noProof="0" dirty="0" smtClean="0"/>
              <a:t>Click to edit Master title style</a:t>
            </a:r>
            <a:endParaRPr lang="en-GB" noProof="0" dirty="0"/>
          </a:p>
        </p:txBody>
      </p:sp>
      <p:sp>
        <p:nvSpPr>
          <p:cNvPr id="10" name="Slide Number Placeholder 9"/>
          <p:cNvSpPr>
            <a:spLocks noGrp="1"/>
          </p:cNvSpPr>
          <p:nvPr>
            <p:ph type="sldNum" sz="quarter" idx="17"/>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18" hasCustomPrompt="1"/>
          </p:nvPr>
        </p:nvSpPr>
        <p:spPr>
          <a:xfrm>
            <a:off x="142875" y="1700213"/>
            <a:ext cx="2160587" cy="388937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49"/>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2875" y="1015999"/>
            <a:ext cx="8858250" cy="360364"/>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61973580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8858250" cy="3889375"/>
          </a:xfrm>
          <a:prstGeom prst="rect">
            <a:avLst/>
          </a:prstGeom>
        </p:spPr>
        <p:txBody>
          <a:bodyPr/>
          <a:lstStyle/>
          <a:p>
            <a:r>
              <a:rPr lang="en-US" noProof="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743967972"/>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2"/>
            <a:ext cx="4429125"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noProof="0" smtClean="0"/>
              <a:t>Click to edit Master title style</a:t>
            </a:r>
            <a:endParaRPr lang="en-GB" noProof="0" dirty="0"/>
          </a:p>
        </p:txBody>
      </p:sp>
      <p:sp>
        <p:nvSpPr>
          <p:cNvPr id="18" name="Text Placeholder 17"/>
          <p:cNvSpPr>
            <a:spLocks noGrp="1"/>
          </p:cNvSpPr>
          <p:nvPr>
            <p:ph type="body" sz="quarter" idx="19"/>
          </p:nvPr>
        </p:nvSpPr>
        <p:spPr>
          <a:xfrm>
            <a:off x="142875" y="1700213"/>
            <a:ext cx="4429125" cy="446563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22"/>
          </p:nvPr>
        </p:nvSpPr>
        <p:spPr/>
        <p:txBody>
          <a:bodyPr/>
          <a:lstStyle/>
          <a:p>
            <a:fld id="{8F5610C8-4100-4700-A695-ED7D190A45BE}" type="slidenum">
              <a:rPr lang="en-GB" smtClean="0"/>
              <a:pPr/>
              <a:t>‹#›</a:t>
            </a:fld>
            <a:endParaRPr lang="en-GB" dirty="0"/>
          </a:p>
        </p:txBody>
      </p:sp>
      <p:sp>
        <p:nvSpPr>
          <p:cNvPr id="15" name="Content Placeholder 11"/>
          <p:cNvSpPr>
            <a:spLocks noGrp="1"/>
          </p:cNvSpPr>
          <p:nvPr>
            <p:ph sz="quarter" idx="23"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4047372698"/>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3"/>
            <a:ext cx="4429125" cy="1944830"/>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3646140"/>
            <a:ext cx="4429125" cy="1943448"/>
          </a:xfrm>
          <a:prstGeom prst="rect">
            <a:avLst/>
          </a:prstGeom>
        </p:spPr>
        <p:txBody>
          <a:bodyPr/>
          <a:lstStyle/>
          <a:p>
            <a:r>
              <a:rPr lang="en-US" noProof="0" smtClean="0"/>
              <a:t>Click icon to add chart</a:t>
            </a:r>
            <a:endParaRPr lang="en-GB" noProof="0"/>
          </a:p>
        </p:txBody>
      </p:sp>
      <p:sp>
        <p:nvSpPr>
          <p:cNvPr id="13" name="Text Placeholder 17"/>
          <p:cNvSpPr>
            <a:spLocks noGrp="1"/>
          </p:cNvSpPr>
          <p:nvPr>
            <p:ph type="body" sz="quarter" idx="23"/>
          </p:nvPr>
        </p:nvSpPr>
        <p:spPr>
          <a:xfrm>
            <a:off x="142875" y="1700213"/>
            <a:ext cx="4429125" cy="388937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4" name="Slide Number Placeholder 13"/>
          <p:cNvSpPr>
            <a:spLocks noGrp="1"/>
          </p:cNvSpPr>
          <p:nvPr>
            <p:ph type="sldNum" sz="quarter" idx="26"/>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73485934"/>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Full chart - Com box bottom and bobbles">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20" name="Rectangular Callout 19"/>
          <p:cNvSpPr/>
          <p:nvPr userDrawn="1"/>
        </p:nvSpPr>
        <p:spPr>
          <a:xfrm>
            <a:off x="141412" y="5589588"/>
            <a:ext cx="4359151"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Rectangular Callout 20"/>
          <p:cNvSpPr/>
          <p:nvPr userDrawn="1"/>
        </p:nvSpPr>
        <p:spPr>
          <a:xfrm>
            <a:off x="4643438" y="5582665"/>
            <a:ext cx="4349000"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 Placeholder 5"/>
          <p:cNvSpPr>
            <a:spLocks noGrp="1"/>
          </p:cNvSpPr>
          <p:nvPr>
            <p:ph type="body" sz="quarter" idx="19"/>
          </p:nvPr>
        </p:nvSpPr>
        <p:spPr>
          <a:xfrm>
            <a:off x="142875" y="2744923"/>
            <a:ext cx="8858250" cy="284431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1700213"/>
            <a:ext cx="8858250" cy="104471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501430949"/>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6"/>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6" name="Text Placeholder 5"/>
          <p:cNvSpPr>
            <a:spLocks noGrp="1"/>
          </p:cNvSpPr>
          <p:nvPr>
            <p:ph type="body" sz="quarter" idx="19"/>
          </p:nvPr>
        </p:nvSpPr>
        <p:spPr>
          <a:xfrm>
            <a:off x="4572001" y="1700212"/>
            <a:ext cx="4429124"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3" hasCustomPrompt="1"/>
          </p:nvPr>
        </p:nvSpPr>
        <p:spPr>
          <a:xfrm>
            <a:off x="132212"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3159779901"/>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4429125" cy="2233302"/>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2"/>
            <a:ext cx="4429125" cy="2233613"/>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3"/>
          </p:nvPr>
        </p:nvSpPr>
        <p:spPr/>
        <p:txBody>
          <a:bodyPr/>
          <a:lstStyle/>
          <a:p>
            <a:fld id="{8F5610C8-4100-4700-A695-ED7D190A45BE}" type="slidenum">
              <a:rPr lang="en-GB" smtClean="0"/>
              <a:pPr/>
              <a:t>‹#›</a:t>
            </a:fld>
            <a:endParaRPr lang="en-GB" dirty="0"/>
          </a:p>
        </p:txBody>
      </p:sp>
      <p:sp>
        <p:nvSpPr>
          <p:cNvPr id="18" name="Content Placeholder 11"/>
          <p:cNvSpPr>
            <a:spLocks noGrp="1"/>
          </p:cNvSpPr>
          <p:nvPr>
            <p:ph sz="quarter" idx="18" hasCustomPrompt="1"/>
          </p:nvPr>
        </p:nvSpPr>
        <p:spPr>
          <a:xfrm>
            <a:off x="142875"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defRPr lang="en-GB" noProof="0" dirty="0" smtClean="0">
                <a:latin typeface="+mn-lt"/>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3"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304688876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7"/>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3"/>
            <a:ext cx="4429125" cy="3889376"/>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1"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409312518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3" name="Text Placeholder 17"/>
          <p:cNvSpPr>
            <a:spLocks noGrp="1"/>
          </p:cNvSpPr>
          <p:nvPr>
            <p:ph type="body" sz="quarter" idx="19"/>
          </p:nvPr>
        </p:nvSpPr>
        <p:spPr>
          <a:xfrm>
            <a:off x="142875" y="1700212"/>
            <a:ext cx="4285109"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0" name="Text Placeholder 17"/>
          <p:cNvSpPr>
            <a:spLocks noGrp="1"/>
          </p:cNvSpPr>
          <p:nvPr>
            <p:ph type="body" sz="quarter" idx="26"/>
          </p:nvPr>
        </p:nvSpPr>
        <p:spPr>
          <a:xfrm>
            <a:off x="4572001" y="1700212"/>
            <a:ext cx="4429124"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9"/>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805599565"/>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7"/>
          </p:nvPr>
        </p:nvSpPr>
        <p:spPr>
          <a:xfrm>
            <a:off x="142875" y="1700212"/>
            <a:ext cx="8858250"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0"/>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857847036"/>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142875" y="1700212"/>
            <a:ext cx="8858250" cy="3889375"/>
          </a:xfrm>
          <a:prstGeom prst="rect">
            <a:avLst/>
          </a:prstGeom>
        </p:spPr>
        <p:txBody>
          <a:bodyPr/>
          <a:lstStyle/>
          <a:p>
            <a:r>
              <a:rPr lang="en-US" smtClean="0"/>
              <a:t>Click icon to add table</a:t>
            </a:r>
            <a:endParaRPr lang="en-US"/>
          </a:p>
        </p:txBody>
      </p:sp>
      <p:sp>
        <p:nvSpPr>
          <p:cNvPr id="13" name="Slide Number Placeholder 12"/>
          <p:cNvSpPr>
            <a:spLocks noGrp="1"/>
          </p:cNvSpPr>
          <p:nvPr>
            <p:ph type="sldNum" sz="quarter" idx="21"/>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22"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29583331"/>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3" name="Table Placeholder 2"/>
          <p:cNvSpPr>
            <a:spLocks noGrp="1"/>
          </p:cNvSpPr>
          <p:nvPr>
            <p:ph type="tbl" sz="quarter" idx="18"/>
          </p:nvPr>
        </p:nvSpPr>
        <p:spPr>
          <a:xfrm>
            <a:off x="142875" y="1700212"/>
            <a:ext cx="6697663"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6840885" y="1700213"/>
            <a:ext cx="2160240" cy="446563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42297081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3" name="Picture Placeholder 2"/>
          <p:cNvSpPr>
            <a:spLocks noGrp="1"/>
          </p:cNvSpPr>
          <p:nvPr>
            <p:ph type="pic" sz="quarter" idx="19"/>
          </p:nvPr>
        </p:nvSpPr>
        <p:spPr>
          <a:xfrm>
            <a:off x="6840538" y="1700213"/>
            <a:ext cx="2303462" cy="4465637"/>
          </a:xfrm>
          <a:solidFill>
            <a:schemeClr val="bg1">
              <a:lumMod val="95000"/>
            </a:schemeClr>
          </a:solidFill>
        </p:spPr>
        <p:txBody>
          <a:bodyPr/>
          <a:lstStyle/>
          <a:p>
            <a:r>
              <a:rPr lang="en-US" smtClean="0"/>
              <a:t>Click icon to add picture</a:t>
            </a:r>
            <a:endParaRPr lang="en-GB" dirty="0"/>
          </a:p>
        </p:txBody>
      </p:sp>
      <p:sp>
        <p:nvSpPr>
          <p:cNvPr id="5" name="Table Placeholder 4"/>
          <p:cNvSpPr>
            <a:spLocks noGrp="1"/>
          </p:cNvSpPr>
          <p:nvPr>
            <p:ph type="tbl" sz="quarter" idx="20"/>
          </p:nvPr>
        </p:nvSpPr>
        <p:spPr>
          <a:xfrm>
            <a:off x="142875" y="1700213"/>
            <a:ext cx="6697663" cy="4465637"/>
          </a:xfrm>
        </p:spPr>
        <p:txBody>
          <a:bodyPr/>
          <a:lstStyle/>
          <a:p>
            <a:r>
              <a:rPr lang="en-US" smtClean="0"/>
              <a:t>Click icon to add table</a:t>
            </a:r>
            <a:endParaRPr lang="en-GB"/>
          </a:p>
        </p:txBody>
      </p:sp>
    </p:spTree>
    <p:extLst>
      <p:ext uri="{BB962C8B-B14F-4D97-AF65-F5344CB8AC3E}">
        <p14:creationId xmlns:p14="http://schemas.microsoft.com/office/powerpoint/2010/main" xmlns="" val="1433021506"/>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dirty="0" smtClean="0"/>
              <a:t>Click to edit Master title style</a:t>
            </a:r>
            <a:endParaRPr lang="en-US" noProof="0" dirty="0"/>
          </a:p>
        </p:txBody>
      </p:sp>
      <p:sp>
        <p:nvSpPr>
          <p:cNvPr id="6" name="Table Placeholder 5"/>
          <p:cNvSpPr>
            <a:spLocks noGrp="1"/>
          </p:cNvSpPr>
          <p:nvPr>
            <p:ph type="tbl" sz="quarter" idx="18"/>
          </p:nvPr>
        </p:nvSpPr>
        <p:spPr>
          <a:xfrm>
            <a:off x="2303463" y="1700212"/>
            <a:ext cx="6697662"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142876" y="1700212"/>
            <a:ext cx="2160588" cy="446563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560478056"/>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left - Picture right w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4572000" y="1700212"/>
            <a:ext cx="4429125" cy="3889376"/>
          </a:xfrm>
          <a:prstGeom prst="rect">
            <a:avLst/>
          </a:prstGeom>
        </p:spPr>
        <p:txBody>
          <a:bodyPr/>
          <a:lstStyle/>
          <a:p>
            <a:r>
              <a:rPr lang="en-US" noProof="0" smtClean="0"/>
              <a:t>Click icon to add picture</a:t>
            </a:r>
            <a:endParaRPr lang="en-GB" noProof="0"/>
          </a:p>
        </p:txBody>
      </p:sp>
      <p:sp>
        <p:nvSpPr>
          <p:cNvPr id="7" name="Text Placeholder 6"/>
          <p:cNvSpPr>
            <a:spLocks noGrp="1"/>
          </p:cNvSpPr>
          <p:nvPr>
            <p:ph type="body" sz="quarter" idx="23"/>
          </p:nvPr>
        </p:nvSpPr>
        <p:spPr>
          <a:xfrm>
            <a:off x="142875" y="1700212"/>
            <a:ext cx="442912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30"/>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31"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383411840"/>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700212"/>
            <a:ext cx="8858250" cy="4465637"/>
          </a:xfrm>
          <a:prstGeom prst="rect">
            <a:avLst/>
          </a:prstGeom>
        </p:spPr>
        <p:txBody>
          <a:bodyPr/>
          <a:lstStyle/>
          <a:p>
            <a:r>
              <a:rPr lang="en-US" noProof="0" smtClean="0"/>
              <a:t>Click icon to add picture</a:t>
            </a:r>
            <a:endParaRPr lang="en-GB" noProof="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574629101"/>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2"/>
            <a:ext cx="8858250" cy="4213226"/>
          </a:xfrm>
          <a:prstGeom prst="rect">
            <a:avLst/>
          </a:prstGeom>
        </p:spPr>
        <p:txBody>
          <a:bodyPr/>
          <a:lstStyle/>
          <a:p>
            <a:r>
              <a:rPr lang="en-US" noProof="0" smtClean="0"/>
              <a:t>Click icon to add picture</a:t>
            </a:r>
            <a:endParaRPr lang="en-GB" noProof="0"/>
          </a:p>
        </p:txBody>
      </p:sp>
      <p:sp>
        <p:nvSpPr>
          <p:cNvPr id="12" name="Slide Number Placeholder 11"/>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045461890"/>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dirty="0"/>
          </a:p>
        </p:txBody>
      </p:sp>
      <p:sp>
        <p:nvSpPr>
          <p:cNvPr id="3" name="Picture Placeholder 2"/>
          <p:cNvSpPr>
            <a:spLocks noGrp="1"/>
          </p:cNvSpPr>
          <p:nvPr>
            <p:ph type="pic" sz="quarter" idx="19"/>
          </p:nvPr>
        </p:nvSpPr>
        <p:spPr>
          <a:xfrm>
            <a:off x="4572000" y="1376362"/>
            <a:ext cx="4429125" cy="4789487"/>
          </a:xfrm>
          <a:prstGeom prst="rect">
            <a:avLst/>
          </a:prstGeom>
        </p:spPr>
        <p:txBody>
          <a:bodyPr/>
          <a:lstStyle/>
          <a:p>
            <a:r>
              <a:rPr lang="en-US" noProof="0" dirty="0" smtClean="0"/>
              <a:t>Click icon to add picture</a:t>
            </a:r>
            <a:endParaRPr lang="en-GB" noProof="0" dirty="0"/>
          </a:p>
        </p:txBody>
      </p:sp>
      <p:sp>
        <p:nvSpPr>
          <p:cNvPr id="14" name="Text Placeholder 6"/>
          <p:cNvSpPr>
            <a:spLocks noGrp="1"/>
          </p:cNvSpPr>
          <p:nvPr>
            <p:ph type="body" sz="quarter" idx="23"/>
          </p:nvPr>
        </p:nvSpPr>
        <p:spPr>
          <a:xfrm>
            <a:off x="142875" y="1376362"/>
            <a:ext cx="4429125" cy="478948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6"/>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654447007"/>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3"/>
            <a:ext cx="8858250" cy="4789487"/>
          </a:xfrm>
          <a:prstGeom prst="rect">
            <a:avLst/>
          </a:prstGeom>
        </p:spPr>
        <p:txBody>
          <a:bodyPr/>
          <a:lstStyle/>
          <a:p>
            <a:r>
              <a:rPr lang="en-US" noProof="0" smtClean="0"/>
              <a:t>Click icon to add picture</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691364175"/>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3" name="Picture 4" descr="http://annualreport2012.yougov.co.uk/assets/img/slider0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3496" y="1519386"/>
            <a:ext cx="7921709" cy="36378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userDrawn="1">
            <p:ph type="body" sz="quarter" idx="10" hasCustomPrompt="1"/>
          </p:nvPr>
        </p:nvSpPr>
        <p:spPr>
          <a:xfrm>
            <a:off x="142740" y="5805264"/>
            <a:ext cx="7237572"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6" name="Title 5"/>
          <p:cNvSpPr>
            <a:spLocks noGrp="1"/>
          </p:cNvSpPr>
          <p:nvPr userDrawn="1">
            <p:ph type="title" hasCustomPrompt="1"/>
          </p:nvPr>
        </p:nvSpPr>
        <p:spPr>
          <a:xfrm>
            <a:off x="142875" y="5301208"/>
            <a:ext cx="7237437" cy="504056"/>
          </a:xfrm>
        </p:spPr>
        <p:txBody>
          <a:bodyPr>
            <a:noAutofit/>
          </a:bodyPr>
          <a:lstStyle>
            <a:lvl1pPr algn="l">
              <a:defRPr sz="3000" b="1" baseline="0">
                <a:solidFill>
                  <a:schemeClr val="accent1"/>
                </a:solidFill>
              </a:defRPr>
            </a:lvl1pPr>
          </a:lstStyle>
          <a:p>
            <a:r>
              <a:rPr lang="en-GB" noProof="0" dirty="0" smtClean="0"/>
              <a:t>Report title</a:t>
            </a:r>
            <a:endParaRPr lang="en-GB" noProof="0" dirty="0"/>
          </a:p>
        </p:txBody>
      </p:sp>
      <p:sp>
        <p:nvSpPr>
          <p:cNvPr id="7" name="Picture Placeholder 6"/>
          <p:cNvSpPr>
            <a:spLocks noGrp="1"/>
          </p:cNvSpPr>
          <p:nvPr userDrawn="1">
            <p:ph type="pic" sz="quarter" idx="11" hasCustomPrompt="1"/>
          </p:nvPr>
        </p:nvSpPr>
        <p:spPr>
          <a:xfrm>
            <a:off x="7380312" y="5300488"/>
            <a:ext cx="1620813" cy="864816"/>
          </a:xfrm>
        </p:spPr>
        <p:txBody>
          <a:bodyPr/>
          <a:lstStyle>
            <a:lvl1pPr>
              <a:defRPr baseline="0"/>
            </a:lvl1pPr>
          </a:lstStyle>
          <a:p>
            <a:r>
              <a:rPr lang="en-US" noProof="0" dirty="0" smtClean="0"/>
              <a:t>Insert client logo here</a:t>
            </a:r>
            <a:endParaRPr lang="en-US" noProof="0" dirty="0"/>
          </a:p>
        </p:txBody>
      </p:sp>
      <p:sp>
        <p:nvSpPr>
          <p:cNvPr id="14" name="Rectangle 13"/>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5" name="Rectangle 14"/>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1" name="Rectangle 10"/>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1513743090"/>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_devi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9330"/>
          <a:stretch/>
        </p:blipFill>
        <p:spPr>
          <a:xfrm>
            <a:off x="0" y="4169951"/>
            <a:ext cx="9144000" cy="2103365"/>
          </a:xfrm>
          <a:prstGeom prst="rect">
            <a:avLst/>
          </a:prstGeom>
        </p:spPr>
      </p:pic>
      <p:sp>
        <p:nvSpPr>
          <p:cNvPr id="14" name="Text Placeholder 8"/>
          <p:cNvSpPr>
            <a:spLocks noGrp="1"/>
          </p:cNvSpPr>
          <p:nvPr>
            <p:ph type="body" sz="quarter" idx="10" hasCustomPrompt="1"/>
          </p:nvPr>
        </p:nvSpPr>
        <p:spPr>
          <a:xfrm>
            <a:off x="142740" y="3212976"/>
            <a:ext cx="8858250"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5" name="Title 5"/>
          <p:cNvSpPr>
            <a:spLocks noGrp="1"/>
          </p:cNvSpPr>
          <p:nvPr>
            <p:ph type="title" hasCustomPrompt="1"/>
          </p:nvPr>
        </p:nvSpPr>
        <p:spPr>
          <a:xfrm>
            <a:off x="142875" y="2708920"/>
            <a:ext cx="8858250" cy="504056"/>
          </a:xfrm>
        </p:spPr>
        <p:txBody>
          <a:bodyPr>
            <a:noAutofit/>
          </a:bodyPr>
          <a:lstStyle>
            <a:lvl1pPr algn="l">
              <a:defRPr sz="3000" b="1" baseline="0">
                <a:solidFill>
                  <a:schemeClr val="accent1"/>
                </a:solidFill>
              </a:defRPr>
            </a:lvl1pPr>
          </a:lstStyle>
          <a:p>
            <a:r>
              <a:rPr lang="en-GB" noProof="0" dirty="0" smtClean="0"/>
              <a:t>Section</a:t>
            </a:r>
            <a:endParaRPr lang="en-GB" noProof="0" dirty="0"/>
          </a:p>
        </p:txBody>
      </p:sp>
      <p:sp>
        <p:nvSpPr>
          <p:cNvPr id="16" name="Rectangle 15"/>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19" name="Rectangle 18"/>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85777778"/>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dirty="0" smtClean="0"/>
              <a:t>Click to edit Master title style</a:t>
            </a:r>
            <a:endParaRPr lang="en-GB" noProof="0" dirty="0"/>
          </a:p>
        </p:txBody>
      </p:sp>
      <p:sp>
        <p:nvSpPr>
          <p:cNvPr id="7" name="Text Placeholder 6"/>
          <p:cNvSpPr>
            <a:spLocks noGrp="1"/>
          </p:cNvSpPr>
          <p:nvPr>
            <p:ph type="body" sz="quarter" idx="19"/>
          </p:nvPr>
        </p:nvSpPr>
        <p:spPr>
          <a:xfrm>
            <a:off x="142875" y="1700213"/>
            <a:ext cx="8858250"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35067110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Content Placeholder 2"/>
          <p:cNvSpPr>
            <a:spLocks noGrp="1"/>
          </p:cNvSpPr>
          <p:nvPr>
            <p:ph sz="quarter" idx="2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6341231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ull chart - Com box Top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2367862"/>
            <a:ext cx="8858250" cy="3221726"/>
          </a:xfrm>
          <a:prstGeom prst="rect">
            <a:avLst/>
          </a:prstGeom>
        </p:spPr>
        <p:txBody>
          <a:bodyPr/>
          <a:lstStyle/>
          <a:p>
            <a:r>
              <a:rPr lang="en-US" noProof="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4157" y="1706833"/>
            <a:ext cx="8856967" cy="64204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6" y="1376363"/>
            <a:ext cx="8858250" cy="323850"/>
          </a:xfrm>
        </p:spPr>
        <p:txBody>
          <a:bodyPr anchor="t">
            <a:normAutofit/>
          </a:bodyPr>
          <a:lstStyle>
            <a:lvl1pPr marL="0" indent="0">
              <a:buNone/>
              <a:defRPr sz="1200" i="1"/>
            </a:lvl1pPr>
          </a:lstStyle>
          <a:p>
            <a:pPr lvl="0"/>
            <a:r>
              <a:rPr lang="en-US" dirty="0" smtClean="0"/>
              <a:t>Question Text</a:t>
            </a:r>
          </a:p>
        </p:txBody>
      </p:sp>
      <p:sp>
        <p:nvSpPr>
          <p:cNvPr id="10" name="Text Placeholder 2"/>
          <p:cNvSpPr>
            <a:spLocks noGrp="1"/>
          </p:cNvSpPr>
          <p:nvPr>
            <p:ph type="body" sz="quarter" idx="20" hasCustomPrompt="1"/>
          </p:nvPr>
        </p:nvSpPr>
        <p:spPr>
          <a:xfrm>
            <a:off x="132605" y="1016323"/>
            <a:ext cx="8868520"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11"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386077643"/>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ull text Subtitle Question tex L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237575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0"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4269054653"/>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R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dirty="0" smtClean="0"/>
              <a:t>Click to edit Master title style</a:t>
            </a:r>
            <a:endParaRPr lang="en-GB" noProof="0" dirty="0"/>
          </a:p>
        </p:txBody>
      </p:sp>
      <p:sp>
        <p:nvSpPr>
          <p:cNvPr id="7" name="Text Placeholder 6"/>
          <p:cNvSpPr>
            <a:spLocks noGrp="1"/>
          </p:cNvSpPr>
          <p:nvPr>
            <p:ph type="body" sz="quarter" idx="19"/>
          </p:nvPr>
        </p:nvSpPr>
        <p:spPr>
          <a:xfrm>
            <a:off x="14287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6767512"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808113323"/>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ull text Subtitle Question Text Crowd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748946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8" name="Picture Placeholder 2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15" t="293" r="-1" b="-88"/>
          <a:stretch/>
        </p:blipFill>
        <p:spPr>
          <a:xfrm flipH="1">
            <a:off x="8014507" y="1689281"/>
            <a:ext cx="1129493" cy="4471307"/>
          </a:xfrm>
          <a:prstGeom prst="rect">
            <a:avLst/>
          </a:prstGeom>
        </p:spPr>
      </p:pic>
    </p:spTree>
    <p:extLst>
      <p:ext uri="{BB962C8B-B14F-4D97-AF65-F5344CB8AC3E}">
        <p14:creationId xmlns:p14="http://schemas.microsoft.com/office/powerpoint/2010/main" xmlns="" val="2974715627"/>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Connection">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6" y="1700213"/>
            <a:ext cx="5201502"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44377" y="1716267"/>
            <a:ext cx="3799623" cy="37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1893050"/>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6"/>
          </a:xfrm>
          <a:prstGeom prst="rect">
            <a:avLst/>
          </a:prstGeom>
        </p:spPr>
        <p:txBody>
          <a:bodyPr/>
          <a:lstStyle/>
          <a:p>
            <a:r>
              <a:rPr lang="en-US" noProof="0" dirty="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0339" cy="79216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dirty="0"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309810677"/>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5"/>
          </a:xfrm>
          <a:prstGeom prst="rect">
            <a:avLst/>
          </a:prstGeom>
        </p:spPr>
        <p:txBody>
          <a:body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dirty="0"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6" name="Text Placeholder 2"/>
          <p:cNvSpPr>
            <a:spLocks noGrp="1"/>
          </p:cNvSpPr>
          <p:nvPr>
            <p:ph type="body" sz="quarter" idx="18" hasCustomPrompt="1"/>
          </p:nvPr>
        </p:nvSpPr>
        <p:spPr>
          <a:xfrm>
            <a:off x="135053" y="1376363"/>
            <a:ext cx="8866072" cy="323850"/>
          </a:xfrm>
        </p:spPr>
        <p:txBody>
          <a:bodyPr anchor="t">
            <a:normAutofit/>
          </a:bodyPr>
          <a:lstStyle>
            <a:lvl1pPr marL="0" indent="0">
              <a:buNone/>
              <a:defRPr sz="1200" i="1"/>
            </a:lvl1pPr>
          </a:lstStyle>
          <a:p>
            <a:pPr lvl="0"/>
            <a:r>
              <a:rPr lang="en-US" dirty="0" smtClean="0"/>
              <a:t>Question Text</a:t>
            </a:r>
          </a:p>
        </p:txBody>
      </p:sp>
      <p:sp>
        <p:nvSpPr>
          <p:cNvPr id="9" name="Text Placeholder 2"/>
          <p:cNvSpPr>
            <a:spLocks noGrp="1"/>
          </p:cNvSpPr>
          <p:nvPr>
            <p:ph type="body" sz="quarter" idx="19" hasCustomPrompt="1"/>
          </p:nvPr>
        </p:nvSpPr>
        <p:spPr>
          <a:xfrm>
            <a:off x="141352" y="1016323"/>
            <a:ext cx="8859773"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Tree>
    <p:extLst>
      <p:ext uri="{BB962C8B-B14F-4D97-AF65-F5344CB8AC3E}">
        <p14:creationId xmlns:p14="http://schemas.microsoft.com/office/powerpoint/2010/main" xmlns="" val="1564499491"/>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8858250"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dirty="0"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895626538"/>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3" name="Picture Placeholder 2"/>
          <p:cNvSpPr>
            <a:spLocks noGrp="1"/>
          </p:cNvSpPr>
          <p:nvPr>
            <p:ph type="pic" sz="quarter" idx="19"/>
          </p:nvPr>
        </p:nvSpPr>
        <p:spPr>
          <a:xfrm>
            <a:off x="6840538" y="1700213"/>
            <a:ext cx="2303462" cy="4465637"/>
          </a:xfrm>
          <a:solidFill>
            <a:schemeClr val="bg1">
              <a:lumMod val="95000"/>
            </a:schemeClr>
          </a:solidFill>
        </p:spPr>
        <p:txBody>
          <a:bodyPr/>
          <a:lstStyle/>
          <a:p>
            <a:endParaRPr lang="en-GB" dirty="0"/>
          </a:p>
        </p:txBody>
      </p:sp>
      <p:sp>
        <p:nvSpPr>
          <p:cNvPr id="5" name="Table Placeholder 4"/>
          <p:cNvSpPr>
            <a:spLocks noGrp="1"/>
          </p:cNvSpPr>
          <p:nvPr>
            <p:ph type="tbl" sz="quarter" idx="20"/>
          </p:nvPr>
        </p:nvSpPr>
        <p:spPr>
          <a:xfrm>
            <a:off x="142875" y="1700213"/>
            <a:ext cx="6697663" cy="4465637"/>
          </a:xfrm>
        </p:spPr>
        <p:txBody>
          <a:bodyPr/>
          <a:lstStyle/>
          <a:p>
            <a:endParaRPr lang="en-GB"/>
          </a:p>
        </p:txBody>
      </p:sp>
    </p:spTree>
    <p:extLst>
      <p:ext uri="{BB962C8B-B14F-4D97-AF65-F5344CB8AC3E}">
        <p14:creationId xmlns:p14="http://schemas.microsoft.com/office/powerpoint/2010/main" xmlns="" val="430266956"/>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Full chart - Com box Top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2367862"/>
            <a:ext cx="8858250" cy="3221726"/>
          </a:xfrm>
          <a:prstGeom prst="rect">
            <a:avLst/>
          </a:prstGeom>
        </p:spPr>
        <p:txBody>
          <a:bodyPr/>
          <a:lstStyle/>
          <a:p>
            <a:r>
              <a:rPr lang="en-US" noProof="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4157" y="1706833"/>
            <a:ext cx="8856967" cy="64204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6" y="1376363"/>
            <a:ext cx="8858250" cy="323850"/>
          </a:xfrm>
        </p:spPr>
        <p:txBody>
          <a:bodyPr anchor="t">
            <a:normAutofit/>
          </a:bodyPr>
          <a:lstStyle>
            <a:lvl1pPr marL="0" indent="0">
              <a:buNone/>
              <a:defRPr sz="1200" i="1"/>
            </a:lvl1pPr>
          </a:lstStyle>
          <a:p>
            <a:pPr lvl="0"/>
            <a:r>
              <a:rPr lang="en-US" dirty="0" smtClean="0"/>
              <a:t>Question Text</a:t>
            </a:r>
          </a:p>
        </p:txBody>
      </p:sp>
      <p:sp>
        <p:nvSpPr>
          <p:cNvPr id="10" name="Text Placeholder 2"/>
          <p:cNvSpPr>
            <a:spLocks noGrp="1"/>
          </p:cNvSpPr>
          <p:nvPr>
            <p:ph type="body" sz="quarter" idx="20" hasCustomPrompt="1"/>
          </p:nvPr>
        </p:nvSpPr>
        <p:spPr>
          <a:xfrm>
            <a:off x="132605" y="1016323"/>
            <a:ext cx="8868520"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11"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941823532"/>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6697663" cy="3889515"/>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1" name="Slide Number Placeholder 10"/>
          <p:cNvSpPr>
            <a:spLocks noGrp="1"/>
          </p:cNvSpPr>
          <p:nvPr>
            <p:ph type="sldNum" sz="quarter" idx="17"/>
          </p:nvPr>
        </p:nvSpPr>
        <p:spPr/>
        <p:txBody>
          <a:bodyPr/>
          <a:lstStyle/>
          <a:p>
            <a:fld id="{8F5610C8-4100-4700-A695-ED7D190A45BE}" type="slidenum">
              <a:rPr lang="en-GB" smtClean="0"/>
              <a:pPr/>
              <a:t>‹#›</a:t>
            </a:fld>
            <a:endParaRPr lang="en-GB" dirty="0"/>
          </a:p>
        </p:txBody>
      </p:sp>
      <p:sp>
        <p:nvSpPr>
          <p:cNvPr id="13" name="Content Placeholder 11"/>
          <p:cNvSpPr>
            <a:spLocks noGrp="1"/>
          </p:cNvSpPr>
          <p:nvPr>
            <p:ph sz="quarter" idx="18" hasCustomPrompt="1"/>
          </p:nvPr>
        </p:nvSpPr>
        <p:spPr>
          <a:xfrm>
            <a:off x="6840538" y="1699131"/>
            <a:ext cx="2160587" cy="389045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2"/>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5890" y="1016323"/>
            <a:ext cx="8855235"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41127573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6697663" cy="3889515"/>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1" name="Slide Number Placeholder 10"/>
          <p:cNvSpPr>
            <a:spLocks noGrp="1"/>
          </p:cNvSpPr>
          <p:nvPr>
            <p:ph type="sldNum" sz="quarter" idx="17"/>
          </p:nvPr>
        </p:nvSpPr>
        <p:spPr/>
        <p:txBody>
          <a:bodyPr/>
          <a:lstStyle/>
          <a:p>
            <a:fld id="{8F5610C8-4100-4700-A695-ED7D190A45BE}" type="slidenum">
              <a:rPr lang="en-GB" smtClean="0"/>
              <a:pPr/>
              <a:t>‹#›</a:t>
            </a:fld>
            <a:endParaRPr lang="en-GB" dirty="0"/>
          </a:p>
        </p:txBody>
      </p:sp>
      <p:sp>
        <p:nvSpPr>
          <p:cNvPr id="13" name="Content Placeholder 11"/>
          <p:cNvSpPr>
            <a:spLocks noGrp="1"/>
          </p:cNvSpPr>
          <p:nvPr>
            <p:ph sz="quarter" idx="18" hasCustomPrompt="1"/>
          </p:nvPr>
        </p:nvSpPr>
        <p:spPr>
          <a:xfrm>
            <a:off x="6840538" y="1699131"/>
            <a:ext cx="2160587" cy="389045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2"/>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5890" y="1016323"/>
            <a:ext cx="8855235"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4279250066"/>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Com box left - Chart right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303463" y="1700212"/>
            <a:ext cx="6697662" cy="3889376"/>
          </a:xfrm>
          <a:prstGeom prst="rect">
            <a:avLst/>
          </a:prstGeom>
        </p:spPr>
        <p:txBody>
          <a:bodyPr/>
          <a:lstStyle/>
          <a:p>
            <a:r>
              <a:rPr lang="en-US" noProof="0" dirty="0" smtClean="0"/>
              <a:t>Click icon to add chart</a:t>
            </a:r>
            <a:endParaRPr lang="en-GB" noProof="0" dirty="0"/>
          </a:p>
        </p:txBody>
      </p:sp>
      <p:sp>
        <p:nvSpPr>
          <p:cNvPr id="15" name="Title 14"/>
          <p:cNvSpPr>
            <a:spLocks noGrp="1"/>
          </p:cNvSpPr>
          <p:nvPr>
            <p:ph type="title"/>
          </p:nvPr>
        </p:nvSpPr>
        <p:spPr/>
        <p:txBody>
          <a:bodyPr/>
          <a:lstStyle/>
          <a:p>
            <a:r>
              <a:rPr lang="en-US" noProof="0" dirty="0" smtClean="0"/>
              <a:t>Click to edit Master title style</a:t>
            </a:r>
            <a:endParaRPr lang="en-GB" noProof="0" dirty="0"/>
          </a:p>
        </p:txBody>
      </p:sp>
      <p:sp>
        <p:nvSpPr>
          <p:cNvPr id="10" name="Slide Number Placeholder 9"/>
          <p:cNvSpPr>
            <a:spLocks noGrp="1"/>
          </p:cNvSpPr>
          <p:nvPr>
            <p:ph type="sldNum" sz="quarter" idx="17"/>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18" hasCustomPrompt="1"/>
          </p:nvPr>
        </p:nvSpPr>
        <p:spPr>
          <a:xfrm>
            <a:off x="142875" y="1700213"/>
            <a:ext cx="2160587" cy="388937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49"/>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2875" y="1015999"/>
            <a:ext cx="8858250" cy="360364"/>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353726529"/>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2"/>
            <a:ext cx="4429125"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noProof="0" smtClean="0"/>
              <a:t>Click to edit Master title style</a:t>
            </a:r>
            <a:endParaRPr lang="en-GB" noProof="0" dirty="0"/>
          </a:p>
        </p:txBody>
      </p:sp>
      <p:sp>
        <p:nvSpPr>
          <p:cNvPr id="18" name="Text Placeholder 17"/>
          <p:cNvSpPr>
            <a:spLocks noGrp="1"/>
          </p:cNvSpPr>
          <p:nvPr>
            <p:ph type="body" sz="quarter" idx="19"/>
          </p:nvPr>
        </p:nvSpPr>
        <p:spPr>
          <a:xfrm>
            <a:off x="142875" y="1700213"/>
            <a:ext cx="4429125" cy="446563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22"/>
          </p:nvPr>
        </p:nvSpPr>
        <p:spPr/>
        <p:txBody>
          <a:bodyPr/>
          <a:lstStyle/>
          <a:p>
            <a:fld id="{8F5610C8-4100-4700-A695-ED7D190A45BE}" type="slidenum">
              <a:rPr lang="en-GB" smtClean="0"/>
              <a:pPr/>
              <a:t>‹#›</a:t>
            </a:fld>
            <a:endParaRPr lang="en-GB" dirty="0"/>
          </a:p>
        </p:txBody>
      </p:sp>
      <p:sp>
        <p:nvSpPr>
          <p:cNvPr id="15" name="Content Placeholder 11"/>
          <p:cNvSpPr>
            <a:spLocks noGrp="1"/>
          </p:cNvSpPr>
          <p:nvPr>
            <p:ph sz="quarter" idx="23"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522989596"/>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3"/>
            <a:ext cx="4429125" cy="1944830"/>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3646140"/>
            <a:ext cx="4429125" cy="1943448"/>
          </a:xfrm>
          <a:prstGeom prst="rect">
            <a:avLst/>
          </a:prstGeom>
        </p:spPr>
        <p:txBody>
          <a:bodyPr/>
          <a:lstStyle/>
          <a:p>
            <a:r>
              <a:rPr lang="en-US" noProof="0" smtClean="0"/>
              <a:t>Click icon to add chart</a:t>
            </a:r>
            <a:endParaRPr lang="en-GB" noProof="0"/>
          </a:p>
        </p:txBody>
      </p:sp>
      <p:sp>
        <p:nvSpPr>
          <p:cNvPr id="13" name="Text Placeholder 17"/>
          <p:cNvSpPr>
            <a:spLocks noGrp="1"/>
          </p:cNvSpPr>
          <p:nvPr>
            <p:ph type="body" sz="quarter" idx="23"/>
          </p:nvPr>
        </p:nvSpPr>
        <p:spPr>
          <a:xfrm>
            <a:off x="142875" y="1700213"/>
            <a:ext cx="4429125" cy="388937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4" name="Slide Number Placeholder 13"/>
          <p:cNvSpPr>
            <a:spLocks noGrp="1"/>
          </p:cNvSpPr>
          <p:nvPr>
            <p:ph type="sldNum" sz="quarter" idx="26"/>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672944122"/>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Full chart - Com box bottom and bobbles">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20" name="Rectangular Callout 19"/>
          <p:cNvSpPr/>
          <p:nvPr userDrawn="1"/>
        </p:nvSpPr>
        <p:spPr>
          <a:xfrm>
            <a:off x="141412" y="5589588"/>
            <a:ext cx="4359151"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Rectangular Callout 20"/>
          <p:cNvSpPr/>
          <p:nvPr userDrawn="1"/>
        </p:nvSpPr>
        <p:spPr>
          <a:xfrm>
            <a:off x="4643438" y="5582665"/>
            <a:ext cx="4349000"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 Placeholder 5"/>
          <p:cNvSpPr>
            <a:spLocks noGrp="1"/>
          </p:cNvSpPr>
          <p:nvPr>
            <p:ph type="body" sz="quarter" idx="19"/>
          </p:nvPr>
        </p:nvSpPr>
        <p:spPr>
          <a:xfrm>
            <a:off x="142875" y="2744923"/>
            <a:ext cx="8858250" cy="284431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1700213"/>
            <a:ext cx="8858250" cy="104471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424082895"/>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6"/>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6" name="Text Placeholder 5"/>
          <p:cNvSpPr>
            <a:spLocks noGrp="1"/>
          </p:cNvSpPr>
          <p:nvPr>
            <p:ph type="body" sz="quarter" idx="19"/>
          </p:nvPr>
        </p:nvSpPr>
        <p:spPr>
          <a:xfrm>
            <a:off x="4572001" y="1700212"/>
            <a:ext cx="4429124"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3" hasCustomPrompt="1"/>
          </p:nvPr>
        </p:nvSpPr>
        <p:spPr>
          <a:xfrm>
            <a:off x="132212"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2267260071"/>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4429125" cy="2233302"/>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dirty="0" smtClean="0"/>
              <a:t>Click to edit Master title style</a:t>
            </a:r>
            <a:endParaRPr lang="en-GB" noProof="0" dirty="0"/>
          </a:p>
        </p:txBody>
      </p:sp>
      <p:sp>
        <p:nvSpPr>
          <p:cNvPr id="10" name="Chart Placeholder 7"/>
          <p:cNvSpPr>
            <a:spLocks noGrp="1"/>
          </p:cNvSpPr>
          <p:nvPr>
            <p:ph type="chart" sz="quarter" idx="19"/>
          </p:nvPr>
        </p:nvSpPr>
        <p:spPr>
          <a:xfrm>
            <a:off x="4571999" y="1700212"/>
            <a:ext cx="4429125" cy="2233613"/>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3"/>
          </p:nvPr>
        </p:nvSpPr>
        <p:spPr/>
        <p:txBody>
          <a:bodyPr/>
          <a:lstStyle/>
          <a:p>
            <a:fld id="{8F5610C8-4100-4700-A695-ED7D190A45BE}" type="slidenum">
              <a:rPr lang="en-GB" smtClean="0"/>
              <a:pPr/>
              <a:t>‹#›</a:t>
            </a:fld>
            <a:endParaRPr lang="en-GB" dirty="0"/>
          </a:p>
        </p:txBody>
      </p:sp>
      <p:sp>
        <p:nvSpPr>
          <p:cNvPr id="18" name="Content Placeholder 11"/>
          <p:cNvSpPr>
            <a:spLocks noGrp="1"/>
          </p:cNvSpPr>
          <p:nvPr>
            <p:ph sz="quarter" idx="18" hasCustomPrompt="1"/>
          </p:nvPr>
        </p:nvSpPr>
        <p:spPr>
          <a:xfrm>
            <a:off x="142875"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defRPr lang="en-GB" noProof="0" dirty="0" smtClean="0">
                <a:latin typeface="+mn-lt"/>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3"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780103283"/>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7"/>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3"/>
            <a:ext cx="4429125" cy="3889376"/>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1"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3482064997"/>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3" name="Text Placeholder 17"/>
          <p:cNvSpPr>
            <a:spLocks noGrp="1"/>
          </p:cNvSpPr>
          <p:nvPr>
            <p:ph type="body" sz="quarter" idx="19"/>
          </p:nvPr>
        </p:nvSpPr>
        <p:spPr>
          <a:xfrm>
            <a:off x="142875" y="1700212"/>
            <a:ext cx="4285109"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0" name="Text Placeholder 17"/>
          <p:cNvSpPr>
            <a:spLocks noGrp="1"/>
          </p:cNvSpPr>
          <p:nvPr>
            <p:ph type="body" sz="quarter" idx="26"/>
          </p:nvPr>
        </p:nvSpPr>
        <p:spPr>
          <a:xfrm>
            <a:off x="4572001" y="1700212"/>
            <a:ext cx="4429124"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9"/>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3503721040"/>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7"/>
          </p:nvPr>
        </p:nvSpPr>
        <p:spPr>
          <a:xfrm>
            <a:off x="142875" y="1700212"/>
            <a:ext cx="8858250"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0"/>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638306757"/>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142875" y="1700212"/>
            <a:ext cx="8858250" cy="3889375"/>
          </a:xfrm>
          <a:prstGeom prst="rect">
            <a:avLst/>
          </a:prstGeom>
        </p:spPr>
        <p:txBody>
          <a:bodyPr/>
          <a:lstStyle/>
          <a:p>
            <a:r>
              <a:rPr lang="en-US" smtClean="0"/>
              <a:t>Click icon to add table</a:t>
            </a:r>
            <a:endParaRPr lang="en-US"/>
          </a:p>
        </p:txBody>
      </p:sp>
      <p:sp>
        <p:nvSpPr>
          <p:cNvPr id="13" name="Slide Number Placeholder 12"/>
          <p:cNvSpPr>
            <a:spLocks noGrp="1"/>
          </p:cNvSpPr>
          <p:nvPr>
            <p:ph type="sldNum" sz="quarter" idx="21"/>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22"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40811153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 box left - Chart right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303463" y="1700212"/>
            <a:ext cx="6697662" cy="3889376"/>
          </a:xfrm>
          <a:prstGeom prst="rect">
            <a:avLst/>
          </a:prstGeom>
        </p:spPr>
        <p:txBody>
          <a:bodyPr/>
          <a:lstStyle/>
          <a:p>
            <a:r>
              <a:rPr lang="en-US" noProof="0" smtClean="0"/>
              <a:t>Click icon to add chart</a:t>
            </a:r>
            <a:endParaRPr lang="en-GB" noProof="0" dirty="0"/>
          </a:p>
        </p:txBody>
      </p:sp>
      <p:sp>
        <p:nvSpPr>
          <p:cNvPr id="15" name="Title 14"/>
          <p:cNvSpPr>
            <a:spLocks noGrp="1"/>
          </p:cNvSpPr>
          <p:nvPr>
            <p:ph type="title"/>
          </p:nvPr>
        </p:nvSpPr>
        <p:spPr/>
        <p:txBody>
          <a:bodyPr/>
          <a:lstStyle/>
          <a:p>
            <a:r>
              <a:rPr lang="en-US" noProof="0" smtClean="0"/>
              <a:t>Click to edit Master title style</a:t>
            </a:r>
            <a:endParaRPr lang="en-GB" noProof="0" dirty="0"/>
          </a:p>
        </p:txBody>
      </p:sp>
      <p:sp>
        <p:nvSpPr>
          <p:cNvPr id="10" name="Slide Number Placeholder 9"/>
          <p:cNvSpPr>
            <a:spLocks noGrp="1"/>
          </p:cNvSpPr>
          <p:nvPr>
            <p:ph type="sldNum" sz="quarter" idx="17"/>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18" hasCustomPrompt="1"/>
          </p:nvPr>
        </p:nvSpPr>
        <p:spPr>
          <a:xfrm>
            <a:off x="142875" y="1700213"/>
            <a:ext cx="2160587" cy="388937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49"/>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2875" y="1015999"/>
            <a:ext cx="8858250" cy="360364"/>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282609719"/>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dirty="0" smtClean="0"/>
              <a:t>Click to edit Master title style</a:t>
            </a:r>
            <a:endParaRPr lang="en-US" noProof="0" dirty="0"/>
          </a:p>
        </p:txBody>
      </p:sp>
      <p:sp>
        <p:nvSpPr>
          <p:cNvPr id="3" name="Table Placeholder 2"/>
          <p:cNvSpPr>
            <a:spLocks noGrp="1"/>
          </p:cNvSpPr>
          <p:nvPr>
            <p:ph type="tbl" sz="quarter" idx="18"/>
          </p:nvPr>
        </p:nvSpPr>
        <p:spPr>
          <a:xfrm>
            <a:off x="142875" y="1700212"/>
            <a:ext cx="6697663"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6840885" y="1700213"/>
            <a:ext cx="2160240" cy="446563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532239114"/>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2303463" y="1700212"/>
            <a:ext cx="6697662"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142876" y="1700212"/>
            <a:ext cx="2160588" cy="446563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4164214956"/>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left - Picture right w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4572000" y="1700212"/>
            <a:ext cx="4429125" cy="3889376"/>
          </a:xfrm>
          <a:prstGeom prst="rect">
            <a:avLst/>
          </a:prstGeom>
        </p:spPr>
        <p:txBody>
          <a:bodyPr/>
          <a:lstStyle/>
          <a:p>
            <a:r>
              <a:rPr lang="en-US" noProof="0" smtClean="0"/>
              <a:t>Click icon to add picture</a:t>
            </a:r>
            <a:endParaRPr lang="en-GB" noProof="0"/>
          </a:p>
        </p:txBody>
      </p:sp>
      <p:sp>
        <p:nvSpPr>
          <p:cNvPr id="7" name="Text Placeholder 6"/>
          <p:cNvSpPr>
            <a:spLocks noGrp="1"/>
          </p:cNvSpPr>
          <p:nvPr>
            <p:ph type="body" sz="quarter" idx="23"/>
          </p:nvPr>
        </p:nvSpPr>
        <p:spPr>
          <a:xfrm>
            <a:off x="142875" y="1700212"/>
            <a:ext cx="442912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30"/>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31"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615701227"/>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700212"/>
            <a:ext cx="8858250" cy="4465637"/>
          </a:xfrm>
          <a:prstGeom prst="rect">
            <a:avLst/>
          </a:prstGeom>
        </p:spPr>
        <p:txBody>
          <a:bodyPr/>
          <a:lstStyle/>
          <a:p>
            <a:r>
              <a:rPr lang="en-US" noProof="0" smtClean="0"/>
              <a:t>Click icon to add picture</a:t>
            </a:r>
            <a:endParaRPr lang="en-GB" noProof="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489140574"/>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2"/>
            <a:ext cx="8858250" cy="4213226"/>
          </a:xfrm>
          <a:prstGeom prst="rect">
            <a:avLst/>
          </a:prstGeom>
        </p:spPr>
        <p:txBody>
          <a:bodyPr/>
          <a:lstStyle/>
          <a:p>
            <a:r>
              <a:rPr lang="en-US" noProof="0" smtClean="0"/>
              <a:t>Click icon to add picture</a:t>
            </a:r>
            <a:endParaRPr lang="en-GB" noProof="0"/>
          </a:p>
        </p:txBody>
      </p:sp>
      <p:sp>
        <p:nvSpPr>
          <p:cNvPr id="12" name="Slide Number Placeholder 11"/>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956695378"/>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dirty="0" smtClean="0"/>
              <a:t>Click to edit Master title style</a:t>
            </a:r>
            <a:endParaRPr lang="en-GB" noProof="0" dirty="0"/>
          </a:p>
        </p:txBody>
      </p:sp>
      <p:sp>
        <p:nvSpPr>
          <p:cNvPr id="3" name="Picture Placeholder 2"/>
          <p:cNvSpPr>
            <a:spLocks noGrp="1"/>
          </p:cNvSpPr>
          <p:nvPr>
            <p:ph type="pic" sz="quarter" idx="19"/>
          </p:nvPr>
        </p:nvSpPr>
        <p:spPr>
          <a:xfrm>
            <a:off x="4572000" y="1376362"/>
            <a:ext cx="4429125" cy="4789487"/>
          </a:xfrm>
          <a:prstGeom prst="rect">
            <a:avLst/>
          </a:prstGeom>
        </p:spPr>
        <p:txBody>
          <a:bodyPr/>
          <a:lstStyle/>
          <a:p>
            <a:r>
              <a:rPr lang="en-US" noProof="0" dirty="0" smtClean="0"/>
              <a:t>Click icon to add picture</a:t>
            </a:r>
            <a:endParaRPr lang="en-GB" noProof="0" dirty="0"/>
          </a:p>
        </p:txBody>
      </p:sp>
      <p:sp>
        <p:nvSpPr>
          <p:cNvPr id="14" name="Text Placeholder 6"/>
          <p:cNvSpPr>
            <a:spLocks noGrp="1"/>
          </p:cNvSpPr>
          <p:nvPr>
            <p:ph type="body" sz="quarter" idx="23"/>
          </p:nvPr>
        </p:nvSpPr>
        <p:spPr>
          <a:xfrm>
            <a:off x="142875" y="1376362"/>
            <a:ext cx="4429125" cy="478948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6"/>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89526595"/>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3"/>
            <a:ext cx="8858250" cy="4789487"/>
          </a:xfrm>
          <a:prstGeom prst="rect">
            <a:avLst/>
          </a:prstGeom>
        </p:spPr>
        <p:txBody>
          <a:bodyPr/>
          <a:lstStyle/>
          <a:p>
            <a:r>
              <a:rPr lang="en-US" noProof="0" smtClean="0"/>
              <a:t>Click icon to add picture</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81799282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2"/>
            <a:ext cx="4429125" cy="3889375"/>
          </a:xfrm>
          <a:prstGeom prst="rect">
            <a:avLst/>
          </a:prstGeom>
        </p:spPr>
        <p:txBody>
          <a:bodyPr/>
          <a:lstStyle/>
          <a:p>
            <a:r>
              <a:rPr lang="en-US" noProof="0" smtClean="0"/>
              <a:t>Click icon to add chart</a:t>
            </a:r>
            <a:endParaRPr lang="en-GB" noProof="0" dirty="0"/>
          </a:p>
        </p:txBody>
      </p:sp>
      <p:sp>
        <p:nvSpPr>
          <p:cNvPr id="7" name="Title 6"/>
          <p:cNvSpPr>
            <a:spLocks noGrp="1"/>
          </p:cNvSpPr>
          <p:nvPr>
            <p:ph type="title"/>
          </p:nvPr>
        </p:nvSpPr>
        <p:spPr/>
        <p:txBody>
          <a:bodyPr/>
          <a:lstStyle/>
          <a:p>
            <a:r>
              <a:rPr lang="en-US" noProof="0" smtClean="0"/>
              <a:t>Click to edit Master title style</a:t>
            </a:r>
            <a:endParaRPr lang="en-GB" noProof="0" dirty="0"/>
          </a:p>
        </p:txBody>
      </p:sp>
      <p:sp>
        <p:nvSpPr>
          <p:cNvPr id="18" name="Text Placeholder 17"/>
          <p:cNvSpPr>
            <a:spLocks noGrp="1"/>
          </p:cNvSpPr>
          <p:nvPr>
            <p:ph type="body" sz="quarter" idx="19"/>
          </p:nvPr>
        </p:nvSpPr>
        <p:spPr>
          <a:xfrm>
            <a:off x="142875" y="1700213"/>
            <a:ext cx="4429125" cy="446563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Slide Number Placeholder 12"/>
          <p:cNvSpPr>
            <a:spLocks noGrp="1"/>
          </p:cNvSpPr>
          <p:nvPr>
            <p:ph type="sldNum" sz="quarter" idx="22"/>
          </p:nvPr>
        </p:nvSpPr>
        <p:spPr/>
        <p:txBody>
          <a:bodyPr/>
          <a:lstStyle/>
          <a:p>
            <a:fld id="{8F5610C8-4100-4700-A695-ED7D190A45BE}" type="slidenum">
              <a:rPr lang="en-GB" smtClean="0"/>
              <a:pPr/>
              <a:t>‹#›</a:t>
            </a:fld>
            <a:endParaRPr lang="en-GB" dirty="0"/>
          </a:p>
        </p:txBody>
      </p:sp>
      <p:sp>
        <p:nvSpPr>
          <p:cNvPr id="15" name="Content Placeholder 11"/>
          <p:cNvSpPr>
            <a:spLocks noGrp="1"/>
          </p:cNvSpPr>
          <p:nvPr>
            <p:ph sz="quarter" idx="23"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85823610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3"/>
            <a:ext cx="4429125" cy="1944830"/>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3646140"/>
            <a:ext cx="4429125" cy="1943448"/>
          </a:xfrm>
          <a:prstGeom prst="rect">
            <a:avLst/>
          </a:prstGeom>
        </p:spPr>
        <p:txBody>
          <a:bodyPr/>
          <a:lstStyle/>
          <a:p>
            <a:r>
              <a:rPr lang="en-US" noProof="0" smtClean="0"/>
              <a:t>Click icon to add chart</a:t>
            </a:r>
            <a:endParaRPr lang="en-GB" noProof="0"/>
          </a:p>
        </p:txBody>
      </p:sp>
      <p:sp>
        <p:nvSpPr>
          <p:cNvPr id="13" name="Text Placeholder 17"/>
          <p:cNvSpPr>
            <a:spLocks noGrp="1"/>
          </p:cNvSpPr>
          <p:nvPr>
            <p:ph type="body" sz="quarter" idx="23"/>
          </p:nvPr>
        </p:nvSpPr>
        <p:spPr>
          <a:xfrm>
            <a:off x="142875" y="1700213"/>
            <a:ext cx="4429125" cy="388937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Slide Number Placeholder 13"/>
          <p:cNvSpPr>
            <a:spLocks noGrp="1"/>
          </p:cNvSpPr>
          <p:nvPr>
            <p:ph type="sldNum" sz="quarter" idx="26"/>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32270164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chart - Com box bottom and bobbles">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20" name="Rectangular Callout 19"/>
          <p:cNvSpPr/>
          <p:nvPr userDrawn="1"/>
        </p:nvSpPr>
        <p:spPr>
          <a:xfrm>
            <a:off x="141412" y="5589588"/>
            <a:ext cx="4359151"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Rectangular Callout 20"/>
          <p:cNvSpPr/>
          <p:nvPr userDrawn="1"/>
        </p:nvSpPr>
        <p:spPr>
          <a:xfrm>
            <a:off x="4643438" y="5582665"/>
            <a:ext cx="4349000"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 Placeholder 5"/>
          <p:cNvSpPr>
            <a:spLocks noGrp="1"/>
          </p:cNvSpPr>
          <p:nvPr>
            <p:ph type="body" sz="quarter" idx="19"/>
          </p:nvPr>
        </p:nvSpPr>
        <p:spPr>
          <a:xfrm>
            <a:off x="142875" y="2744923"/>
            <a:ext cx="8858250" cy="284431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1700213"/>
            <a:ext cx="8858250" cy="104471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41800087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6"/>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6" name="Text Placeholder 5"/>
          <p:cNvSpPr>
            <a:spLocks noGrp="1"/>
          </p:cNvSpPr>
          <p:nvPr>
            <p:ph type="body" sz="quarter" idx="19"/>
          </p:nvPr>
        </p:nvSpPr>
        <p:spPr>
          <a:xfrm>
            <a:off x="4572001" y="1700212"/>
            <a:ext cx="4429124" cy="446563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3" hasCustomPrompt="1"/>
          </p:nvPr>
        </p:nvSpPr>
        <p:spPr>
          <a:xfrm>
            <a:off x="132212"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2827566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_devi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9330"/>
          <a:stretch/>
        </p:blipFill>
        <p:spPr>
          <a:xfrm>
            <a:off x="0" y="4169951"/>
            <a:ext cx="9144000" cy="2103365"/>
          </a:xfrm>
          <a:prstGeom prst="rect">
            <a:avLst/>
          </a:prstGeom>
        </p:spPr>
      </p:pic>
      <p:sp>
        <p:nvSpPr>
          <p:cNvPr id="14" name="Text Placeholder 8"/>
          <p:cNvSpPr>
            <a:spLocks noGrp="1"/>
          </p:cNvSpPr>
          <p:nvPr>
            <p:ph type="body" sz="quarter" idx="10" hasCustomPrompt="1"/>
          </p:nvPr>
        </p:nvSpPr>
        <p:spPr>
          <a:xfrm>
            <a:off x="142740" y="3212976"/>
            <a:ext cx="8858250"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5" name="Title 5"/>
          <p:cNvSpPr>
            <a:spLocks noGrp="1"/>
          </p:cNvSpPr>
          <p:nvPr>
            <p:ph type="title" hasCustomPrompt="1"/>
          </p:nvPr>
        </p:nvSpPr>
        <p:spPr>
          <a:xfrm>
            <a:off x="142875" y="2708920"/>
            <a:ext cx="8858250" cy="504056"/>
          </a:xfrm>
        </p:spPr>
        <p:txBody>
          <a:bodyPr>
            <a:noAutofit/>
          </a:bodyPr>
          <a:lstStyle>
            <a:lvl1pPr algn="l">
              <a:defRPr sz="3000" b="1" baseline="0">
                <a:solidFill>
                  <a:schemeClr val="accent1"/>
                </a:solidFill>
              </a:defRPr>
            </a:lvl1pPr>
          </a:lstStyle>
          <a:p>
            <a:r>
              <a:rPr lang="en-GB" noProof="0" dirty="0" smtClean="0"/>
              <a:t>Section</a:t>
            </a:r>
            <a:endParaRPr lang="en-GB" noProof="0" dirty="0"/>
          </a:p>
        </p:txBody>
      </p:sp>
      <p:sp>
        <p:nvSpPr>
          <p:cNvPr id="16" name="Rectangle 15"/>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19" name="Rectangle 18"/>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75819150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4429125" cy="2233302"/>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2"/>
            <a:ext cx="4429125" cy="2233613"/>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3"/>
          </p:nvPr>
        </p:nvSpPr>
        <p:spPr/>
        <p:txBody>
          <a:bodyPr/>
          <a:lstStyle/>
          <a:p>
            <a:fld id="{8F5610C8-4100-4700-A695-ED7D190A45BE}" type="slidenum">
              <a:rPr lang="en-GB" smtClean="0"/>
              <a:pPr/>
              <a:t>‹#›</a:t>
            </a:fld>
            <a:endParaRPr lang="en-GB" dirty="0"/>
          </a:p>
        </p:txBody>
      </p:sp>
      <p:sp>
        <p:nvSpPr>
          <p:cNvPr id="18" name="Content Placeholder 11"/>
          <p:cNvSpPr>
            <a:spLocks noGrp="1"/>
          </p:cNvSpPr>
          <p:nvPr>
            <p:ph sz="quarter" idx="18" hasCustomPrompt="1"/>
          </p:nvPr>
        </p:nvSpPr>
        <p:spPr>
          <a:xfrm>
            <a:off x="142875"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defRPr lang="en-GB" noProof="0" dirty="0" smtClean="0">
                <a:latin typeface="+mn-lt"/>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3"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36021346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7"/>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3"/>
            <a:ext cx="4429125" cy="3889376"/>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1"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58044433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3" name="Text Placeholder 17"/>
          <p:cNvSpPr>
            <a:spLocks noGrp="1"/>
          </p:cNvSpPr>
          <p:nvPr>
            <p:ph type="body" sz="quarter" idx="19"/>
          </p:nvPr>
        </p:nvSpPr>
        <p:spPr>
          <a:xfrm>
            <a:off x="142875" y="1700212"/>
            <a:ext cx="4285109" cy="446563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0" name="Text Placeholder 17"/>
          <p:cNvSpPr>
            <a:spLocks noGrp="1"/>
          </p:cNvSpPr>
          <p:nvPr>
            <p:ph type="body" sz="quarter" idx="26"/>
          </p:nvPr>
        </p:nvSpPr>
        <p:spPr>
          <a:xfrm>
            <a:off x="4572001" y="1700212"/>
            <a:ext cx="4429124"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9"/>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402850838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7"/>
          </p:nvPr>
        </p:nvSpPr>
        <p:spPr>
          <a:xfrm>
            <a:off x="142875" y="1700212"/>
            <a:ext cx="8858250" cy="4465637"/>
          </a:xfrm>
          <a:prstGeom prst="rect">
            <a:avLst/>
          </a:prstGeom>
        </p:spPr>
        <p:txBody>
          <a:bodyPr/>
          <a:lstStyle/>
          <a:p>
            <a:r>
              <a:rPr lang="en-US" smtClean="0"/>
              <a:t>Click icon to add table</a:t>
            </a:r>
            <a:endParaRPr lang="en-US" dirty="0"/>
          </a:p>
        </p:txBody>
      </p:sp>
      <p:sp>
        <p:nvSpPr>
          <p:cNvPr id="10" name="Slide Number Placeholder 9"/>
          <p:cNvSpPr>
            <a:spLocks noGrp="1"/>
          </p:cNvSpPr>
          <p:nvPr>
            <p:ph type="sldNum" sz="quarter" idx="20"/>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64922878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142875" y="1700212"/>
            <a:ext cx="8858250" cy="3889375"/>
          </a:xfrm>
          <a:prstGeom prst="rect">
            <a:avLst/>
          </a:prstGeom>
        </p:spPr>
        <p:txBody>
          <a:bodyPr/>
          <a:lstStyle/>
          <a:p>
            <a:r>
              <a:rPr lang="en-US" smtClean="0"/>
              <a:t>Click icon to add table</a:t>
            </a:r>
            <a:endParaRPr lang="en-US"/>
          </a:p>
        </p:txBody>
      </p:sp>
      <p:sp>
        <p:nvSpPr>
          <p:cNvPr id="13" name="Slide Number Placeholder 12"/>
          <p:cNvSpPr>
            <a:spLocks noGrp="1"/>
          </p:cNvSpPr>
          <p:nvPr>
            <p:ph type="sldNum" sz="quarter" idx="21"/>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22"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29878075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3" name="Table Placeholder 2"/>
          <p:cNvSpPr>
            <a:spLocks noGrp="1"/>
          </p:cNvSpPr>
          <p:nvPr>
            <p:ph type="tbl" sz="quarter" idx="18"/>
          </p:nvPr>
        </p:nvSpPr>
        <p:spPr>
          <a:xfrm>
            <a:off x="142875" y="1700212"/>
            <a:ext cx="6697663"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6840885" y="1700213"/>
            <a:ext cx="2160240" cy="446563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28095724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2303463" y="1700212"/>
            <a:ext cx="6697662"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142876" y="1700212"/>
            <a:ext cx="2160588" cy="446563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25471822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left - Picture right w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4572000" y="1700212"/>
            <a:ext cx="4429125" cy="3889376"/>
          </a:xfrm>
          <a:prstGeom prst="rect">
            <a:avLst/>
          </a:prstGeom>
        </p:spPr>
        <p:txBody>
          <a:bodyPr/>
          <a:lstStyle/>
          <a:p>
            <a:r>
              <a:rPr lang="en-US" noProof="0" smtClean="0"/>
              <a:t>Click icon to add picture</a:t>
            </a:r>
            <a:endParaRPr lang="en-GB" noProof="0"/>
          </a:p>
        </p:txBody>
      </p:sp>
      <p:sp>
        <p:nvSpPr>
          <p:cNvPr id="7" name="Text Placeholder 6"/>
          <p:cNvSpPr>
            <a:spLocks noGrp="1"/>
          </p:cNvSpPr>
          <p:nvPr>
            <p:ph type="body" sz="quarter" idx="23"/>
          </p:nvPr>
        </p:nvSpPr>
        <p:spPr>
          <a:xfrm>
            <a:off x="142875" y="1700212"/>
            <a:ext cx="4429125"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Slide Number Placeholder 12"/>
          <p:cNvSpPr>
            <a:spLocks noGrp="1"/>
          </p:cNvSpPr>
          <p:nvPr>
            <p:ph type="sldNum" sz="quarter" idx="30"/>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31"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32450327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700212"/>
            <a:ext cx="8858250" cy="4465637"/>
          </a:xfrm>
          <a:prstGeom prst="rect">
            <a:avLst/>
          </a:prstGeom>
        </p:spPr>
        <p:txBody>
          <a:bodyPr/>
          <a:lstStyle/>
          <a:p>
            <a:r>
              <a:rPr lang="en-US" noProof="0" smtClean="0"/>
              <a:t>Click icon to add picture</a:t>
            </a:r>
            <a:endParaRPr lang="en-GB" noProof="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397488405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2"/>
            <a:ext cx="8858250" cy="4213226"/>
          </a:xfrm>
          <a:prstGeom prst="rect">
            <a:avLst/>
          </a:prstGeom>
        </p:spPr>
        <p:txBody>
          <a:bodyPr/>
          <a:lstStyle/>
          <a:p>
            <a:r>
              <a:rPr lang="en-US" noProof="0" smtClean="0"/>
              <a:t>Click icon to add picture</a:t>
            </a:r>
            <a:endParaRPr lang="en-GB" noProof="0"/>
          </a:p>
        </p:txBody>
      </p:sp>
      <p:sp>
        <p:nvSpPr>
          <p:cNvPr id="12" name="Slide Number Placeholder 11"/>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38165695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8858250"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256223267"/>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dirty="0"/>
          </a:p>
        </p:txBody>
      </p:sp>
      <p:sp>
        <p:nvSpPr>
          <p:cNvPr id="3" name="Picture Placeholder 2"/>
          <p:cNvSpPr>
            <a:spLocks noGrp="1"/>
          </p:cNvSpPr>
          <p:nvPr>
            <p:ph type="pic" sz="quarter" idx="19"/>
          </p:nvPr>
        </p:nvSpPr>
        <p:spPr>
          <a:xfrm>
            <a:off x="4572000" y="1376362"/>
            <a:ext cx="4429125" cy="4789487"/>
          </a:xfrm>
          <a:prstGeom prst="rect">
            <a:avLst/>
          </a:prstGeom>
        </p:spPr>
        <p:txBody>
          <a:bodyPr/>
          <a:lstStyle/>
          <a:p>
            <a:r>
              <a:rPr lang="en-US" noProof="0" smtClean="0"/>
              <a:t>Click icon to add picture</a:t>
            </a:r>
            <a:endParaRPr lang="en-GB" noProof="0" dirty="0"/>
          </a:p>
        </p:txBody>
      </p:sp>
      <p:sp>
        <p:nvSpPr>
          <p:cNvPr id="14" name="Text Placeholder 6"/>
          <p:cNvSpPr>
            <a:spLocks noGrp="1"/>
          </p:cNvSpPr>
          <p:nvPr>
            <p:ph type="body" sz="quarter" idx="23"/>
          </p:nvPr>
        </p:nvSpPr>
        <p:spPr>
          <a:xfrm>
            <a:off x="142875" y="1376362"/>
            <a:ext cx="4429125" cy="47894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6"/>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334949222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3"/>
            <a:ext cx="8858250" cy="4789487"/>
          </a:xfrm>
          <a:prstGeom prst="rect">
            <a:avLst/>
          </a:prstGeom>
        </p:spPr>
        <p:txBody>
          <a:bodyPr/>
          <a:lstStyle/>
          <a:p>
            <a:r>
              <a:rPr lang="en-US" noProof="0" smtClean="0"/>
              <a:t>Click icon to add picture</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7817467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Intro slide">
    <p:bg>
      <p:bgPr>
        <a:solidFill>
          <a:schemeClr val="bg1"/>
        </a:solidFill>
        <a:effectLst/>
      </p:bgPr>
    </p:bg>
    <p:spTree>
      <p:nvGrpSpPr>
        <p:cNvPr id="1" name=""/>
        <p:cNvGrpSpPr/>
        <p:nvPr/>
      </p:nvGrpSpPr>
      <p:grpSpPr>
        <a:xfrm>
          <a:off x="0" y="0"/>
          <a:ext cx="0" cy="0"/>
          <a:chOff x="0" y="0"/>
          <a:chExt cx="0" cy="0"/>
        </a:xfrm>
      </p:grpSpPr>
      <p:pic>
        <p:nvPicPr>
          <p:cNvPr id="13" name="Picture 4" descr="http://annualreport2012.yougov.co.uk/assets/img/slider0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3496" y="1519386"/>
            <a:ext cx="7921709" cy="36378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userDrawn="1">
            <p:ph type="body" sz="quarter" idx="10" hasCustomPrompt="1"/>
          </p:nvPr>
        </p:nvSpPr>
        <p:spPr>
          <a:xfrm>
            <a:off x="142740" y="5805264"/>
            <a:ext cx="7237572"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6" name="Title 5"/>
          <p:cNvSpPr>
            <a:spLocks noGrp="1"/>
          </p:cNvSpPr>
          <p:nvPr userDrawn="1">
            <p:ph type="title" hasCustomPrompt="1"/>
          </p:nvPr>
        </p:nvSpPr>
        <p:spPr>
          <a:xfrm>
            <a:off x="142875" y="5301208"/>
            <a:ext cx="7237437" cy="504056"/>
          </a:xfrm>
        </p:spPr>
        <p:txBody>
          <a:bodyPr>
            <a:noAutofit/>
          </a:bodyPr>
          <a:lstStyle>
            <a:lvl1pPr algn="l">
              <a:defRPr sz="3000" b="1" baseline="0">
                <a:solidFill>
                  <a:schemeClr val="accent1"/>
                </a:solidFill>
              </a:defRPr>
            </a:lvl1pPr>
          </a:lstStyle>
          <a:p>
            <a:r>
              <a:rPr lang="en-GB" noProof="0" dirty="0" smtClean="0"/>
              <a:t>Report title</a:t>
            </a:r>
            <a:endParaRPr lang="en-GB" noProof="0" dirty="0"/>
          </a:p>
        </p:txBody>
      </p:sp>
      <p:sp>
        <p:nvSpPr>
          <p:cNvPr id="7" name="Picture Placeholder 6"/>
          <p:cNvSpPr>
            <a:spLocks noGrp="1"/>
          </p:cNvSpPr>
          <p:nvPr userDrawn="1">
            <p:ph type="pic" sz="quarter" idx="11" hasCustomPrompt="1"/>
          </p:nvPr>
        </p:nvSpPr>
        <p:spPr>
          <a:xfrm>
            <a:off x="7380312" y="5300488"/>
            <a:ext cx="1620813" cy="864816"/>
          </a:xfrm>
        </p:spPr>
        <p:txBody>
          <a:bodyPr/>
          <a:lstStyle>
            <a:lvl1pPr>
              <a:defRPr baseline="0"/>
            </a:lvl1pPr>
          </a:lstStyle>
          <a:p>
            <a:r>
              <a:rPr lang="en-US" noProof="0" dirty="0" smtClean="0"/>
              <a:t>Insert client logo here</a:t>
            </a:r>
            <a:endParaRPr lang="en-US" noProof="0" dirty="0"/>
          </a:p>
        </p:txBody>
      </p:sp>
      <p:sp>
        <p:nvSpPr>
          <p:cNvPr id="14" name="Rectangle 13"/>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5" name="Rectangle 14"/>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1" name="Rectangle 10"/>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272859123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3" name="Picture 4" descr="http://annualreport2012.yougov.co.uk/assets/img/slider0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3496" y="1519386"/>
            <a:ext cx="7921709" cy="36378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userDrawn="1">
            <p:ph type="body" sz="quarter" idx="10" hasCustomPrompt="1"/>
          </p:nvPr>
        </p:nvSpPr>
        <p:spPr>
          <a:xfrm>
            <a:off x="142740" y="5805264"/>
            <a:ext cx="7237572"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6" name="Title 5"/>
          <p:cNvSpPr>
            <a:spLocks noGrp="1"/>
          </p:cNvSpPr>
          <p:nvPr userDrawn="1">
            <p:ph type="title" hasCustomPrompt="1"/>
          </p:nvPr>
        </p:nvSpPr>
        <p:spPr>
          <a:xfrm>
            <a:off x="142875" y="5301208"/>
            <a:ext cx="7237437" cy="504056"/>
          </a:xfrm>
        </p:spPr>
        <p:txBody>
          <a:bodyPr>
            <a:noAutofit/>
          </a:bodyPr>
          <a:lstStyle>
            <a:lvl1pPr algn="l">
              <a:defRPr sz="3000" b="1" baseline="0">
                <a:solidFill>
                  <a:schemeClr val="accent1"/>
                </a:solidFill>
              </a:defRPr>
            </a:lvl1pPr>
          </a:lstStyle>
          <a:p>
            <a:r>
              <a:rPr lang="en-GB" noProof="0" dirty="0" smtClean="0"/>
              <a:t>Report title</a:t>
            </a:r>
            <a:endParaRPr lang="en-GB" noProof="0" dirty="0"/>
          </a:p>
        </p:txBody>
      </p:sp>
      <p:sp>
        <p:nvSpPr>
          <p:cNvPr id="7" name="Picture Placeholder 6"/>
          <p:cNvSpPr>
            <a:spLocks noGrp="1"/>
          </p:cNvSpPr>
          <p:nvPr userDrawn="1">
            <p:ph type="pic" sz="quarter" idx="11" hasCustomPrompt="1"/>
          </p:nvPr>
        </p:nvSpPr>
        <p:spPr>
          <a:xfrm>
            <a:off x="7380312" y="5300488"/>
            <a:ext cx="1620813" cy="864816"/>
          </a:xfrm>
        </p:spPr>
        <p:txBody>
          <a:bodyPr/>
          <a:lstStyle>
            <a:lvl1pPr>
              <a:defRPr baseline="0"/>
            </a:lvl1pPr>
          </a:lstStyle>
          <a:p>
            <a:r>
              <a:rPr lang="en-US" noProof="0" dirty="0" smtClean="0"/>
              <a:t>Insert client logo here</a:t>
            </a:r>
            <a:endParaRPr lang="en-US" noProof="0" dirty="0"/>
          </a:p>
        </p:txBody>
      </p:sp>
      <p:sp>
        <p:nvSpPr>
          <p:cNvPr id="14" name="Rectangle 13"/>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5" name="Rectangle 14"/>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1" name="Rectangle 10"/>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198792579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_devi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9330"/>
          <a:stretch/>
        </p:blipFill>
        <p:spPr>
          <a:xfrm>
            <a:off x="0" y="4169951"/>
            <a:ext cx="9144000" cy="2103365"/>
          </a:xfrm>
          <a:prstGeom prst="rect">
            <a:avLst/>
          </a:prstGeom>
        </p:spPr>
      </p:pic>
      <p:sp>
        <p:nvSpPr>
          <p:cNvPr id="14" name="Text Placeholder 8"/>
          <p:cNvSpPr>
            <a:spLocks noGrp="1"/>
          </p:cNvSpPr>
          <p:nvPr>
            <p:ph type="body" sz="quarter" idx="10" hasCustomPrompt="1"/>
          </p:nvPr>
        </p:nvSpPr>
        <p:spPr>
          <a:xfrm>
            <a:off x="142740" y="3212976"/>
            <a:ext cx="8858250"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5" name="Title 5"/>
          <p:cNvSpPr>
            <a:spLocks noGrp="1"/>
          </p:cNvSpPr>
          <p:nvPr>
            <p:ph type="title" hasCustomPrompt="1"/>
          </p:nvPr>
        </p:nvSpPr>
        <p:spPr>
          <a:xfrm>
            <a:off x="142875" y="2708920"/>
            <a:ext cx="8858250" cy="504056"/>
          </a:xfrm>
        </p:spPr>
        <p:txBody>
          <a:bodyPr>
            <a:noAutofit/>
          </a:bodyPr>
          <a:lstStyle>
            <a:lvl1pPr algn="l">
              <a:defRPr sz="3000" b="1" baseline="0">
                <a:solidFill>
                  <a:schemeClr val="accent1"/>
                </a:solidFill>
              </a:defRPr>
            </a:lvl1pPr>
          </a:lstStyle>
          <a:p>
            <a:r>
              <a:rPr lang="en-GB" noProof="0" dirty="0" smtClean="0"/>
              <a:t>Section</a:t>
            </a:r>
            <a:endParaRPr lang="en-GB" noProof="0" dirty="0"/>
          </a:p>
        </p:txBody>
      </p:sp>
      <p:sp>
        <p:nvSpPr>
          <p:cNvPr id="16" name="Rectangle 15"/>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19" name="Rectangle 18"/>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351198933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8858250"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03279513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Content Placeholder 2"/>
          <p:cNvSpPr>
            <a:spLocks noGrp="1"/>
          </p:cNvSpPr>
          <p:nvPr>
            <p:ph sz="quarter" idx="2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7407745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text Subtitle Question tex L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237575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0"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150627499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R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6767512"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161242299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text Subtitle Question Text Crowd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748946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8" name="Picture Placeholder 2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15" t="293" r="-1" b="-88"/>
          <a:stretch/>
        </p:blipFill>
        <p:spPr>
          <a:xfrm flipH="1">
            <a:off x="8014507" y="1689281"/>
            <a:ext cx="1129493" cy="4471307"/>
          </a:xfrm>
          <a:prstGeom prst="rect">
            <a:avLst/>
          </a:prstGeom>
        </p:spPr>
      </p:pic>
    </p:spTree>
    <p:extLst>
      <p:ext uri="{BB962C8B-B14F-4D97-AF65-F5344CB8AC3E}">
        <p14:creationId xmlns:p14="http://schemas.microsoft.com/office/powerpoint/2010/main" xmlns="" val="79548989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Content Placeholder 2"/>
          <p:cNvSpPr>
            <a:spLocks noGrp="1"/>
          </p:cNvSpPr>
          <p:nvPr>
            <p:ph sz="quarter" idx="2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16819993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Connection">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6" y="1700213"/>
            <a:ext cx="5201502"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44377" y="1716267"/>
            <a:ext cx="3799623" cy="37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782648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6"/>
          </a:xfrm>
          <a:prstGeom prst="rect">
            <a:avLst/>
          </a:prstGeom>
        </p:spPr>
        <p:txBody>
          <a:bodyPr/>
          <a:lstStyle/>
          <a:p>
            <a:r>
              <a:rPr lang="en-US" noProof="0" dirty="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0339" cy="79216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74909475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5"/>
          </a:xfrm>
          <a:prstGeom prst="rect">
            <a:avLst/>
          </a:prstGeom>
        </p:spPr>
        <p:txBody>
          <a:body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dirty="0"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6" name="Text Placeholder 2"/>
          <p:cNvSpPr>
            <a:spLocks noGrp="1"/>
          </p:cNvSpPr>
          <p:nvPr>
            <p:ph type="body" sz="quarter" idx="18" hasCustomPrompt="1"/>
          </p:nvPr>
        </p:nvSpPr>
        <p:spPr>
          <a:xfrm>
            <a:off x="135053" y="1376363"/>
            <a:ext cx="8866072" cy="323850"/>
          </a:xfrm>
        </p:spPr>
        <p:txBody>
          <a:bodyPr anchor="t">
            <a:normAutofit/>
          </a:bodyPr>
          <a:lstStyle>
            <a:lvl1pPr marL="0" indent="0">
              <a:buNone/>
              <a:defRPr sz="1200" i="1"/>
            </a:lvl1pPr>
          </a:lstStyle>
          <a:p>
            <a:pPr lvl="0"/>
            <a:r>
              <a:rPr lang="en-US" dirty="0" smtClean="0"/>
              <a:t>Question Text</a:t>
            </a:r>
          </a:p>
        </p:txBody>
      </p:sp>
      <p:sp>
        <p:nvSpPr>
          <p:cNvPr id="9" name="Text Placeholder 2"/>
          <p:cNvSpPr>
            <a:spLocks noGrp="1"/>
          </p:cNvSpPr>
          <p:nvPr>
            <p:ph type="body" sz="quarter" idx="19" hasCustomPrompt="1"/>
          </p:nvPr>
        </p:nvSpPr>
        <p:spPr>
          <a:xfrm>
            <a:off x="141352" y="1016323"/>
            <a:ext cx="8859773"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Tree>
    <p:extLst>
      <p:ext uri="{BB962C8B-B14F-4D97-AF65-F5344CB8AC3E}">
        <p14:creationId xmlns:p14="http://schemas.microsoft.com/office/powerpoint/2010/main" xmlns="" val="151167107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8858250"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3969832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3" name="Picture Placeholder 2"/>
          <p:cNvSpPr>
            <a:spLocks noGrp="1"/>
          </p:cNvSpPr>
          <p:nvPr>
            <p:ph type="pic" sz="quarter" idx="19"/>
          </p:nvPr>
        </p:nvSpPr>
        <p:spPr>
          <a:xfrm>
            <a:off x="6840538" y="1700213"/>
            <a:ext cx="2303462" cy="4465637"/>
          </a:xfrm>
          <a:solidFill>
            <a:schemeClr val="bg1">
              <a:lumMod val="95000"/>
            </a:schemeClr>
          </a:solidFill>
        </p:spPr>
        <p:txBody>
          <a:bodyPr/>
          <a:lstStyle/>
          <a:p>
            <a:endParaRPr lang="en-GB" dirty="0"/>
          </a:p>
        </p:txBody>
      </p:sp>
      <p:sp>
        <p:nvSpPr>
          <p:cNvPr id="5" name="Table Placeholder 4"/>
          <p:cNvSpPr>
            <a:spLocks noGrp="1"/>
          </p:cNvSpPr>
          <p:nvPr>
            <p:ph type="tbl" sz="quarter" idx="20"/>
          </p:nvPr>
        </p:nvSpPr>
        <p:spPr>
          <a:xfrm>
            <a:off x="142875" y="1700213"/>
            <a:ext cx="6697663" cy="4465637"/>
          </a:xfrm>
        </p:spPr>
        <p:txBody>
          <a:bodyPr/>
          <a:lstStyle/>
          <a:p>
            <a:endParaRPr lang="en-GB"/>
          </a:p>
        </p:txBody>
      </p:sp>
    </p:spTree>
    <p:extLst>
      <p:ext uri="{BB962C8B-B14F-4D97-AF65-F5344CB8AC3E}">
        <p14:creationId xmlns:p14="http://schemas.microsoft.com/office/powerpoint/2010/main" xmlns="" val="63914463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Full chart - Com box Top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2367862"/>
            <a:ext cx="8858250" cy="3221726"/>
          </a:xfrm>
          <a:prstGeom prst="rect">
            <a:avLst/>
          </a:prstGeom>
        </p:spPr>
        <p:txBody>
          <a:bodyPr/>
          <a:lstStyle/>
          <a:p>
            <a:r>
              <a:rPr lang="en-US" noProof="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4157" y="1706833"/>
            <a:ext cx="8856967" cy="64204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6" y="1376363"/>
            <a:ext cx="8858250" cy="323850"/>
          </a:xfrm>
        </p:spPr>
        <p:txBody>
          <a:bodyPr anchor="t">
            <a:normAutofit/>
          </a:bodyPr>
          <a:lstStyle>
            <a:lvl1pPr marL="0" indent="0">
              <a:buNone/>
              <a:defRPr sz="1200" i="1"/>
            </a:lvl1pPr>
          </a:lstStyle>
          <a:p>
            <a:pPr lvl="0"/>
            <a:r>
              <a:rPr lang="en-US" dirty="0" smtClean="0"/>
              <a:t>Question Text</a:t>
            </a:r>
          </a:p>
        </p:txBody>
      </p:sp>
      <p:sp>
        <p:nvSpPr>
          <p:cNvPr id="10" name="Text Placeholder 2"/>
          <p:cNvSpPr>
            <a:spLocks noGrp="1"/>
          </p:cNvSpPr>
          <p:nvPr>
            <p:ph type="body" sz="quarter" idx="20" hasCustomPrompt="1"/>
          </p:nvPr>
        </p:nvSpPr>
        <p:spPr>
          <a:xfrm>
            <a:off x="132605" y="1016323"/>
            <a:ext cx="8868520"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11"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84641143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6697663" cy="3889515"/>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1" name="Slide Number Placeholder 10"/>
          <p:cNvSpPr>
            <a:spLocks noGrp="1"/>
          </p:cNvSpPr>
          <p:nvPr>
            <p:ph type="sldNum" sz="quarter" idx="17"/>
          </p:nvPr>
        </p:nvSpPr>
        <p:spPr/>
        <p:txBody>
          <a:bodyPr/>
          <a:lstStyle/>
          <a:p>
            <a:fld id="{8F5610C8-4100-4700-A695-ED7D190A45BE}" type="slidenum">
              <a:rPr lang="en-GB" smtClean="0"/>
              <a:pPr/>
              <a:t>‹#›</a:t>
            </a:fld>
            <a:endParaRPr lang="en-GB" dirty="0"/>
          </a:p>
        </p:txBody>
      </p:sp>
      <p:sp>
        <p:nvSpPr>
          <p:cNvPr id="13" name="Content Placeholder 11"/>
          <p:cNvSpPr>
            <a:spLocks noGrp="1"/>
          </p:cNvSpPr>
          <p:nvPr>
            <p:ph sz="quarter" idx="18" hasCustomPrompt="1"/>
          </p:nvPr>
        </p:nvSpPr>
        <p:spPr>
          <a:xfrm>
            <a:off x="6840538" y="1699131"/>
            <a:ext cx="2160587" cy="389045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2"/>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5890" y="1016323"/>
            <a:ext cx="8855235"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6728279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 box left - Chart right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303463" y="1700212"/>
            <a:ext cx="6697662" cy="3889376"/>
          </a:xfrm>
          <a:prstGeom prst="rect">
            <a:avLst/>
          </a:prstGeom>
        </p:spPr>
        <p:txBody>
          <a:bodyPr/>
          <a:lstStyle/>
          <a:p>
            <a:r>
              <a:rPr lang="en-US" noProof="0" dirty="0" smtClean="0"/>
              <a:t>Click icon to add chart</a:t>
            </a:r>
            <a:endParaRPr lang="en-GB" noProof="0" dirty="0"/>
          </a:p>
        </p:txBody>
      </p:sp>
      <p:sp>
        <p:nvSpPr>
          <p:cNvPr id="15" name="Title 14"/>
          <p:cNvSpPr>
            <a:spLocks noGrp="1"/>
          </p:cNvSpPr>
          <p:nvPr>
            <p:ph type="title"/>
          </p:nvPr>
        </p:nvSpPr>
        <p:spPr/>
        <p:txBody>
          <a:bodyPr/>
          <a:lstStyle/>
          <a:p>
            <a:r>
              <a:rPr lang="en-US" noProof="0" dirty="0" smtClean="0"/>
              <a:t>Click to edit Master title style</a:t>
            </a:r>
            <a:endParaRPr lang="en-GB" noProof="0" dirty="0"/>
          </a:p>
        </p:txBody>
      </p:sp>
      <p:sp>
        <p:nvSpPr>
          <p:cNvPr id="10" name="Slide Number Placeholder 9"/>
          <p:cNvSpPr>
            <a:spLocks noGrp="1"/>
          </p:cNvSpPr>
          <p:nvPr>
            <p:ph type="sldNum" sz="quarter" idx="17"/>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18" hasCustomPrompt="1"/>
          </p:nvPr>
        </p:nvSpPr>
        <p:spPr>
          <a:xfrm>
            <a:off x="142875" y="1700213"/>
            <a:ext cx="2160587" cy="388937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49"/>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2875" y="1015999"/>
            <a:ext cx="8858250" cy="360364"/>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50708557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2"/>
            <a:ext cx="4429125"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noProof="0" smtClean="0"/>
              <a:t>Click to edit Master title style</a:t>
            </a:r>
            <a:endParaRPr lang="en-GB" noProof="0" dirty="0"/>
          </a:p>
        </p:txBody>
      </p:sp>
      <p:sp>
        <p:nvSpPr>
          <p:cNvPr id="18" name="Text Placeholder 17"/>
          <p:cNvSpPr>
            <a:spLocks noGrp="1"/>
          </p:cNvSpPr>
          <p:nvPr>
            <p:ph type="body" sz="quarter" idx="19"/>
          </p:nvPr>
        </p:nvSpPr>
        <p:spPr>
          <a:xfrm>
            <a:off x="142875" y="1700213"/>
            <a:ext cx="4429125" cy="446563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22"/>
          </p:nvPr>
        </p:nvSpPr>
        <p:spPr/>
        <p:txBody>
          <a:bodyPr/>
          <a:lstStyle/>
          <a:p>
            <a:fld id="{8F5610C8-4100-4700-A695-ED7D190A45BE}" type="slidenum">
              <a:rPr lang="en-GB" smtClean="0"/>
              <a:pPr/>
              <a:t>‹#›</a:t>
            </a:fld>
            <a:endParaRPr lang="en-GB" dirty="0"/>
          </a:p>
        </p:txBody>
      </p:sp>
      <p:sp>
        <p:nvSpPr>
          <p:cNvPr id="15" name="Content Placeholder 11"/>
          <p:cNvSpPr>
            <a:spLocks noGrp="1"/>
          </p:cNvSpPr>
          <p:nvPr>
            <p:ph sz="quarter" idx="23"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369607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3"/>
            <a:ext cx="4429125" cy="1944830"/>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3646140"/>
            <a:ext cx="4429125" cy="1943448"/>
          </a:xfrm>
          <a:prstGeom prst="rect">
            <a:avLst/>
          </a:prstGeom>
        </p:spPr>
        <p:txBody>
          <a:bodyPr/>
          <a:lstStyle/>
          <a:p>
            <a:r>
              <a:rPr lang="en-US" noProof="0" smtClean="0"/>
              <a:t>Click icon to add chart</a:t>
            </a:r>
            <a:endParaRPr lang="en-GB" noProof="0"/>
          </a:p>
        </p:txBody>
      </p:sp>
      <p:sp>
        <p:nvSpPr>
          <p:cNvPr id="13" name="Text Placeholder 17"/>
          <p:cNvSpPr>
            <a:spLocks noGrp="1"/>
          </p:cNvSpPr>
          <p:nvPr>
            <p:ph type="body" sz="quarter" idx="23"/>
          </p:nvPr>
        </p:nvSpPr>
        <p:spPr>
          <a:xfrm>
            <a:off x="142875" y="1700213"/>
            <a:ext cx="4429125" cy="388937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4" name="Slide Number Placeholder 13"/>
          <p:cNvSpPr>
            <a:spLocks noGrp="1"/>
          </p:cNvSpPr>
          <p:nvPr>
            <p:ph type="sldNum" sz="quarter" idx="26"/>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41398821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Subtitle Question tex L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2375755" y="1700213"/>
            <a:ext cx="6625369"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0" y="1700213"/>
            <a:ext cx="2376488" cy="4465637"/>
          </a:xfrm>
          <a:solidFill>
            <a:schemeClr val="bg2">
              <a:lumMod val="20000"/>
              <a:lumOff val="80000"/>
            </a:schemeClr>
          </a:solidFill>
        </p:spPr>
        <p:txBody>
          <a:bodyPr/>
          <a:lstStyle/>
          <a:p>
            <a:r>
              <a:rPr lang="en-US" smtClean="0"/>
              <a:t>Click icon to add picture</a:t>
            </a:r>
            <a:endParaRPr lang="en-GB" dirty="0"/>
          </a:p>
        </p:txBody>
      </p:sp>
    </p:spTree>
    <p:extLst>
      <p:ext uri="{BB962C8B-B14F-4D97-AF65-F5344CB8AC3E}">
        <p14:creationId xmlns:p14="http://schemas.microsoft.com/office/powerpoint/2010/main" xmlns="" val="2103943021"/>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Full chart - Com box bottom and bobbles">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20" name="Rectangular Callout 19"/>
          <p:cNvSpPr/>
          <p:nvPr userDrawn="1"/>
        </p:nvSpPr>
        <p:spPr>
          <a:xfrm>
            <a:off x="141412" y="5589588"/>
            <a:ext cx="4359151"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Rectangular Callout 20"/>
          <p:cNvSpPr/>
          <p:nvPr userDrawn="1"/>
        </p:nvSpPr>
        <p:spPr>
          <a:xfrm>
            <a:off x="4643438" y="5582665"/>
            <a:ext cx="4349000"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 Placeholder 5"/>
          <p:cNvSpPr>
            <a:spLocks noGrp="1"/>
          </p:cNvSpPr>
          <p:nvPr>
            <p:ph type="body" sz="quarter" idx="19"/>
          </p:nvPr>
        </p:nvSpPr>
        <p:spPr>
          <a:xfrm>
            <a:off x="142875" y="2744923"/>
            <a:ext cx="8858250" cy="284431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1700213"/>
            <a:ext cx="8858250" cy="104471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418521635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6"/>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6" name="Text Placeholder 5"/>
          <p:cNvSpPr>
            <a:spLocks noGrp="1"/>
          </p:cNvSpPr>
          <p:nvPr>
            <p:ph type="body" sz="quarter" idx="19"/>
          </p:nvPr>
        </p:nvSpPr>
        <p:spPr>
          <a:xfrm>
            <a:off x="4572001" y="1700212"/>
            <a:ext cx="4429124"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3" hasCustomPrompt="1"/>
          </p:nvPr>
        </p:nvSpPr>
        <p:spPr>
          <a:xfrm>
            <a:off x="132212"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39317901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4429125" cy="2233302"/>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2"/>
            <a:ext cx="4429125" cy="2233613"/>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3"/>
          </p:nvPr>
        </p:nvSpPr>
        <p:spPr/>
        <p:txBody>
          <a:bodyPr/>
          <a:lstStyle/>
          <a:p>
            <a:fld id="{8F5610C8-4100-4700-A695-ED7D190A45BE}" type="slidenum">
              <a:rPr lang="en-GB" smtClean="0"/>
              <a:pPr/>
              <a:t>‹#›</a:t>
            </a:fld>
            <a:endParaRPr lang="en-GB" dirty="0"/>
          </a:p>
        </p:txBody>
      </p:sp>
      <p:sp>
        <p:nvSpPr>
          <p:cNvPr id="18" name="Content Placeholder 11"/>
          <p:cNvSpPr>
            <a:spLocks noGrp="1"/>
          </p:cNvSpPr>
          <p:nvPr>
            <p:ph sz="quarter" idx="18" hasCustomPrompt="1"/>
          </p:nvPr>
        </p:nvSpPr>
        <p:spPr>
          <a:xfrm>
            <a:off x="142875"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defRPr lang="en-GB" noProof="0" dirty="0" smtClean="0">
                <a:latin typeface="+mn-lt"/>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3"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23775420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7"/>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3"/>
            <a:ext cx="4429125" cy="3889376"/>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1"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299187476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3" name="Text Placeholder 17"/>
          <p:cNvSpPr>
            <a:spLocks noGrp="1"/>
          </p:cNvSpPr>
          <p:nvPr>
            <p:ph type="body" sz="quarter" idx="19"/>
          </p:nvPr>
        </p:nvSpPr>
        <p:spPr>
          <a:xfrm>
            <a:off x="142875" y="1700212"/>
            <a:ext cx="4285109"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0" name="Text Placeholder 17"/>
          <p:cNvSpPr>
            <a:spLocks noGrp="1"/>
          </p:cNvSpPr>
          <p:nvPr>
            <p:ph type="body" sz="quarter" idx="26"/>
          </p:nvPr>
        </p:nvSpPr>
        <p:spPr>
          <a:xfrm>
            <a:off x="4572001" y="1700212"/>
            <a:ext cx="4429124"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9"/>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410603419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7"/>
          </p:nvPr>
        </p:nvSpPr>
        <p:spPr>
          <a:xfrm>
            <a:off x="142875" y="1700212"/>
            <a:ext cx="8858250"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0"/>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140774222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142875" y="1700212"/>
            <a:ext cx="8858250" cy="3889375"/>
          </a:xfrm>
          <a:prstGeom prst="rect">
            <a:avLst/>
          </a:prstGeom>
        </p:spPr>
        <p:txBody>
          <a:bodyPr/>
          <a:lstStyle/>
          <a:p>
            <a:r>
              <a:rPr lang="en-US" smtClean="0"/>
              <a:t>Click icon to add table</a:t>
            </a:r>
            <a:endParaRPr lang="en-US"/>
          </a:p>
        </p:txBody>
      </p:sp>
      <p:sp>
        <p:nvSpPr>
          <p:cNvPr id="13" name="Slide Number Placeholder 12"/>
          <p:cNvSpPr>
            <a:spLocks noGrp="1"/>
          </p:cNvSpPr>
          <p:nvPr>
            <p:ph type="sldNum" sz="quarter" idx="21"/>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22"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27984772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3" name="Table Placeholder 2"/>
          <p:cNvSpPr>
            <a:spLocks noGrp="1"/>
          </p:cNvSpPr>
          <p:nvPr>
            <p:ph type="tbl" sz="quarter" idx="18"/>
          </p:nvPr>
        </p:nvSpPr>
        <p:spPr>
          <a:xfrm>
            <a:off x="142875" y="1700212"/>
            <a:ext cx="6697663"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6840885" y="1700213"/>
            <a:ext cx="2160240" cy="446563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42354240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2303463" y="1700212"/>
            <a:ext cx="6697662"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142876" y="1700212"/>
            <a:ext cx="2160588" cy="446563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400235299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left - Picture right w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4572000" y="1700212"/>
            <a:ext cx="4429125" cy="3889376"/>
          </a:xfrm>
          <a:prstGeom prst="rect">
            <a:avLst/>
          </a:prstGeom>
        </p:spPr>
        <p:txBody>
          <a:bodyPr/>
          <a:lstStyle/>
          <a:p>
            <a:r>
              <a:rPr lang="en-US" noProof="0" smtClean="0"/>
              <a:t>Click icon to add picture</a:t>
            </a:r>
            <a:endParaRPr lang="en-GB" noProof="0"/>
          </a:p>
        </p:txBody>
      </p:sp>
      <p:sp>
        <p:nvSpPr>
          <p:cNvPr id="7" name="Text Placeholder 6"/>
          <p:cNvSpPr>
            <a:spLocks noGrp="1"/>
          </p:cNvSpPr>
          <p:nvPr>
            <p:ph type="body" sz="quarter" idx="23"/>
          </p:nvPr>
        </p:nvSpPr>
        <p:spPr>
          <a:xfrm>
            <a:off x="142875" y="1700212"/>
            <a:ext cx="442912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30"/>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31"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53393220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R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6625369"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2"/>
          </p:nvPr>
        </p:nvSpPr>
        <p:spPr>
          <a:xfrm>
            <a:off x="7603590" y="6344155"/>
            <a:ext cx="704332" cy="472715"/>
          </a:xfrm>
        </p:spPr>
        <p:txBody>
          <a:bodyPr/>
          <a:lstStyle>
            <a:lvl1pPr>
              <a:defRPr sz="1100"/>
            </a:lvl1pPr>
          </a:lstStyle>
          <a:p>
            <a:fld id="{C583F893-9CD3-428D-9D58-354102382CC2}"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6767512" y="1700213"/>
            <a:ext cx="2376488" cy="4465637"/>
          </a:xfrm>
          <a:solidFill>
            <a:schemeClr val="bg2">
              <a:lumMod val="20000"/>
              <a:lumOff val="80000"/>
            </a:schemeClr>
          </a:solidFill>
        </p:spPr>
        <p:txBody>
          <a:bodyPr/>
          <a:lstStyle/>
          <a:p>
            <a:r>
              <a:rPr lang="en-US" smtClean="0"/>
              <a:t>Click icon to add picture</a:t>
            </a:r>
            <a:endParaRPr lang="en-GB" dirty="0"/>
          </a:p>
        </p:txBody>
      </p:sp>
    </p:spTree>
    <p:extLst>
      <p:ext uri="{BB962C8B-B14F-4D97-AF65-F5344CB8AC3E}">
        <p14:creationId xmlns:p14="http://schemas.microsoft.com/office/powerpoint/2010/main" xmlns="" val="2288871703"/>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700212"/>
            <a:ext cx="8858250" cy="4465637"/>
          </a:xfrm>
          <a:prstGeom prst="rect">
            <a:avLst/>
          </a:prstGeom>
        </p:spPr>
        <p:txBody>
          <a:bodyPr/>
          <a:lstStyle/>
          <a:p>
            <a:r>
              <a:rPr lang="en-US" noProof="0" smtClean="0"/>
              <a:t>Click icon to add picture</a:t>
            </a:r>
            <a:endParaRPr lang="en-GB" noProof="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88345092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2"/>
            <a:ext cx="8858250" cy="4213226"/>
          </a:xfrm>
          <a:prstGeom prst="rect">
            <a:avLst/>
          </a:prstGeom>
        </p:spPr>
        <p:txBody>
          <a:bodyPr/>
          <a:lstStyle/>
          <a:p>
            <a:r>
              <a:rPr lang="en-US" noProof="0" smtClean="0"/>
              <a:t>Click icon to add picture</a:t>
            </a:r>
            <a:endParaRPr lang="en-GB" noProof="0"/>
          </a:p>
        </p:txBody>
      </p:sp>
      <p:sp>
        <p:nvSpPr>
          <p:cNvPr id="12" name="Slide Number Placeholder 11"/>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97036203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dirty="0"/>
          </a:p>
        </p:txBody>
      </p:sp>
      <p:sp>
        <p:nvSpPr>
          <p:cNvPr id="3" name="Picture Placeholder 2"/>
          <p:cNvSpPr>
            <a:spLocks noGrp="1"/>
          </p:cNvSpPr>
          <p:nvPr>
            <p:ph type="pic" sz="quarter" idx="19"/>
          </p:nvPr>
        </p:nvSpPr>
        <p:spPr>
          <a:xfrm>
            <a:off x="4572000" y="1376362"/>
            <a:ext cx="4429125" cy="4789487"/>
          </a:xfrm>
          <a:prstGeom prst="rect">
            <a:avLst/>
          </a:prstGeom>
        </p:spPr>
        <p:txBody>
          <a:bodyPr/>
          <a:lstStyle/>
          <a:p>
            <a:r>
              <a:rPr lang="en-US" noProof="0" dirty="0" smtClean="0"/>
              <a:t>Click icon to add picture</a:t>
            </a:r>
            <a:endParaRPr lang="en-GB" noProof="0" dirty="0"/>
          </a:p>
        </p:txBody>
      </p:sp>
      <p:sp>
        <p:nvSpPr>
          <p:cNvPr id="14" name="Text Placeholder 6"/>
          <p:cNvSpPr>
            <a:spLocks noGrp="1"/>
          </p:cNvSpPr>
          <p:nvPr>
            <p:ph type="body" sz="quarter" idx="23"/>
          </p:nvPr>
        </p:nvSpPr>
        <p:spPr>
          <a:xfrm>
            <a:off x="142875" y="1376362"/>
            <a:ext cx="4429125" cy="478948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6"/>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51235704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3"/>
            <a:ext cx="8858250" cy="4789487"/>
          </a:xfrm>
          <a:prstGeom prst="rect">
            <a:avLst/>
          </a:prstGeom>
        </p:spPr>
        <p:txBody>
          <a:bodyPr/>
          <a:lstStyle/>
          <a:p>
            <a:r>
              <a:rPr lang="en-US" noProof="0" smtClean="0"/>
              <a:t>Click icon to add picture</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328665203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3" name="Picture 4" descr="http://annualreport2012.yougov.co.uk/assets/img/slider0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3496" y="1519386"/>
            <a:ext cx="7921709" cy="36378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userDrawn="1">
            <p:ph type="body" sz="quarter" idx="10" hasCustomPrompt="1"/>
          </p:nvPr>
        </p:nvSpPr>
        <p:spPr>
          <a:xfrm>
            <a:off x="142740" y="5805264"/>
            <a:ext cx="7237572"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6" name="Title 5"/>
          <p:cNvSpPr>
            <a:spLocks noGrp="1"/>
          </p:cNvSpPr>
          <p:nvPr userDrawn="1">
            <p:ph type="title" hasCustomPrompt="1"/>
          </p:nvPr>
        </p:nvSpPr>
        <p:spPr>
          <a:xfrm>
            <a:off x="142875" y="5301208"/>
            <a:ext cx="7237437" cy="504056"/>
          </a:xfrm>
        </p:spPr>
        <p:txBody>
          <a:bodyPr>
            <a:noAutofit/>
          </a:bodyPr>
          <a:lstStyle>
            <a:lvl1pPr algn="l">
              <a:defRPr sz="3000" b="1" baseline="0">
                <a:solidFill>
                  <a:schemeClr val="accent1"/>
                </a:solidFill>
              </a:defRPr>
            </a:lvl1pPr>
          </a:lstStyle>
          <a:p>
            <a:r>
              <a:rPr lang="en-GB" noProof="0" dirty="0" smtClean="0"/>
              <a:t>Report title</a:t>
            </a:r>
            <a:endParaRPr lang="en-GB" noProof="0" dirty="0"/>
          </a:p>
        </p:txBody>
      </p:sp>
      <p:sp>
        <p:nvSpPr>
          <p:cNvPr id="7" name="Picture Placeholder 6"/>
          <p:cNvSpPr>
            <a:spLocks noGrp="1"/>
          </p:cNvSpPr>
          <p:nvPr userDrawn="1">
            <p:ph type="pic" sz="quarter" idx="11" hasCustomPrompt="1"/>
          </p:nvPr>
        </p:nvSpPr>
        <p:spPr>
          <a:xfrm>
            <a:off x="7380312" y="5300488"/>
            <a:ext cx="1620813" cy="864816"/>
          </a:xfrm>
        </p:spPr>
        <p:txBody>
          <a:bodyPr/>
          <a:lstStyle>
            <a:lvl1pPr>
              <a:defRPr baseline="0"/>
            </a:lvl1pPr>
          </a:lstStyle>
          <a:p>
            <a:r>
              <a:rPr lang="en-US" noProof="0" dirty="0" smtClean="0"/>
              <a:t>Insert client logo here</a:t>
            </a:r>
            <a:endParaRPr lang="en-US" noProof="0" dirty="0"/>
          </a:p>
        </p:txBody>
      </p:sp>
      <p:sp>
        <p:nvSpPr>
          <p:cNvPr id="14" name="Rectangle 13"/>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5" name="Rectangle 14"/>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1" name="Rectangle 10"/>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98854559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_devi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9330"/>
          <a:stretch/>
        </p:blipFill>
        <p:spPr>
          <a:xfrm>
            <a:off x="0" y="4169951"/>
            <a:ext cx="9144000" cy="2103365"/>
          </a:xfrm>
          <a:prstGeom prst="rect">
            <a:avLst/>
          </a:prstGeom>
        </p:spPr>
      </p:pic>
      <p:sp>
        <p:nvSpPr>
          <p:cNvPr id="14" name="Text Placeholder 8"/>
          <p:cNvSpPr>
            <a:spLocks noGrp="1"/>
          </p:cNvSpPr>
          <p:nvPr>
            <p:ph type="body" sz="quarter" idx="10" hasCustomPrompt="1"/>
          </p:nvPr>
        </p:nvSpPr>
        <p:spPr>
          <a:xfrm>
            <a:off x="142740" y="3212976"/>
            <a:ext cx="8858250"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5" name="Title 5"/>
          <p:cNvSpPr>
            <a:spLocks noGrp="1"/>
          </p:cNvSpPr>
          <p:nvPr>
            <p:ph type="title" hasCustomPrompt="1"/>
          </p:nvPr>
        </p:nvSpPr>
        <p:spPr>
          <a:xfrm>
            <a:off x="142875" y="2708920"/>
            <a:ext cx="8858250" cy="504056"/>
          </a:xfrm>
        </p:spPr>
        <p:txBody>
          <a:bodyPr>
            <a:noAutofit/>
          </a:bodyPr>
          <a:lstStyle>
            <a:lvl1pPr algn="l">
              <a:defRPr sz="3000" b="1" baseline="0">
                <a:solidFill>
                  <a:schemeClr val="accent1"/>
                </a:solidFill>
              </a:defRPr>
            </a:lvl1pPr>
          </a:lstStyle>
          <a:p>
            <a:r>
              <a:rPr lang="en-GB" noProof="0" dirty="0" smtClean="0"/>
              <a:t>Section</a:t>
            </a:r>
            <a:endParaRPr lang="en-GB" noProof="0" dirty="0"/>
          </a:p>
        </p:txBody>
      </p:sp>
      <p:sp>
        <p:nvSpPr>
          <p:cNvPr id="16" name="Rectangle 15"/>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19" name="Rectangle 18"/>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367948842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dirty="0" smtClean="0"/>
              <a:t>Click to edit Master title style</a:t>
            </a:r>
            <a:endParaRPr lang="en-GB" noProof="0" dirty="0"/>
          </a:p>
        </p:txBody>
      </p:sp>
      <p:sp>
        <p:nvSpPr>
          <p:cNvPr id="7" name="Text Placeholder 6"/>
          <p:cNvSpPr>
            <a:spLocks noGrp="1"/>
          </p:cNvSpPr>
          <p:nvPr>
            <p:ph type="body" sz="quarter" idx="19"/>
          </p:nvPr>
        </p:nvSpPr>
        <p:spPr>
          <a:xfrm>
            <a:off x="142875" y="1700213"/>
            <a:ext cx="8858250"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14253805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Content Placeholder 2"/>
          <p:cNvSpPr>
            <a:spLocks noGrp="1"/>
          </p:cNvSpPr>
          <p:nvPr>
            <p:ph sz="quarter" idx="2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71344754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text Subtitle Question tex L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237575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0"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256335775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R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6767512"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413819055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ext Subtitle Question Text Crowd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7489465"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8" name="Picture Placeholder 2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15" t="293" r="-1" b="-88"/>
          <a:stretch/>
        </p:blipFill>
        <p:spPr>
          <a:xfrm flipH="1">
            <a:off x="8014507" y="1689281"/>
            <a:ext cx="1129493" cy="4471307"/>
          </a:xfrm>
          <a:prstGeom prst="rect">
            <a:avLst/>
          </a:prstGeom>
        </p:spPr>
      </p:pic>
    </p:spTree>
    <p:extLst>
      <p:ext uri="{BB962C8B-B14F-4D97-AF65-F5344CB8AC3E}">
        <p14:creationId xmlns:p14="http://schemas.microsoft.com/office/powerpoint/2010/main" xmlns="" val="488609547"/>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text Subtitle Question Text Crowd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5" y="1700213"/>
            <a:ext cx="748946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8" name="Picture Placeholder 2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15" t="293" r="-1" b="-88"/>
          <a:stretch/>
        </p:blipFill>
        <p:spPr>
          <a:xfrm flipH="1">
            <a:off x="8014507" y="1689281"/>
            <a:ext cx="1129493" cy="4471307"/>
          </a:xfrm>
          <a:prstGeom prst="rect">
            <a:avLst/>
          </a:prstGeom>
        </p:spPr>
      </p:pic>
    </p:spTree>
    <p:extLst>
      <p:ext uri="{BB962C8B-B14F-4D97-AF65-F5344CB8AC3E}">
        <p14:creationId xmlns:p14="http://schemas.microsoft.com/office/powerpoint/2010/main" xmlns="" val="205532516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Connection">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6" y="1700213"/>
            <a:ext cx="5201502"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44377" y="1716267"/>
            <a:ext cx="3799623" cy="37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346165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6"/>
          </a:xfrm>
          <a:prstGeom prst="rect">
            <a:avLst/>
          </a:prstGeom>
        </p:spPr>
        <p:txBody>
          <a:bodyPr/>
          <a:lstStyle/>
          <a:p>
            <a:r>
              <a:rPr lang="en-US" noProof="0" dirty="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0339" cy="79216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50846835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5"/>
          </a:xfrm>
          <a:prstGeom prst="rect">
            <a:avLst/>
          </a:prstGeom>
        </p:spPr>
        <p:txBody>
          <a:body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dirty="0"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6" name="Text Placeholder 2"/>
          <p:cNvSpPr>
            <a:spLocks noGrp="1"/>
          </p:cNvSpPr>
          <p:nvPr>
            <p:ph type="body" sz="quarter" idx="18" hasCustomPrompt="1"/>
          </p:nvPr>
        </p:nvSpPr>
        <p:spPr>
          <a:xfrm>
            <a:off x="135053" y="1376363"/>
            <a:ext cx="8866072" cy="323850"/>
          </a:xfrm>
        </p:spPr>
        <p:txBody>
          <a:bodyPr anchor="t">
            <a:normAutofit/>
          </a:bodyPr>
          <a:lstStyle>
            <a:lvl1pPr marL="0" indent="0">
              <a:buNone/>
              <a:defRPr sz="1200" i="1"/>
            </a:lvl1pPr>
          </a:lstStyle>
          <a:p>
            <a:pPr lvl="0"/>
            <a:r>
              <a:rPr lang="en-US" dirty="0" smtClean="0"/>
              <a:t>Question Text</a:t>
            </a:r>
          </a:p>
        </p:txBody>
      </p:sp>
      <p:sp>
        <p:nvSpPr>
          <p:cNvPr id="9" name="Text Placeholder 2"/>
          <p:cNvSpPr>
            <a:spLocks noGrp="1"/>
          </p:cNvSpPr>
          <p:nvPr>
            <p:ph type="body" sz="quarter" idx="19" hasCustomPrompt="1"/>
          </p:nvPr>
        </p:nvSpPr>
        <p:spPr>
          <a:xfrm>
            <a:off x="141352" y="1016323"/>
            <a:ext cx="8859773"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Tree>
    <p:extLst>
      <p:ext uri="{BB962C8B-B14F-4D97-AF65-F5344CB8AC3E}">
        <p14:creationId xmlns:p14="http://schemas.microsoft.com/office/powerpoint/2010/main" xmlns="" val="372586963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8858250"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47322161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3" name="Picture Placeholder 2"/>
          <p:cNvSpPr>
            <a:spLocks noGrp="1"/>
          </p:cNvSpPr>
          <p:nvPr>
            <p:ph type="pic" sz="quarter" idx="19"/>
          </p:nvPr>
        </p:nvSpPr>
        <p:spPr>
          <a:xfrm>
            <a:off x="6840538" y="1700213"/>
            <a:ext cx="2303462" cy="4465637"/>
          </a:xfrm>
          <a:solidFill>
            <a:schemeClr val="bg1">
              <a:lumMod val="95000"/>
            </a:schemeClr>
          </a:solidFill>
        </p:spPr>
        <p:txBody>
          <a:bodyPr/>
          <a:lstStyle/>
          <a:p>
            <a:endParaRPr lang="en-GB" dirty="0"/>
          </a:p>
        </p:txBody>
      </p:sp>
      <p:sp>
        <p:nvSpPr>
          <p:cNvPr id="5" name="Table Placeholder 4"/>
          <p:cNvSpPr>
            <a:spLocks noGrp="1"/>
          </p:cNvSpPr>
          <p:nvPr>
            <p:ph type="tbl" sz="quarter" idx="20"/>
          </p:nvPr>
        </p:nvSpPr>
        <p:spPr>
          <a:xfrm>
            <a:off x="142875" y="1700213"/>
            <a:ext cx="6697663" cy="4465637"/>
          </a:xfrm>
        </p:spPr>
        <p:txBody>
          <a:bodyPr/>
          <a:lstStyle/>
          <a:p>
            <a:endParaRPr lang="en-GB"/>
          </a:p>
        </p:txBody>
      </p:sp>
    </p:spTree>
    <p:extLst>
      <p:ext uri="{BB962C8B-B14F-4D97-AF65-F5344CB8AC3E}">
        <p14:creationId xmlns:p14="http://schemas.microsoft.com/office/powerpoint/2010/main" xmlns="" val="356483429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Full chart - Com box Top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2367862"/>
            <a:ext cx="8858250" cy="3221726"/>
          </a:xfrm>
          <a:prstGeom prst="rect">
            <a:avLst/>
          </a:prstGeom>
        </p:spPr>
        <p:txBody>
          <a:bodyPr/>
          <a:lstStyle/>
          <a:p>
            <a:r>
              <a:rPr lang="en-US" noProof="0" smtClean="0"/>
              <a:t>Click icon to add chart</a:t>
            </a:r>
            <a:endParaRPr lang="en-GB" noProof="0" dirty="0"/>
          </a:p>
        </p:txBody>
      </p:sp>
      <p:sp>
        <p:nvSpPr>
          <p:cNvPr id="7" name="Title 6"/>
          <p:cNvSpPr>
            <a:spLocks noGrp="1"/>
          </p:cNvSpPr>
          <p:nvPr>
            <p:ph type="title"/>
          </p:nvPr>
        </p:nvSpPr>
        <p:spPr/>
        <p:txBody>
          <a:bodyPr/>
          <a:lstStyle/>
          <a:p>
            <a:r>
              <a:rPr lang="en-US" smtClean="0"/>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4157" y="1706833"/>
            <a:ext cx="8856967" cy="64204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6" y="1376363"/>
            <a:ext cx="8858250" cy="323850"/>
          </a:xfrm>
        </p:spPr>
        <p:txBody>
          <a:bodyPr anchor="t">
            <a:normAutofit/>
          </a:bodyPr>
          <a:lstStyle>
            <a:lvl1pPr marL="0" indent="0">
              <a:buNone/>
              <a:defRPr sz="1200" i="1"/>
            </a:lvl1pPr>
          </a:lstStyle>
          <a:p>
            <a:pPr lvl="0"/>
            <a:r>
              <a:rPr lang="en-US" dirty="0" smtClean="0"/>
              <a:t>Question Text</a:t>
            </a:r>
          </a:p>
        </p:txBody>
      </p:sp>
      <p:sp>
        <p:nvSpPr>
          <p:cNvPr id="10" name="Text Placeholder 2"/>
          <p:cNvSpPr>
            <a:spLocks noGrp="1"/>
          </p:cNvSpPr>
          <p:nvPr>
            <p:ph type="body" sz="quarter" idx="20" hasCustomPrompt="1"/>
          </p:nvPr>
        </p:nvSpPr>
        <p:spPr>
          <a:xfrm>
            <a:off x="132605" y="1016323"/>
            <a:ext cx="8868520"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11"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66836145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6697663" cy="3889515"/>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1" name="Slide Number Placeholder 10"/>
          <p:cNvSpPr>
            <a:spLocks noGrp="1"/>
          </p:cNvSpPr>
          <p:nvPr>
            <p:ph type="sldNum" sz="quarter" idx="17"/>
          </p:nvPr>
        </p:nvSpPr>
        <p:spPr/>
        <p:txBody>
          <a:bodyPr/>
          <a:lstStyle/>
          <a:p>
            <a:fld id="{8F5610C8-4100-4700-A695-ED7D190A45BE}" type="slidenum">
              <a:rPr lang="en-GB" smtClean="0"/>
              <a:pPr/>
              <a:t>‹#›</a:t>
            </a:fld>
            <a:endParaRPr lang="en-GB" dirty="0"/>
          </a:p>
        </p:txBody>
      </p:sp>
      <p:sp>
        <p:nvSpPr>
          <p:cNvPr id="13" name="Content Placeholder 11"/>
          <p:cNvSpPr>
            <a:spLocks noGrp="1"/>
          </p:cNvSpPr>
          <p:nvPr>
            <p:ph sz="quarter" idx="18" hasCustomPrompt="1"/>
          </p:nvPr>
        </p:nvSpPr>
        <p:spPr>
          <a:xfrm>
            <a:off x="6840538" y="1699131"/>
            <a:ext cx="2160587" cy="389045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2"/>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5890" y="1016323"/>
            <a:ext cx="8855235" cy="360040"/>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41161921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m box left - Chart right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303463" y="1700212"/>
            <a:ext cx="6697662" cy="3889376"/>
          </a:xfrm>
          <a:prstGeom prst="rect">
            <a:avLst/>
          </a:prstGeom>
        </p:spPr>
        <p:txBody>
          <a:bodyPr/>
          <a:lstStyle/>
          <a:p>
            <a:r>
              <a:rPr lang="en-US" noProof="0" dirty="0" smtClean="0"/>
              <a:t>Click icon to add chart</a:t>
            </a:r>
            <a:endParaRPr lang="en-GB" noProof="0" dirty="0"/>
          </a:p>
        </p:txBody>
      </p:sp>
      <p:sp>
        <p:nvSpPr>
          <p:cNvPr id="15" name="Title 14"/>
          <p:cNvSpPr>
            <a:spLocks noGrp="1"/>
          </p:cNvSpPr>
          <p:nvPr>
            <p:ph type="title"/>
          </p:nvPr>
        </p:nvSpPr>
        <p:spPr/>
        <p:txBody>
          <a:bodyPr/>
          <a:lstStyle/>
          <a:p>
            <a:r>
              <a:rPr lang="en-US" noProof="0" dirty="0" smtClean="0"/>
              <a:t>Click to edit Master title style</a:t>
            </a:r>
            <a:endParaRPr lang="en-GB" noProof="0" dirty="0"/>
          </a:p>
        </p:txBody>
      </p:sp>
      <p:sp>
        <p:nvSpPr>
          <p:cNvPr id="10" name="Slide Number Placeholder 9"/>
          <p:cNvSpPr>
            <a:spLocks noGrp="1"/>
          </p:cNvSpPr>
          <p:nvPr>
            <p:ph type="sldNum" sz="quarter" idx="17"/>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18" hasCustomPrompt="1"/>
          </p:nvPr>
        </p:nvSpPr>
        <p:spPr>
          <a:xfrm>
            <a:off x="142875" y="1700213"/>
            <a:ext cx="2160587" cy="388937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6" name="Text Placeholder 2"/>
          <p:cNvSpPr>
            <a:spLocks noGrp="1"/>
          </p:cNvSpPr>
          <p:nvPr>
            <p:ph type="body" sz="quarter" idx="19" hasCustomPrompt="1"/>
          </p:nvPr>
        </p:nvSpPr>
        <p:spPr>
          <a:xfrm>
            <a:off x="142875" y="1376363"/>
            <a:ext cx="8858250" cy="323849"/>
          </a:xfrm>
        </p:spPr>
        <p:txBody>
          <a:bodyPr anchor="t">
            <a:normAutofit/>
          </a:bodyPr>
          <a:lstStyle>
            <a:lvl1pPr marL="0" indent="0">
              <a:buNone/>
              <a:defRPr sz="1200" i="1"/>
            </a:lvl1pPr>
          </a:lstStyle>
          <a:p>
            <a:pPr lvl="0"/>
            <a:r>
              <a:rPr lang="en-US" dirty="0" smtClean="0"/>
              <a:t>Question Text</a:t>
            </a:r>
          </a:p>
        </p:txBody>
      </p:sp>
      <p:sp>
        <p:nvSpPr>
          <p:cNvPr id="7" name="Text Placeholder 2"/>
          <p:cNvSpPr>
            <a:spLocks noGrp="1"/>
          </p:cNvSpPr>
          <p:nvPr>
            <p:ph type="body" sz="quarter" idx="20" hasCustomPrompt="1"/>
          </p:nvPr>
        </p:nvSpPr>
        <p:spPr>
          <a:xfrm>
            <a:off x="142875" y="1015999"/>
            <a:ext cx="8858250" cy="360364"/>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47416045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2"/>
            <a:ext cx="4429125" cy="3889375"/>
          </a:xfrm>
          <a:prstGeom prst="rect">
            <a:avLst/>
          </a:prstGeom>
        </p:spPr>
        <p:txBody>
          <a:bodyPr/>
          <a:lstStyle/>
          <a:p>
            <a:r>
              <a:rPr lang="en-US" noProof="0" dirty="0" smtClean="0"/>
              <a:t>Click icon to add chart</a:t>
            </a:r>
            <a:endParaRPr lang="en-GB" noProof="0" dirty="0"/>
          </a:p>
        </p:txBody>
      </p:sp>
      <p:sp>
        <p:nvSpPr>
          <p:cNvPr id="7" name="Title 6"/>
          <p:cNvSpPr>
            <a:spLocks noGrp="1"/>
          </p:cNvSpPr>
          <p:nvPr>
            <p:ph type="title"/>
          </p:nvPr>
        </p:nvSpPr>
        <p:spPr/>
        <p:txBody>
          <a:bodyPr/>
          <a:lstStyle/>
          <a:p>
            <a:r>
              <a:rPr lang="en-US" noProof="0" smtClean="0"/>
              <a:t>Click to edit Master title style</a:t>
            </a:r>
            <a:endParaRPr lang="en-GB" noProof="0" dirty="0"/>
          </a:p>
        </p:txBody>
      </p:sp>
      <p:sp>
        <p:nvSpPr>
          <p:cNvPr id="18" name="Text Placeholder 17"/>
          <p:cNvSpPr>
            <a:spLocks noGrp="1"/>
          </p:cNvSpPr>
          <p:nvPr>
            <p:ph type="body" sz="quarter" idx="19"/>
          </p:nvPr>
        </p:nvSpPr>
        <p:spPr>
          <a:xfrm>
            <a:off x="142875" y="1700213"/>
            <a:ext cx="4429125" cy="446563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22"/>
          </p:nvPr>
        </p:nvSpPr>
        <p:spPr/>
        <p:txBody>
          <a:bodyPr/>
          <a:lstStyle/>
          <a:p>
            <a:fld id="{8F5610C8-4100-4700-A695-ED7D190A45BE}" type="slidenum">
              <a:rPr lang="en-GB" smtClean="0"/>
              <a:pPr/>
              <a:t>‹#›</a:t>
            </a:fld>
            <a:endParaRPr lang="en-GB" dirty="0"/>
          </a:p>
        </p:txBody>
      </p:sp>
      <p:sp>
        <p:nvSpPr>
          <p:cNvPr id="15" name="Content Placeholder 11"/>
          <p:cNvSpPr>
            <a:spLocks noGrp="1"/>
          </p:cNvSpPr>
          <p:nvPr>
            <p:ph sz="quarter" idx="23"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8626605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Connection">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42876" y="1700213"/>
            <a:ext cx="5201502"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44377" y="1716267"/>
            <a:ext cx="3799623" cy="37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1971086"/>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3"/>
            <a:ext cx="4429125" cy="1944830"/>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3646140"/>
            <a:ext cx="4429125" cy="1943448"/>
          </a:xfrm>
          <a:prstGeom prst="rect">
            <a:avLst/>
          </a:prstGeom>
        </p:spPr>
        <p:txBody>
          <a:bodyPr/>
          <a:lstStyle/>
          <a:p>
            <a:r>
              <a:rPr lang="en-US" noProof="0" smtClean="0"/>
              <a:t>Click icon to add chart</a:t>
            </a:r>
            <a:endParaRPr lang="en-GB" noProof="0"/>
          </a:p>
        </p:txBody>
      </p:sp>
      <p:sp>
        <p:nvSpPr>
          <p:cNvPr id="13" name="Text Placeholder 17"/>
          <p:cNvSpPr>
            <a:spLocks noGrp="1"/>
          </p:cNvSpPr>
          <p:nvPr>
            <p:ph type="body" sz="quarter" idx="23"/>
          </p:nvPr>
        </p:nvSpPr>
        <p:spPr>
          <a:xfrm>
            <a:off x="142875" y="1700213"/>
            <a:ext cx="4429125" cy="3889376"/>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4" name="Slide Number Placeholder 13"/>
          <p:cNvSpPr>
            <a:spLocks noGrp="1"/>
          </p:cNvSpPr>
          <p:nvPr>
            <p:ph type="sldNum" sz="quarter" idx="26"/>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14" hasCustomPrompt="1"/>
          </p:nvPr>
        </p:nvSpPr>
        <p:spPr>
          <a:xfrm>
            <a:off x="142875" y="5589240"/>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59716578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Full chart - Com box bottom and bobbles">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20" name="Rectangular Callout 19"/>
          <p:cNvSpPr/>
          <p:nvPr userDrawn="1"/>
        </p:nvSpPr>
        <p:spPr>
          <a:xfrm>
            <a:off x="141412" y="5589588"/>
            <a:ext cx="4359151"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Rectangular Callout 20"/>
          <p:cNvSpPr/>
          <p:nvPr userDrawn="1"/>
        </p:nvSpPr>
        <p:spPr>
          <a:xfrm>
            <a:off x="4643438" y="5582665"/>
            <a:ext cx="4349000"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 Placeholder 5"/>
          <p:cNvSpPr>
            <a:spLocks noGrp="1"/>
          </p:cNvSpPr>
          <p:nvPr>
            <p:ph type="body" sz="quarter" idx="19"/>
          </p:nvPr>
        </p:nvSpPr>
        <p:spPr>
          <a:xfrm>
            <a:off x="142875" y="2744923"/>
            <a:ext cx="8858250" cy="284431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1700213"/>
            <a:ext cx="8858250" cy="104471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34934917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6"/>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6" name="Text Placeholder 5"/>
          <p:cNvSpPr>
            <a:spLocks noGrp="1"/>
          </p:cNvSpPr>
          <p:nvPr>
            <p:ph type="body" sz="quarter" idx="19"/>
          </p:nvPr>
        </p:nvSpPr>
        <p:spPr>
          <a:xfrm>
            <a:off x="4572001" y="1700212"/>
            <a:ext cx="4429124"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3" hasCustomPrompt="1"/>
          </p:nvPr>
        </p:nvSpPr>
        <p:spPr>
          <a:xfrm>
            <a:off x="132212"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60215016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4429125" cy="2233302"/>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2"/>
            <a:ext cx="4429125" cy="2233613"/>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3"/>
          </p:nvPr>
        </p:nvSpPr>
        <p:spPr/>
        <p:txBody>
          <a:bodyPr/>
          <a:lstStyle/>
          <a:p>
            <a:fld id="{8F5610C8-4100-4700-A695-ED7D190A45BE}" type="slidenum">
              <a:rPr lang="en-GB" smtClean="0"/>
              <a:pPr/>
              <a:t>‹#›</a:t>
            </a:fld>
            <a:endParaRPr lang="en-GB" dirty="0"/>
          </a:p>
        </p:txBody>
      </p:sp>
      <p:sp>
        <p:nvSpPr>
          <p:cNvPr id="18" name="Content Placeholder 11"/>
          <p:cNvSpPr>
            <a:spLocks noGrp="1"/>
          </p:cNvSpPr>
          <p:nvPr>
            <p:ph sz="quarter" idx="18" hasCustomPrompt="1"/>
          </p:nvPr>
        </p:nvSpPr>
        <p:spPr>
          <a:xfrm>
            <a:off x="142875"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defRPr lang="en-GB" noProof="0" dirty="0" smtClean="0">
                <a:latin typeface="+mn-lt"/>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3"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2734580471"/>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7"/>
          </a:xfrm>
          <a:prstGeom prst="rect">
            <a:avLst/>
          </a:prstGeom>
        </p:spPr>
        <p:txBody>
          <a:bodyPr/>
          <a:lstStyle/>
          <a:p>
            <a:r>
              <a:rPr lang="en-US" noProof="0" smtClean="0"/>
              <a:t>Click icon to add chart</a:t>
            </a:r>
            <a:endParaRPr lang="en-GB" noProof="0"/>
          </a:p>
        </p:txBody>
      </p:sp>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0" name="Chart Placeholder 7"/>
          <p:cNvSpPr>
            <a:spLocks noGrp="1"/>
          </p:cNvSpPr>
          <p:nvPr>
            <p:ph type="chart" sz="quarter" idx="19"/>
          </p:nvPr>
        </p:nvSpPr>
        <p:spPr>
          <a:xfrm>
            <a:off x="4571999" y="1700213"/>
            <a:ext cx="4429125" cy="3889376"/>
          </a:xfrm>
          <a:prstGeom prst="rect">
            <a:avLst/>
          </a:prstGeom>
        </p:spPr>
        <p:txBody>
          <a:bodyPr/>
          <a:lstStyle/>
          <a:p>
            <a:r>
              <a:rPr lang="en-US" noProof="0" smtClean="0"/>
              <a:t>Click icon to add chart</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
        <p:nvSpPr>
          <p:cNvPr id="11"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smtClean="0"/>
              <a:t>Text</a:t>
            </a:r>
          </a:p>
        </p:txBody>
      </p:sp>
    </p:spTree>
    <p:extLst>
      <p:ext uri="{BB962C8B-B14F-4D97-AF65-F5344CB8AC3E}">
        <p14:creationId xmlns:p14="http://schemas.microsoft.com/office/powerpoint/2010/main" xmlns="" val="193363946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13" name="Text Placeholder 17"/>
          <p:cNvSpPr>
            <a:spLocks noGrp="1"/>
          </p:cNvSpPr>
          <p:nvPr>
            <p:ph type="body" sz="quarter" idx="19"/>
          </p:nvPr>
        </p:nvSpPr>
        <p:spPr>
          <a:xfrm>
            <a:off x="142875" y="1700212"/>
            <a:ext cx="4285109" cy="44656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0" name="Text Placeholder 17"/>
          <p:cNvSpPr>
            <a:spLocks noGrp="1"/>
          </p:cNvSpPr>
          <p:nvPr>
            <p:ph type="body" sz="quarter" idx="26"/>
          </p:nvPr>
        </p:nvSpPr>
        <p:spPr>
          <a:xfrm>
            <a:off x="4572001" y="1700212"/>
            <a:ext cx="4429124"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9"/>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77782219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7"/>
          </p:nvPr>
        </p:nvSpPr>
        <p:spPr>
          <a:xfrm>
            <a:off x="142875" y="1700212"/>
            <a:ext cx="8858250"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0"/>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83578726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142875" y="1700212"/>
            <a:ext cx="8858250" cy="3889375"/>
          </a:xfrm>
          <a:prstGeom prst="rect">
            <a:avLst/>
          </a:prstGeom>
        </p:spPr>
        <p:txBody>
          <a:bodyPr/>
          <a:lstStyle/>
          <a:p>
            <a:r>
              <a:rPr lang="en-US" smtClean="0"/>
              <a:t>Click icon to add table</a:t>
            </a:r>
            <a:endParaRPr lang="en-US"/>
          </a:p>
        </p:txBody>
      </p:sp>
      <p:sp>
        <p:nvSpPr>
          <p:cNvPr id="13" name="Slide Number Placeholder 12"/>
          <p:cNvSpPr>
            <a:spLocks noGrp="1"/>
          </p:cNvSpPr>
          <p:nvPr>
            <p:ph type="sldNum" sz="quarter" idx="21"/>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22"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94830065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3" name="Table Placeholder 2"/>
          <p:cNvSpPr>
            <a:spLocks noGrp="1"/>
          </p:cNvSpPr>
          <p:nvPr>
            <p:ph type="tbl" sz="quarter" idx="18"/>
          </p:nvPr>
        </p:nvSpPr>
        <p:spPr>
          <a:xfrm>
            <a:off x="142875" y="1700212"/>
            <a:ext cx="6697663"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6840885" y="1700213"/>
            <a:ext cx="2160240" cy="446563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54905059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US" noProof="0"/>
          </a:p>
        </p:txBody>
      </p:sp>
      <p:sp>
        <p:nvSpPr>
          <p:cNvPr id="6" name="Table Placeholder 5"/>
          <p:cNvSpPr>
            <a:spLocks noGrp="1"/>
          </p:cNvSpPr>
          <p:nvPr>
            <p:ph type="tbl" sz="quarter" idx="18"/>
          </p:nvPr>
        </p:nvSpPr>
        <p:spPr>
          <a:xfrm>
            <a:off x="2303463" y="1700212"/>
            <a:ext cx="6697662" cy="4465637"/>
          </a:xfrm>
          <a:prstGeom prst="rect">
            <a:avLst/>
          </a:prstGeom>
        </p:spPr>
        <p:txBody>
          <a:bodyPr/>
          <a:lstStyle/>
          <a:p>
            <a:r>
              <a:rPr lang="en-US" smtClean="0"/>
              <a:t>Click icon to add table</a:t>
            </a:r>
            <a:endParaRPr lang="en-US"/>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142876" y="1700212"/>
            <a:ext cx="2160588" cy="446563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10620682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6"/>
          </a:xfrm>
          <a:prstGeom prst="rect">
            <a:avLst/>
          </a:prstGeom>
        </p:spPr>
        <p:txBody>
          <a:body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142875" y="5589588"/>
            <a:ext cx="8850339" cy="79216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
        <p:nvSpPr>
          <p:cNvPr id="7" name="Title 6"/>
          <p:cNvSpPr>
            <a:spLocks noGrp="1"/>
          </p:cNvSpPr>
          <p:nvPr>
            <p:ph type="title"/>
          </p:nvPr>
        </p:nvSpPr>
        <p:spPr/>
        <p:txBody>
          <a:bodyPr/>
          <a:lstStyle/>
          <a:p>
            <a:r>
              <a:rPr lang="en-US" smtClean="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19549898"/>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left - Picture right w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4572000" y="1700212"/>
            <a:ext cx="4429125" cy="3889376"/>
          </a:xfrm>
          <a:prstGeom prst="rect">
            <a:avLst/>
          </a:prstGeom>
        </p:spPr>
        <p:txBody>
          <a:bodyPr/>
          <a:lstStyle/>
          <a:p>
            <a:r>
              <a:rPr lang="en-US" noProof="0" smtClean="0"/>
              <a:t>Click icon to add picture</a:t>
            </a:r>
            <a:endParaRPr lang="en-GB" noProof="0"/>
          </a:p>
        </p:txBody>
      </p:sp>
      <p:sp>
        <p:nvSpPr>
          <p:cNvPr id="7" name="Text Placeholder 6"/>
          <p:cNvSpPr>
            <a:spLocks noGrp="1"/>
          </p:cNvSpPr>
          <p:nvPr>
            <p:ph type="body" sz="quarter" idx="23"/>
          </p:nvPr>
        </p:nvSpPr>
        <p:spPr>
          <a:xfrm>
            <a:off x="142875" y="1700212"/>
            <a:ext cx="4429125"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Slide Number Placeholder 12"/>
          <p:cNvSpPr>
            <a:spLocks noGrp="1"/>
          </p:cNvSpPr>
          <p:nvPr>
            <p:ph type="sldNum" sz="quarter" idx="30"/>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31"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2092679319"/>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700212"/>
            <a:ext cx="8858250" cy="4465637"/>
          </a:xfrm>
          <a:prstGeom prst="rect">
            <a:avLst/>
          </a:prstGeom>
        </p:spPr>
        <p:txBody>
          <a:bodyPr/>
          <a:lstStyle/>
          <a:p>
            <a:r>
              <a:rPr lang="en-US" noProof="0" smtClean="0"/>
              <a:t>Click icon to add picture</a:t>
            </a:r>
            <a:endParaRPr lang="en-GB" noProof="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83818236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2"/>
            <a:ext cx="8858250" cy="4213226"/>
          </a:xfrm>
          <a:prstGeom prst="rect">
            <a:avLst/>
          </a:prstGeom>
        </p:spPr>
        <p:txBody>
          <a:bodyPr/>
          <a:lstStyle/>
          <a:p>
            <a:r>
              <a:rPr lang="en-US" noProof="0" smtClean="0"/>
              <a:t>Click icon to add picture</a:t>
            </a:r>
            <a:endParaRPr lang="en-GB" noProof="0"/>
          </a:p>
        </p:txBody>
      </p:sp>
      <p:sp>
        <p:nvSpPr>
          <p:cNvPr id="12" name="Slide Number Placeholder 11"/>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smtClean="0"/>
              <a:t>Text</a:t>
            </a:r>
          </a:p>
        </p:txBody>
      </p:sp>
    </p:spTree>
    <p:extLst>
      <p:ext uri="{BB962C8B-B14F-4D97-AF65-F5344CB8AC3E}">
        <p14:creationId xmlns:p14="http://schemas.microsoft.com/office/powerpoint/2010/main" xmlns="" val="320738076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dirty="0"/>
          </a:p>
        </p:txBody>
      </p:sp>
      <p:sp>
        <p:nvSpPr>
          <p:cNvPr id="3" name="Picture Placeholder 2"/>
          <p:cNvSpPr>
            <a:spLocks noGrp="1"/>
          </p:cNvSpPr>
          <p:nvPr>
            <p:ph type="pic" sz="quarter" idx="19"/>
          </p:nvPr>
        </p:nvSpPr>
        <p:spPr>
          <a:xfrm>
            <a:off x="4572000" y="1376362"/>
            <a:ext cx="4429125" cy="4789487"/>
          </a:xfrm>
          <a:prstGeom prst="rect">
            <a:avLst/>
          </a:prstGeom>
        </p:spPr>
        <p:txBody>
          <a:bodyPr/>
          <a:lstStyle/>
          <a:p>
            <a:r>
              <a:rPr lang="en-US" noProof="0" dirty="0" smtClean="0"/>
              <a:t>Click icon to add picture</a:t>
            </a:r>
            <a:endParaRPr lang="en-GB" noProof="0" dirty="0"/>
          </a:p>
        </p:txBody>
      </p:sp>
      <p:sp>
        <p:nvSpPr>
          <p:cNvPr id="14" name="Text Placeholder 6"/>
          <p:cNvSpPr>
            <a:spLocks noGrp="1"/>
          </p:cNvSpPr>
          <p:nvPr>
            <p:ph type="body" sz="quarter" idx="23"/>
          </p:nvPr>
        </p:nvSpPr>
        <p:spPr>
          <a:xfrm>
            <a:off x="142875" y="1376362"/>
            <a:ext cx="4429125" cy="478948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6"/>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33863183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smtClean="0"/>
              <a:t>Click to edit Master title style</a:t>
            </a:r>
            <a:endParaRPr lang="en-GB" noProof="0"/>
          </a:p>
        </p:txBody>
      </p:sp>
      <p:sp>
        <p:nvSpPr>
          <p:cNvPr id="3" name="Picture Placeholder 2"/>
          <p:cNvSpPr>
            <a:spLocks noGrp="1"/>
          </p:cNvSpPr>
          <p:nvPr>
            <p:ph type="pic" sz="quarter" idx="19"/>
          </p:nvPr>
        </p:nvSpPr>
        <p:spPr>
          <a:xfrm>
            <a:off x="142875" y="1376363"/>
            <a:ext cx="8858250" cy="4789487"/>
          </a:xfrm>
          <a:prstGeom prst="rect">
            <a:avLst/>
          </a:prstGeom>
        </p:spPr>
        <p:txBody>
          <a:bodyPr/>
          <a:lstStyle/>
          <a:p>
            <a:r>
              <a:rPr lang="en-US" noProof="0" smtClean="0"/>
              <a:t>Click icon to add picture</a:t>
            </a:r>
            <a:endParaRPr lang="en-GB" noProof="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389412565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3" name="Picture 4" descr="http://annualreport2012.yougov.co.uk/assets/img/slider0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3496" y="1519386"/>
            <a:ext cx="7921709" cy="36378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userDrawn="1">
            <p:ph type="body" sz="quarter" idx="10" hasCustomPrompt="1"/>
          </p:nvPr>
        </p:nvSpPr>
        <p:spPr>
          <a:xfrm>
            <a:off x="142740" y="5805264"/>
            <a:ext cx="7237572"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6" name="Title 5"/>
          <p:cNvSpPr>
            <a:spLocks noGrp="1"/>
          </p:cNvSpPr>
          <p:nvPr userDrawn="1">
            <p:ph type="title" hasCustomPrompt="1"/>
          </p:nvPr>
        </p:nvSpPr>
        <p:spPr>
          <a:xfrm>
            <a:off x="142875" y="5301208"/>
            <a:ext cx="7237437" cy="504056"/>
          </a:xfrm>
        </p:spPr>
        <p:txBody>
          <a:bodyPr>
            <a:noAutofit/>
          </a:bodyPr>
          <a:lstStyle>
            <a:lvl1pPr algn="l">
              <a:defRPr sz="3000" b="1" baseline="0">
                <a:solidFill>
                  <a:schemeClr val="accent1"/>
                </a:solidFill>
              </a:defRPr>
            </a:lvl1pPr>
          </a:lstStyle>
          <a:p>
            <a:r>
              <a:rPr lang="en-GB" noProof="0" dirty="0" smtClean="0"/>
              <a:t>Report title</a:t>
            </a:r>
            <a:endParaRPr lang="en-GB" noProof="0" dirty="0"/>
          </a:p>
        </p:txBody>
      </p:sp>
      <p:sp>
        <p:nvSpPr>
          <p:cNvPr id="7" name="Picture Placeholder 6"/>
          <p:cNvSpPr>
            <a:spLocks noGrp="1"/>
          </p:cNvSpPr>
          <p:nvPr userDrawn="1">
            <p:ph type="pic" sz="quarter" idx="11" hasCustomPrompt="1"/>
          </p:nvPr>
        </p:nvSpPr>
        <p:spPr>
          <a:xfrm>
            <a:off x="7380312" y="5300488"/>
            <a:ext cx="1620813" cy="864816"/>
          </a:xfrm>
        </p:spPr>
        <p:txBody>
          <a:bodyPr/>
          <a:lstStyle>
            <a:lvl1pPr>
              <a:defRPr baseline="0"/>
            </a:lvl1pPr>
          </a:lstStyle>
          <a:p>
            <a:r>
              <a:rPr lang="en-US" noProof="0" dirty="0" smtClean="0"/>
              <a:t>Insert client logo here</a:t>
            </a:r>
            <a:endParaRPr lang="en-US" noProof="0" dirty="0"/>
          </a:p>
        </p:txBody>
      </p:sp>
      <p:sp>
        <p:nvSpPr>
          <p:cNvPr id="14" name="Rectangle 13"/>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5" name="Rectangle 14"/>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1" name="Rectangle 10"/>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4153853667"/>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_devi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9330"/>
          <a:stretch/>
        </p:blipFill>
        <p:spPr>
          <a:xfrm>
            <a:off x="0" y="4169951"/>
            <a:ext cx="9144000" cy="2103365"/>
          </a:xfrm>
          <a:prstGeom prst="rect">
            <a:avLst/>
          </a:prstGeom>
        </p:spPr>
      </p:pic>
      <p:sp>
        <p:nvSpPr>
          <p:cNvPr id="14" name="Text Placeholder 8"/>
          <p:cNvSpPr>
            <a:spLocks noGrp="1"/>
          </p:cNvSpPr>
          <p:nvPr>
            <p:ph type="body" sz="quarter" idx="10" hasCustomPrompt="1"/>
          </p:nvPr>
        </p:nvSpPr>
        <p:spPr>
          <a:xfrm>
            <a:off x="142740" y="3212976"/>
            <a:ext cx="8858250"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5" name="Title 5"/>
          <p:cNvSpPr>
            <a:spLocks noGrp="1"/>
          </p:cNvSpPr>
          <p:nvPr>
            <p:ph type="title" hasCustomPrompt="1"/>
          </p:nvPr>
        </p:nvSpPr>
        <p:spPr>
          <a:xfrm>
            <a:off x="142875" y="2708920"/>
            <a:ext cx="8858250" cy="504056"/>
          </a:xfrm>
        </p:spPr>
        <p:txBody>
          <a:bodyPr>
            <a:noAutofit/>
          </a:bodyPr>
          <a:lstStyle>
            <a:lvl1pPr algn="l">
              <a:defRPr sz="3000" b="1" baseline="0">
                <a:solidFill>
                  <a:schemeClr val="accent1"/>
                </a:solidFill>
              </a:defRPr>
            </a:lvl1pPr>
          </a:lstStyle>
          <a:p>
            <a:r>
              <a:rPr lang="en-GB" noProof="0" dirty="0" smtClean="0"/>
              <a:t>Section</a:t>
            </a:r>
            <a:endParaRPr lang="en-GB" noProof="0" dirty="0"/>
          </a:p>
        </p:txBody>
      </p:sp>
      <p:sp>
        <p:nvSpPr>
          <p:cNvPr id="16" name="Rectangle 15"/>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19" name="Rectangle 18"/>
          <p:cNvSpPr/>
          <p:nvPr userDrawn="1"/>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1902181585"/>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dirty="0" smtClean="0"/>
              <a:t>Click to edit Master title style</a:t>
            </a:r>
            <a:endParaRPr lang="en-GB" noProof="0" dirty="0"/>
          </a:p>
        </p:txBody>
      </p:sp>
      <p:sp>
        <p:nvSpPr>
          <p:cNvPr id="7" name="Text Placeholder 6"/>
          <p:cNvSpPr>
            <a:spLocks noGrp="1"/>
          </p:cNvSpPr>
          <p:nvPr>
            <p:ph type="body" sz="quarter" idx="19"/>
          </p:nvPr>
        </p:nvSpPr>
        <p:spPr>
          <a:xfrm>
            <a:off x="142875" y="1700213"/>
            <a:ext cx="8858250"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xmlns="" val="2286666961"/>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dirty="0" smtClean="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Content Placeholder 2"/>
          <p:cNvSpPr>
            <a:spLocks noGrp="1"/>
          </p:cNvSpPr>
          <p:nvPr>
            <p:ph sz="quarter" idx="2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85307942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text Subtitle Question tex L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2375755" y="1700213"/>
            <a:ext cx="6625369" cy="44656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0" y="1700213"/>
            <a:ext cx="2376488" cy="4465637"/>
          </a:xfrm>
          <a:solidFill>
            <a:schemeClr val="bg2">
              <a:lumMod val="20000"/>
              <a:lumOff val="80000"/>
            </a:schemeClr>
          </a:solidFill>
        </p:spPr>
        <p:txBody>
          <a:bodyPr/>
          <a:lstStyle/>
          <a:p>
            <a:endParaRPr lang="en-GB" dirty="0"/>
          </a:p>
        </p:txBody>
      </p:sp>
    </p:spTree>
    <p:extLst>
      <p:ext uri="{BB962C8B-B14F-4D97-AF65-F5344CB8AC3E}">
        <p14:creationId xmlns:p14="http://schemas.microsoft.com/office/powerpoint/2010/main" xmlns="" val="63939294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image" Target="../media/image1.emf"/><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image" Target="../media/image1.emf"/><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heme" Target="../theme/theme4.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image" Target="../media/image1.emf"/><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theme" Target="../theme/theme5.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142875" y="549275"/>
            <a:ext cx="8858250" cy="466726"/>
          </a:xfrm>
          <a:prstGeom prst="rect">
            <a:avLst/>
          </a:prstGeom>
        </p:spPr>
        <p:txBody>
          <a:bodyPr vert="horz" lIns="90000" tIns="45720" rIns="91440" bIns="45720" rtlCol="0" anchor="ctr">
            <a:noAutofit/>
          </a:bodyPr>
          <a:lstStyle/>
          <a:p>
            <a:r>
              <a:rPr lang="en-US" noProof="0" smtClean="0"/>
              <a:t>Click to edit Master title style</a:t>
            </a:r>
            <a:endParaRPr lang="en-GB" noProof="0" dirty="0"/>
          </a:p>
        </p:txBody>
      </p:sp>
      <p:sp>
        <p:nvSpPr>
          <p:cNvPr id="8" name="Text Placeholder 7"/>
          <p:cNvSpPr>
            <a:spLocks noGrp="1"/>
          </p:cNvSpPr>
          <p:nvPr>
            <p:ph type="body" idx="1"/>
          </p:nvPr>
        </p:nvSpPr>
        <p:spPr>
          <a:xfrm>
            <a:off x="142875" y="1700213"/>
            <a:ext cx="8858250"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Slide Number Placeholder 5"/>
          <p:cNvSpPr>
            <a:spLocks noGrp="1"/>
          </p:cNvSpPr>
          <p:nvPr>
            <p:ph type="sldNum" sz="quarter" idx="4"/>
          </p:nvPr>
        </p:nvSpPr>
        <p:spPr>
          <a:xfrm>
            <a:off x="142875" y="6354000"/>
            <a:ext cx="704332" cy="472715"/>
          </a:xfrm>
          <a:prstGeom prst="rect">
            <a:avLst/>
          </a:prstGeom>
        </p:spPr>
        <p:txBody>
          <a:bodyPr vert="horz" lIns="91440" tIns="45720" rIns="91440" bIns="45720" rtlCol="0" anchor="ctr"/>
          <a:lstStyle>
            <a:lvl1pPr algn="l">
              <a:defRPr sz="1400" b="0">
                <a:solidFill>
                  <a:schemeClr val="tx1"/>
                </a:solidFill>
                <a:latin typeface="+mj-lt"/>
              </a:defRPr>
            </a:lvl1pPr>
          </a:lstStyle>
          <a:p>
            <a:fld id="{8F5610C8-4100-4700-A695-ED7D190A45BE}" type="slidenum">
              <a:rPr lang="en-GB" smtClean="0"/>
              <a:pPr/>
              <a:t>‹#›</a:t>
            </a:fld>
            <a:endParaRPr lang="en-GB" dirty="0"/>
          </a:p>
        </p:txBody>
      </p:sp>
      <p:sp>
        <p:nvSpPr>
          <p:cNvPr id="23" name="Rectangle 22"/>
          <p:cNvSpPr/>
          <p:nvPr/>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24" name="Rectangle 23"/>
          <p:cNvSpPr/>
          <p:nvPr/>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26" name="Rectangle 25"/>
          <p:cNvSpPr/>
          <p:nvPr/>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p:nvPicPr>
        <p:blipFill>
          <a:blip r:embed="rId34"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25850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888" r:id="rId32"/>
  </p:sldLayoutIdLst>
  <p:transition>
    <p:fade/>
  </p:transition>
  <p:timing>
    <p:tnLst>
      <p:par>
        <p:cTn id="1" dur="indefinite" restart="never" nodeType="tmRoot"/>
      </p:par>
    </p:tnLst>
  </p:timing>
  <p:hf hdr="0" ftr="0" dt="0"/>
  <p:txStyles>
    <p:titleStyle>
      <a:lvl1pPr algn="l" defTabSz="984033" rtl="0" eaLnBrk="1" latinLnBrk="0" hangingPunct="1">
        <a:spcBef>
          <a:spcPct val="0"/>
        </a:spcBef>
        <a:buNone/>
        <a:defRPr sz="2800" b="0" kern="1200">
          <a:solidFill>
            <a:schemeClr val="accent1"/>
          </a:solidFill>
          <a:latin typeface="+mj-lt"/>
          <a:ea typeface="+mj-ea"/>
          <a:cs typeface="Arial" pitchFamily="34" charset="0"/>
        </a:defRPr>
      </a:lvl1pPr>
    </p:titleStyle>
    <p:body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142875" y="549275"/>
            <a:ext cx="8858250" cy="466726"/>
          </a:xfrm>
          <a:prstGeom prst="rect">
            <a:avLst/>
          </a:prstGeom>
        </p:spPr>
        <p:txBody>
          <a:bodyPr vert="horz" lIns="90000" tIns="45720" rIns="91440" bIns="45720" rtlCol="0" anchor="ctr">
            <a:noAutofit/>
          </a:bodyPr>
          <a:lstStyle/>
          <a:p>
            <a:r>
              <a:rPr lang="en-US" noProof="0" dirty="0" smtClean="0"/>
              <a:t>Click to edit Master title style</a:t>
            </a:r>
            <a:endParaRPr lang="en-GB" noProof="0" dirty="0"/>
          </a:p>
        </p:txBody>
      </p:sp>
      <p:sp>
        <p:nvSpPr>
          <p:cNvPr id="8" name="Text Placeholder 7"/>
          <p:cNvSpPr>
            <a:spLocks noGrp="1"/>
          </p:cNvSpPr>
          <p:nvPr>
            <p:ph type="body" idx="1"/>
          </p:nvPr>
        </p:nvSpPr>
        <p:spPr>
          <a:xfrm>
            <a:off x="142875" y="1700213"/>
            <a:ext cx="8858250" cy="446563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1" name="Slide Number Placeholder 5"/>
          <p:cNvSpPr>
            <a:spLocks noGrp="1"/>
          </p:cNvSpPr>
          <p:nvPr>
            <p:ph type="sldNum" sz="quarter" idx="4"/>
          </p:nvPr>
        </p:nvSpPr>
        <p:spPr>
          <a:xfrm>
            <a:off x="142875" y="6354000"/>
            <a:ext cx="704332" cy="472715"/>
          </a:xfrm>
          <a:prstGeom prst="rect">
            <a:avLst/>
          </a:prstGeom>
        </p:spPr>
        <p:txBody>
          <a:bodyPr vert="horz" lIns="91440" tIns="45720" rIns="91440" bIns="45720" rtlCol="0" anchor="ctr"/>
          <a:lstStyle>
            <a:lvl1pPr algn="l">
              <a:defRPr sz="1400" b="0">
                <a:solidFill>
                  <a:schemeClr val="tx1"/>
                </a:solidFill>
                <a:latin typeface="+mj-lt"/>
              </a:defRPr>
            </a:lvl1pPr>
          </a:lstStyle>
          <a:p>
            <a:fld id="{8F5610C8-4100-4700-A695-ED7D190A45BE}" type="slidenum">
              <a:rPr lang="en-GB" smtClean="0"/>
              <a:pPr/>
              <a:t>‹#›</a:t>
            </a:fld>
            <a:endParaRPr lang="en-GB" dirty="0"/>
          </a:p>
        </p:txBody>
      </p:sp>
      <p:sp>
        <p:nvSpPr>
          <p:cNvPr id="23" name="Rectangle 22"/>
          <p:cNvSpPr/>
          <p:nvPr/>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26" name="Rectangle 25"/>
          <p:cNvSpPr/>
          <p:nvPr/>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p:nvPicPr>
        <p:blipFill>
          <a:blip r:embed="rId3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20630855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Lst>
  <p:transition>
    <p:fade/>
  </p:transition>
  <p:timing>
    <p:tnLst>
      <p:par>
        <p:cTn id="1" dur="indefinite" restart="never" nodeType="tmRoot"/>
      </p:par>
    </p:tnLst>
  </p:timing>
  <p:hf hdr="0" ftr="0" dt="0"/>
  <p:txStyles>
    <p:titleStyle>
      <a:lvl1pPr algn="l" defTabSz="984033" rtl="0" eaLnBrk="1" latinLnBrk="0" hangingPunct="1">
        <a:spcBef>
          <a:spcPct val="0"/>
        </a:spcBef>
        <a:buNone/>
        <a:defRPr sz="2800" b="0" kern="1200">
          <a:solidFill>
            <a:schemeClr val="accent1"/>
          </a:solidFill>
          <a:latin typeface="+mj-lt"/>
          <a:ea typeface="+mj-ea"/>
          <a:cs typeface="Arial" pitchFamily="34" charset="0"/>
        </a:defRPr>
      </a:lvl1pPr>
    </p:titleStyle>
    <p:body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142875" y="549275"/>
            <a:ext cx="8858250" cy="466726"/>
          </a:xfrm>
          <a:prstGeom prst="rect">
            <a:avLst/>
          </a:prstGeom>
        </p:spPr>
        <p:txBody>
          <a:bodyPr vert="horz" lIns="90000" tIns="45720" rIns="91440" bIns="45720" rtlCol="0" anchor="ctr">
            <a:noAutofit/>
          </a:bodyPr>
          <a:lstStyle/>
          <a:p>
            <a:r>
              <a:rPr lang="en-US" noProof="0" dirty="0" smtClean="0"/>
              <a:t>Click to edit Master title style</a:t>
            </a:r>
            <a:endParaRPr lang="en-GB" noProof="0" dirty="0"/>
          </a:p>
        </p:txBody>
      </p:sp>
      <p:sp>
        <p:nvSpPr>
          <p:cNvPr id="8" name="Text Placeholder 7"/>
          <p:cNvSpPr>
            <a:spLocks noGrp="1"/>
          </p:cNvSpPr>
          <p:nvPr>
            <p:ph type="body" idx="1"/>
          </p:nvPr>
        </p:nvSpPr>
        <p:spPr>
          <a:xfrm>
            <a:off x="142875" y="1700213"/>
            <a:ext cx="8858250" cy="446563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1" name="Slide Number Placeholder 5"/>
          <p:cNvSpPr>
            <a:spLocks noGrp="1"/>
          </p:cNvSpPr>
          <p:nvPr>
            <p:ph type="sldNum" sz="quarter" idx="4"/>
          </p:nvPr>
        </p:nvSpPr>
        <p:spPr>
          <a:xfrm>
            <a:off x="142875" y="6354000"/>
            <a:ext cx="704332" cy="472715"/>
          </a:xfrm>
          <a:prstGeom prst="rect">
            <a:avLst/>
          </a:prstGeom>
        </p:spPr>
        <p:txBody>
          <a:bodyPr vert="horz" lIns="91440" tIns="45720" rIns="91440" bIns="45720" rtlCol="0" anchor="ctr"/>
          <a:lstStyle>
            <a:lvl1pPr algn="l">
              <a:defRPr sz="1400" b="0">
                <a:solidFill>
                  <a:schemeClr val="tx1"/>
                </a:solidFill>
                <a:latin typeface="+mj-lt"/>
              </a:defRPr>
            </a:lvl1pPr>
          </a:lstStyle>
          <a:p>
            <a:fld id="{8F5610C8-4100-4700-A695-ED7D190A45BE}" type="slidenum">
              <a:rPr lang="en-GB" smtClean="0"/>
              <a:pPr/>
              <a:t>‹#›</a:t>
            </a:fld>
            <a:endParaRPr lang="en-GB" dirty="0"/>
          </a:p>
        </p:txBody>
      </p:sp>
      <p:sp>
        <p:nvSpPr>
          <p:cNvPr id="23" name="Rectangle 22"/>
          <p:cNvSpPr/>
          <p:nvPr/>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26" name="Rectangle 25"/>
          <p:cNvSpPr/>
          <p:nvPr/>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p:nvPicPr>
        <p:blipFill>
          <a:blip r:embed="rId3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303231606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Lst>
  <p:transition>
    <p:fade/>
  </p:transition>
  <p:timing>
    <p:tnLst>
      <p:par>
        <p:cTn id="1" dur="indefinite" restart="never" nodeType="tmRoot"/>
      </p:par>
    </p:tnLst>
  </p:timing>
  <p:hf hdr="0" ftr="0" dt="0"/>
  <p:txStyles>
    <p:titleStyle>
      <a:lvl1pPr algn="l" defTabSz="984033" rtl="0" eaLnBrk="1" latinLnBrk="0" hangingPunct="1">
        <a:spcBef>
          <a:spcPct val="0"/>
        </a:spcBef>
        <a:buNone/>
        <a:defRPr sz="2800" b="0" kern="1200">
          <a:solidFill>
            <a:schemeClr val="accent1"/>
          </a:solidFill>
          <a:latin typeface="+mj-lt"/>
          <a:ea typeface="+mj-ea"/>
          <a:cs typeface="Arial" pitchFamily="34" charset="0"/>
        </a:defRPr>
      </a:lvl1pPr>
    </p:titleStyle>
    <p:body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142875" y="549275"/>
            <a:ext cx="8858250" cy="466726"/>
          </a:xfrm>
          <a:prstGeom prst="rect">
            <a:avLst/>
          </a:prstGeom>
        </p:spPr>
        <p:txBody>
          <a:bodyPr vert="horz" lIns="90000" tIns="45720" rIns="91440" bIns="45720" rtlCol="0" anchor="ctr">
            <a:noAutofit/>
          </a:bodyPr>
          <a:lstStyle/>
          <a:p>
            <a:r>
              <a:rPr lang="en-US" noProof="0" dirty="0" smtClean="0"/>
              <a:t>Click to edit Master title style</a:t>
            </a:r>
            <a:endParaRPr lang="en-GB" noProof="0" dirty="0"/>
          </a:p>
        </p:txBody>
      </p:sp>
      <p:sp>
        <p:nvSpPr>
          <p:cNvPr id="8" name="Text Placeholder 7"/>
          <p:cNvSpPr>
            <a:spLocks noGrp="1"/>
          </p:cNvSpPr>
          <p:nvPr>
            <p:ph type="body" idx="1"/>
          </p:nvPr>
        </p:nvSpPr>
        <p:spPr>
          <a:xfrm>
            <a:off x="142875" y="1700213"/>
            <a:ext cx="8858250" cy="446563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1" name="Slide Number Placeholder 5"/>
          <p:cNvSpPr>
            <a:spLocks noGrp="1"/>
          </p:cNvSpPr>
          <p:nvPr>
            <p:ph type="sldNum" sz="quarter" idx="4"/>
          </p:nvPr>
        </p:nvSpPr>
        <p:spPr>
          <a:xfrm>
            <a:off x="142875" y="6354000"/>
            <a:ext cx="704332" cy="472715"/>
          </a:xfrm>
          <a:prstGeom prst="rect">
            <a:avLst/>
          </a:prstGeom>
        </p:spPr>
        <p:txBody>
          <a:bodyPr vert="horz" lIns="91440" tIns="45720" rIns="91440" bIns="45720" rtlCol="0" anchor="ctr"/>
          <a:lstStyle>
            <a:lvl1pPr algn="l">
              <a:defRPr sz="1400" b="0">
                <a:solidFill>
                  <a:schemeClr val="tx1"/>
                </a:solidFill>
                <a:latin typeface="+mj-lt"/>
              </a:defRPr>
            </a:lvl1pPr>
          </a:lstStyle>
          <a:p>
            <a:fld id="{8F5610C8-4100-4700-A695-ED7D190A45BE}" type="slidenum">
              <a:rPr lang="en-GB" smtClean="0"/>
              <a:pPr/>
              <a:t>‹#›</a:t>
            </a:fld>
            <a:endParaRPr lang="en-GB" dirty="0"/>
          </a:p>
        </p:txBody>
      </p:sp>
      <p:sp>
        <p:nvSpPr>
          <p:cNvPr id="23" name="Rectangle 22"/>
          <p:cNvSpPr/>
          <p:nvPr/>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26" name="Rectangle 25"/>
          <p:cNvSpPr/>
          <p:nvPr/>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p:nvPicPr>
        <p:blipFill>
          <a:blip r:embed="rId3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47460845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Lst>
  <p:transition>
    <p:fade/>
  </p:transition>
  <p:timing>
    <p:tnLst>
      <p:par>
        <p:cTn id="1" dur="indefinite" restart="never" nodeType="tmRoot"/>
      </p:par>
    </p:tnLst>
  </p:timing>
  <p:hf hdr="0" ftr="0" dt="0"/>
  <p:txStyles>
    <p:titleStyle>
      <a:lvl1pPr algn="l" defTabSz="984033" rtl="0" eaLnBrk="1" latinLnBrk="0" hangingPunct="1">
        <a:spcBef>
          <a:spcPct val="0"/>
        </a:spcBef>
        <a:buNone/>
        <a:defRPr sz="2800" b="0" kern="1200">
          <a:solidFill>
            <a:schemeClr val="accent1"/>
          </a:solidFill>
          <a:latin typeface="+mj-lt"/>
          <a:ea typeface="+mj-ea"/>
          <a:cs typeface="Arial" pitchFamily="34" charset="0"/>
        </a:defRPr>
      </a:lvl1pPr>
    </p:titleStyle>
    <p:body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142875" y="549275"/>
            <a:ext cx="8858250" cy="466726"/>
          </a:xfrm>
          <a:prstGeom prst="rect">
            <a:avLst/>
          </a:prstGeom>
        </p:spPr>
        <p:txBody>
          <a:bodyPr vert="horz" lIns="90000" tIns="45720" rIns="91440" bIns="45720" rtlCol="0" anchor="ctr">
            <a:noAutofit/>
          </a:bodyPr>
          <a:lstStyle/>
          <a:p>
            <a:r>
              <a:rPr lang="en-US" noProof="0" dirty="0" smtClean="0"/>
              <a:t>Click to edit Master title style</a:t>
            </a:r>
            <a:endParaRPr lang="en-GB" noProof="0" dirty="0"/>
          </a:p>
        </p:txBody>
      </p:sp>
      <p:sp>
        <p:nvSpPr>
          <p:cNvPr id="8" name="Text Placeholder 7"/>
          <p:cNvSpPr>
            <a:spLocks noGrp="1"/>
          </p:cNvSpPr>
          <p:nvPr>
            <p:ph type="body" idx="1"/>
          </p:nvPr>
        </p:nvSpPr>
        <p:spPr>
          <a:xfrm>
            <a:off x="142875" y="1700213"/>
            <a:ext cx="8858250" cy="446563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1" name="Slide Number Placeholder 5"/>
          <p:cNvSpPr>
            <a:spLocks noGrp="1"/>
          </p:cNvSpPr>
          <p:nvPr>
            <p:ph type="sldNum" sz="quarter" idx="4"/>
          </p:nvPr>
        </p:nvSpPr>
        <p:spPr>
          <a:xfrm>
            <a:off x="142875" y="6354000"/>
            <a:ext cx="704332" cy="472715"/>
          </a:xfrm>
          <a:prstGeom prst="rect">
            <a:avLst/>
          </a:prstGeom>
        </p:spPr>
        <p:txBody>
          <a:bodyPr vert="horz" lIns="91440" tIns="45720" rIns="91440" bIns="45720" rtlCol="0" anchor="ctr"/>
          <a:lstStyle>
            <a:lvl1pPr algn="l">
              <a:defRPr sz="1400" b="0">
                <a:solidFill>
                  <a:schemeClr val="tx1"/>
                </a:solidFill>
                <a:latin typeface="+mj-lt"/>
              </a:defRPr>
            </a:lvl1pPr>
          </a:lstStyle>
          <a:p>
            <a:fld id="{8F5610C8-4100-4700-A695-ED7D190A45BE}" type="slidenum">
              <a:rPr lang="en-GB" smtClean="0"/>
              <a:pPr/>
              <a:t>‹#›</a:t>
            </a:fld>
            <a:endParaRPr lang="en-GB" dirty="0"/>
          </a:p>
        </p:txBody>
      </p:sp>
      <p:sp>
        <p:nvSpPr>
          <p:cNvPr id="23" name="Rectangle 22"/>
          <p:cNvSpPr/>
          <p:nvPr/>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26" name="Rectangle 25"/>
          <p:cNvSpPr/>
          <p:nvPr/>
        </p:nvSpPr>
        <p:spPr>
          <a:xfrm>
            <a:off x="0" y="287831"/>
            <a:ext cx="9144000" cy="58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p:nvPicPr>
        <p:blipFill>
          <a:blip r:embed="rId33" cstate="print">
            <a:extLst>
              <a:ext uri="{28A0092B-C50C-407E-A947-70E740481C1C}">
                <a14:useLocalDpi xmlns:a14="http://schemas.microsoft.com/office/drawing/2010/main" xmlns=""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xmlns="" val="302765681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Lst>
  <p:transition>
    <p:fade/>
  </p:transition>
  <p:timing>
    <p:tnLst>
      <p:par>
        <p:cTn id="1" dur="indefinite" restart="never" nodeType="tmRoot"/>
      </p:par>
    </p:tnLst>
  </p:timing>
  <p:hf hdr="0" ftr="0" dt="0"/>
  <p:txStyles>
    <p:titleStyle>
      <a:lvl1pPr algn="l" defTabSz="984033" rtl="0" eaLnBrk="1" latinLnBrk="0" hangingPunct="1">
        <a:spcBef>
          <a:spcPct val="0"/>
        </a:spcBef>
        <a:buNone/>
        <a:defRPr sz="2800" b="0" kern="1200">
          <a:solidFill>
            <a:schemeClr val="accent1"/>
          </a:solidFill>
          <a:latin typeface="+mj-lt"/>
          <a:ea typeface="+mj-ea"/>
          <a:cs typeface="Arial" pitchFamily="34" charset="0"/>
        </a:defRPr>
      </a:lvl1pPr>
    </p:titleStyle>
    <p:body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6310" y="5013176"/>
            <a:ext cx="6408713" cy="504056"/>
          </a:xfrm>
        </p:spPr>
        <p:txBody>
          <a:bodyPr/>
          <a:lstStyle/>
          <a:p>
            <a:r>
              <a:rPr lang="en-GB" dirty="0" smtClean="0"/>
              <a:t>A survey of the groceries supply chain</a:t>
            </a:r>
            <a:endParaRPr lang="en-GB" dirty="0"/>
          </a:p>
        </p:txBody>
      </p:sp>
      <p:sp>
        <p:nvSpPr>
          <p:cNvPr id="4" name="Text Placeholder 1"/>
          <p:cNvSpPr>
            <a:spLocks noGrp="1"/>
          </p:cNvSpPr>
          <p:nvPr>
            <p:ph type="body" sz="quarter" idx="10"/>
          </p:nvPr>
        </p:nvSpPr>
        <p:spPr>
          <a:xfrm>
            <a:off x="165604" y="5513716"/>
            <a:ext cx="8858250" cy="723595"/>
          </a:xfrm>
        </p:spPr>
        <p:txBody>
          <a:bodyPr/>
          <a:lstStyle/>
          <a:p>
            <a:pPr algn="r"/>
            <a:r>
              <a:rPr lang="en-GB" dirty="0" smtClean="0"/>
              <a:t>Stephan Shakespeare </a:t>
            </a:r>
          </a:p>
          <a:p>
            <a:pPr algn="r"/>
            <a:r>
              <a:rPr lang="en-GB" dirty="0"/>
              <a:t>Chief Executive Officer and Co-Founder</a:t>
            </a:r>
            <a:endParaRPr lang="en-GB" dirty="0" smtClean="0"/>
          </a:p>
          <a:p>
            <a:pPr algn="r"/>
            <a:endParaRPr lang="en-GB" dirty="0" smtClean="0"/>
          </a:p>
          <a:p>
            <a:pPr algn="r"/>
            <a:endParaRPr lang="en-GB" dirty="0"/>
          </a:p>
        </p:txBody>
      </p:sp>
    </p:spTree>
    <p:extLst>
      <p:ext uri="{BB962C8B-B14F-4D97-AF65-F5344CB8AC3E}">
        <p14:creationId xmlns:p14="http://schemas.microsoft.com/office/powerpoint/2010/main" xmlns="" val="38652001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The GCA’s Critical Success Factors</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10</a:t>
            </a:fld>
            <a:endParaRPr lang="en-GB" dirty="0"/>
          </a:p>
        </p:txBody>
      </p:sp>
      <p:graphicFrame>
        <p:nvGraphicFramePr>
          <p:cNvPr id="7" name="Chart 6"/>
          <p:cNvGraphicFramePr/>
          <p:nvPr>
            <p:extLst>
              <p:ext uri="{D42A27DB-BD31-4B8C-83A1-F6EECF244321}">
                <p14:modId xmlns:p14="http://schemas.microsoft.com/office/powerpoint/2010/main" xmlns="" val="2570516124"/>
              </p:ext>
            </p:extLst>
          </p:nvPr>
        </p:nvGraphicFramePr>
        <p:xfrm>
          <a:off x="23732" y="764704"/>
          <a:ext cx="8868748"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7860" y="6411235"/>
            <a:ext cx="5544259" cy="338554"/>
          </a:xfrm>
          <a:prstGeom prst="rect">
            <a:avLst/>
          </a:prstGeom>
        </p:spPr>
        <p:txBody>
          <a:bodyPr wrap="square">
            <a:spAutoFit/>
          </a:bodyPr>
          <a:lstStyle/>
          <a:p>
            <a:r>
              <a:rPr lang="en-GB" sz="800" dirty="0" smtClean="0">
                <a:latin typeface="Arial" panose="020B0604020202020204" pitchFamily="34" charset="0"/>
              </a:rPr>
              <a:t>Q5a. How will you judge that the GCA has been a success? Please tick up to 4. Base: trade associations (27); Direct suppliers (230); indirect suppliers (90).</a:t>
            </a:r>
            <a:endParaRPr lang="en-GB" sz="800" dirty="0"/>
          </a:p>
        </p:txBody>
      </p:sp>
      <p:sp>
        <p:nvSpPr>
          <p:cNvPr id="11" name="Rounded Rectangle 10"/>
          <p:cNvSpPr/>
          <p:nvPr/>
        </p:nvSpPr>
        <p:spPr>
          <a:xfrm>
            <a:off x="6012160" y="4077072"/>
            <a:ext cx="2953594" cy="2016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Direct suppliers especially keen on creation of collaborative culture</a:t>
            </a:r>
          </a:p>
          <a:p>
            <a:pPr algn="ctr"/>
            <a:endParaRPr lang="en-GB" sz="1400" b="1" dirty="0"/>
          </a:p>
          <a:p>
            <a:pPr algn="ctr"/>
            <a:r>
              <a:rPr lang="en-GB" sz="1400" b="1" dirty="0" smtClean="0"/>
              <a:t>Indirect and Trade Associations rate supply chain efficiency as more important.</a:t>
            </a:r>
          </a:p>
          <a:p>
            <a:pPr algn="ctr"/>
            <a:endParaRPr lang="en-GB" sz="1400" b="1" dirty="0"/>
          </a:p>
          <a:p>
            <a:pPr algn="ctr"/>
            <a:r>
              <a:rPr lang="en-GB" sz="1400" b="1" dirty="0" smtClean="0"/>
              <a:t>Trade Associations highlighted arbitrations as important.</a:t>
            </a:r>
          </a:p>
        </p:txBody>
      </p:sp>
    </p:spTree>
    <p:extLst>
      <p:ext uri="{BB962C8B-B14F-4D97-AF65-F5344CB8AC3E}">
        <p14:creationId xmlns:p14="http://schemas.microsoft.com/office/powerpoint/2010/main" xmlns="" val="10429183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Summary (1) – The Code and the GCA</a:t>
            </a:r>
            <a:endParaRPr lang="en-GB" dirty="0"/>
          </a:p>
        </p:txBody>
      </p:sp>
      <p:sp>
        <p:nvSpPr>
          <p:cNvPr id="9" name="Text Placeholder 8"/>
          <p:cNvSpPr>
            <a:spLocks noGrp="1"/>
          </p:cNvSpPr>
          <p:nvPr>
            <p:ph type="body" sz="quarter" idx="19"/>
          </p:nvPr>
        </p:nvSpPr>
        <p:spPr>
          <a:xfrm>
            <a:off x="142875" y="1268760"/>
            <a:ext cx="8858250" cy="4896544"/>
          </a:xfrm>
        </p:spPr>
        <p:txBody>
          <a:bodyPr>
            <a:normAutofit lnSpcReduction="10000"/>
          </a:bodyPr>
          <a:lstStyle/>
          <a:p>
            <a:pPr lvl="1">
              <a:buClr>
                <a:srgbClr val="92D050"/>
              </a:buClr>
              <a:buSzPct val="100000"/>
            </a:pPr>
            <a:r>
              <a:rPr lang="en-US" sz="2300" dirty="0" smtClean="0">
                <a:solidFill>
                  <a:srgbClr val="6D6F71"/>
                </a:solidFill>
              </a:rPr>
              <a:t>Overall – 84% are aware of the Code, 72% the GCA</a:t>
            </a:r>
          </a:p>
          <a:p>
            <a:pPr lvl="2">
              <a:buClr>
                <a:srgbClr val="92D050"/>
              </a:buClr>
              <a:buSzPct val="100000"/>
            </a:pPr>
            <a:r>
              <a:rPr lang="en-US" sz="2250" dirty="0" smtClean="0">
                <a:solidFill>
                  <a:srgbClr val="6D6F71"/>
                </a:solidFill>
              </a:rPr>
              <a:t>Awareness varies by supplier size with the smaller ones less likely to be aware and familiar with both.</a:t>
            </a:r>
          </a:p>
          <a:p>
            <a:pPr lvl="1">
              <a:buClr>
                <a:srgbClr val="92D050"/>
              </a:buClr>
              <a:buSzPct val="100000"/>
            </a:pPr>
            <a:r>
              <a:rPr lang="en-US" sz="2300" dirty="0" smtClean="0">
                <a:solidFill>
                  <a:srgbClr val="6D6F71"/>
                </a:solidFill>
              </a:rPr>
              <a:t>Two-thirds of trade associations and direct suppliers are ‘very’ or ‘quite’ familiar with the Code, this contrasts with 42% of indirect suppliers.</a:t>
            </a:r>
          </a:p>
          <a:p>
            <a:pPr lvl="1">
              <a:buClr>
                <a:srgbClr val="92D050"/>
              </a:buClr>
              <a:buSzPct val="100000"/>
            </a:pPr>
            <a:r>
              <a:rPr lang="en-US" sz="2300" dirty="0" smtClean="0">
                <a:solidFill>
                  <a:srgbClr val="6D6F71"/>
                </a:solidFill>
              </a:rPr>
              <a:t>68% of trade associations are </a:t>
            </a:r>
            <a:r>
              <a:rPr lang="en-US" sz="2300" dirty="0">
                <a:solidFill>
                  <a:srgbClr val="6D6F71"/>
                </a:solidFill>
              </a:rPr>
              <a:t>‘very’ or ‘quite’ familiar with the </a:t>
            </a:r>
            <a:r>
              <a:rPr lang="en-US" sz="2300" dirty="0" smtClean="0">
                <a:solidFill>
                  <a:srgbClr val="6D6F71"/>
                </a:solidFill>
              </a:rPr>
              <a:t>GCA, the same is true for half of direct and indirect suppliers.</a:t>
            </a:r>
          </a:p>
          <a:p>
            <a:pPr lvl="1">
              <a:buClr>
                <a:srgbClr val="92D050"/>
              </a:buClr>
              <a:buSzPct val="100000"/>
            </a:pPr>
            <a:r>
              <a:rPr lang="en-US" sz="2300" dirty="0" smtClean="0">
                <a:solidFill>
                  <a:srgbClr val="6D6F71"/>
                </a:solidFill>
              </a:rPr>
              <a:t>Critical success factors should be: </a:t>
            </a:r>
          </a:p>
          <a:p>
            <a:pPr lvl="2">
              <a:buClr>
                <a:srgbClr val="92D050"/>
              </a:buClr>
              <a:buSzPct val="100000"/>
            </a:pPr>
            <a:r>
              <a:rPr lang="en-US" sz="2250" dirty="0" smtClean="0">
                <a:solidFill>
                  <a:srgbClr val="6D6F71"/>
                </a:solidFill>
              </a:rPr>
              <a:t>Culture change to collaborative approach;</a:t>
            </a:r>
          </a:p>
          <a:p>
            <a:pPr lvl="2">
              <a:buClr>
                <a:srgbClr val="92D050"/>
              </a:buClr>
              <a:buSzPct val="100000"/>
            </a:pPr>
            <a:r>
              <a:rPr lang="en-US" sz="2250" dirty="0" smtClean="0">
                <a:solidFill>
                  <a:srgbClr val="6D6F71"/>
                </a:solidFill>
              </a:rPr>
              <a:t>Feeling able to raise issues with retailers;</a:t>
            </a:r>
          </a:p>
          <a:p>
            <a:pPr lvl="2">
              <a:buClr>
                <a:srgbClr val="92D050"/>
              </a:buClr>
              <a:buSzPct val="100000"/>
            </a:pPr>
            <a:r>
              <a:rPr lang="en-US" sz="2250" dirty="0" smtClean="0">
                <a:solidFill>
                  <a:srgbClr val="6D6F71"/>
                </a:solidFill>
              </a:rPr>
              <a:t>Greater influence for suppliers; and</a:t>
            </a:r>
          </a:p>
          <a:p>
            <a:pPr lvl="2">
              <a:buClr>
                <a:srgbClr val="92D050"/>
              </a:buClr>
              <a:buSzPct val="100000"/>
            </a:pPr>
            <a:r>
              <a:rPr lang="en-US" sz="2250" dirty="0" smtClean="0">
                <a:solidFill>
                  <a:srgbClr val="6D6F71"/>
                </a:solidFill>
              </a:rPr>
              <a:t>Supply chain efficiency. </a:t>
            </a:r>
          </a:p>
          <a:p>
            <a:pPr lvl="1">
              <a:buClr>
                <a:srgbClr val="92D050"/>
              </a:buClr>
              <a:buSzPct val="100000"/>
            </a:pPr>
            <a:endParaRPr lang="en-US" sz="2300" dirty="0" smtClean="0">
              <a:solidFill>
                <a:srgbClr val="6D6F71"/>
              </a:solidFill>
            </a:endParaRPr>
          </a:p>
          <a:p>
            <a:pPr lvl="1">
              <a:buClr>
                <a:srgbClr val="92D050"/>
              </a:buClr>
              <a:buSzPct val="100000"/>
            </a:pPr>
            <a:endParaRPr lang="en-US" sz="2000" dirty="0">
              <a:solidFill>
                <a:srgbClr val="6D6F71"/>
              </a:solidFill>
            </a:endParaRPr>
          </a:p>
        </p:txBody>
      </p:sp>
      <p:sp>
        <p:nvSpPr>
          <p:cNvPr id="2" name="Slide Number Placeholder 1"/>
          <p:cNvSpPr>
            <a:spLocks noGrp="1"/>
          </p:cNvSpPr>
          <p:nvPr>
            <p:ph type="sldNum" sz="quarter" idx="22"/>
          </p:nvPr>
        </p:nvSpPr>
        <p:spPr/>
        <p:txBody>
          <a:bodyPr/>
          <a:lstStyle/>
          <a:p>
            <a:fld id="{8F5610C8-4100-4700-A695-ED7D190A45BE}" type="slidenum">
              <a:rPr lang="en-GB" smtClean="0"/>
              <a:pPr/>
              <a:t>11</a:t>
            </a:fld>
            <a:endParaRPr lang="en-GB" dirty="0"/>
          </a:p>
        </p:txBody>
      </p:sp>
    </p:spTree>
    <p:extLst>
      <p:ext uri="{BB962C8B-B14F-4D97-AF65-F5344CB8AC3E}">
        <p14:creationId xmlns:p14="http://schemas.microsoft.com/office/powerpoint/2010/main" xmlns="" val="4007533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GB" dirty="0"/>
          </a:p>
        </p:txBody>
      </p:sp>
      <p:sp>
        <p:nvSpPr>
          <p:cNvPr id="10" name="Title 9"/>
          <p:cNvSpPr>
            <a:spLocks noGrp="1"/>
          </p:cNvSpPr>
          <p:nvPr>
            <p:ph type="title"/>
          </p:nvPr>
        </p:nvSpPr>
        <p:spPr/>
        <p:txBody>
          <a:bodyPr/>
          <a:lstStyle/>
          <a:p>
            <a:r>
              <a:rPr lang="en-GB" dirty="0" smtClean="0"/>
              <a:t>Experience of issues and raising issues with the GCA</a:t>
            </a:r>
            <a:endParaRPr lang="en-GB" dirty="0"/>
          </a:p>
        </p:txBody>
      </p:sp>
    </p:spTree>
    <p:extLst>
      <p:ext uri="{BB962C8B-B14F-4D97-AF65-F5344CB8AC3E}">
        <p14:creationId xmlns:p14="http://schemas.microsoft.com/office/powerpoint/2010/main" xmlns="" val="27224268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Issues categorised by the Code: Which issues have they experienced?</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13</a:t>
            </a:fld>
            <a:endParaRPr lang="en-GB" dirty="0"/>
          </a:p>
        </p:txBody>
      </p:sp>
      <p:graphicFrame>
        <p:nvGraphicFramePr>
          <p:cNvPr id="7" name="Chart 6"/>
          <p:cNvGraphicFramePr/>
          <p:nvPr>
            <p:extLst>
              <p:ext uri="{D42A27DB-BD31-4B8C-83A1-F6EECF244321}">
                <p14:modId xmlns:p14="http://schemas.microsoft.com/office/powerpoint/2010/main" xmlns="" val="3073414464"/>
              </p:ext>
            </p:extLst>
          </p:nvPr>
        </p:nvGraphicFramePr>
        <p:xfrm>
          <a:off x="107504" y="980728"/>
          <a:ext cx="8568952"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07860" y="6411235"/>
            <a:ext cx="5544259" cy="461665"/>
          </a:xfrm>
          <a:prstGeom prst="rect">
            <a:avLst/>
          </a:prstGeom>
        </p:spPr>
        <p:txBody>
          <a:bodyPr wrap="square">
            <a:spAutoFit/>
          </a:bodyPr>
          <a:lstStyle/>
          <a:p>
            <a:r>
              <a:rPr lang="en-GB" sz="800" dirty="0" smtClean="0">
                <a:latin typeface="Arial" panose="020B0604020202020204" pitchFamily="34" charset="0"/>
              </a:rPr>
              <a:t>q6a. During your contract period, and since June 2013 have you experienced any issues with retailers that are covered by the Code areas below? Please don’t include any of these that you had agreed to at the start of the contract period. (multiple) Base: 303 direct suppliers only</a:t>
            </a:r>
            <a:endParaRPr lang="en-GB" sz="800" dirty="0"/>
          </a:p>
        </p:txBody>
      </p:sp>
      <p:sp>
        <p:nvSpPr>
          <p:cNvPr id="6" name="Rounded Rectangle 5"/>
          <p:cNvSpPr/>
          <p:nvPr/>
        </p:nvSpPr>
        <p:spPr>
          <a:xfrm>
            <a:off x="6414825" y="1628800"/>
            <a:ext cx="2377530" cy="43204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Medium / Large suppliers experience more issues of course. </a:t>
            </a:r>
          </a:p>
          <a:p>
            <a:pPr algn="ctr"/>
            <a:endParaRPr lang="en-GB" sz="1400" b="1" dirty="0"/>
          </a:p>
          <a:p>
            <a:pPr algn="ctr"/>
            <a:r>
              <a:rPr lang="en-GB" sz="1400" b="1" dirty="0" smtClean="0"/>
              <a:t>28% of Micros have no issues.</a:t>
            </a:r>
          </a:p>
          <a:p>
            <a:pPr algn="ctr"/>
            <a:endParaRPr lang="en-GB" sz="1400" b="1" dirty="0"/>
          </a:p>
          <a:p>
            <a:pPr algn="ctr"/>
            <a:r>
              <a:rPr lang="en-GB" sz="1400" b="1" dirty="0" smtClean="0"/>
              <a:t>48% of Large suppliers have variation of supply agreements; 44% - delay in payments. </a:t>
            </a:r>
          </a:p>
          <a:p>
            <a:pPr algn="ctr"/>
            <a:endParaRPr lang="en-GB" sz="1400" b="1" dirty="0"/>
          </a:p>
          <a:p>
            <a:pPr algn="ctr"/>
            <a:r>
              <a:rPr lang="en-GB" sz="1400" b="1" dirty="0"/>
              <a:t>15% had just 1 of these issues. </a:t>
            </a:r>
          </a:p>
          <a:p>
            <a:pPr algn="ctr"/>
            <a:endParaRPr lang="en-GB" sz="1400" b="1" dirty="0"/>
          </a:p>
          <a:p>
            <a:pPr algn="ctr"/>
            <a:r>
              <a:rPr lang="en-GB" sz="1400" b="1" dirty="0"/>
              <a:t>32% had 5 or more of these issues.</a:t>
            </a:r>
          </a:p>
          <a:p>
            <a:pPr algn="ctr"/>
            <a:endParaRPr lang="en-GB" sz="1400" b="1" dirty="0" smtClean="0"/>
          </a:p>
        </p:txBody>
      </p:sp>
    </p:spTree>
    <p:extLst>
      <p:ext uri="{BB962C8B-B14F-4D97-AF65-F5344CB8AC3E}">
        <p14:creationId xmlns:p14="http://schemas.microsoft.com/office/powerpoint/2010/main" xmlns="" val="5931462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8301" y="1004225"/>
            <a:ext cx="9016656" cy="5167237"/>
          </a:xfrm>
          <a:prstGeom prst="rect">
            <a:avLst/>
          </a:prstGeom>
        </p:spPr>
      </p:pic>
      <p:sp>
        <p:nvSpPr>
          <p:cNvPr id="2" name="Title 1"/>
          <p:cNvSpPr>
            <a:spLocks noGrp="1"/>
          </p:cNvSpPr>
          <p:nvPr>
            <p:ph type="title"/>
          </p:nvPr>
        </p:nvSpPr>
        <p:spPr>
          <a:xfrm>
            <a:off x="107504" y="476672"/>
            <a:ext cx="8858250" cy="466726"/>
          </a:xfrm>
        </p:spPr>
        <p:txBody>
          <a:bodyPr/>
          <a:lstStyle/>
          <a:p>
            <a:r>
              <a:rPr lang="en-GB" sz="2400" dirty="0" smtClean="0"/>
              <a:t>Aspects of retailer practice that have the most significant negative impact (1</a:t>
            </a:r>
            <a:r>
              <a:rPr lang="en-GB" sz="2400" dirty="0"/>
              <a:t>): Payments, prices, deductions, charges</a:t>
            </a:r>
          </a:p>
        </p:txBody>
      </p:sp>
      <p:sp>
        <p:nvSpPr>
          <p:cNvPr id="4" name="Slide Number Placeholder 3"/>
          <p:cNvSpPr>
            <a:spLocks noGrp="1"/>
          </p:cNvSpPr>
          <p:nvPr>
            <p:ph type="sldNum" sz="quarter" idx="22"/>
          </p:nvPr>
        </p:nvSpPr>
        <p:spPr/>
        <p:txBody>
          <a:bodyPr/>
          <a:lstStyle/>
          <a:p>
            <a:fld id="{C583F893-9CD3-428D-9D58-354102382CC2}" type="slidenum">
              <a:rPr lang="en-GB" smtClean="0"/>
              <a:pPr/>
              <a:t>14</a:t>
            </a:fld>
            <a:endParaRPr lang="en-GB" dirty="0"/>
          </a:p>
        </p:txBody>
      </p:sp>
      <p:sp>
        <p:nvSpPr>
          <p:cNvPr id="11" name="Rectangle 10"/>
          <p:cNvSpPr/>
          <p:nvPr/>
        </p:nvSpPr>
        <p:spPr>
          <a:xfrm>
            <a:off x="107504" y="6472790"/>
            <a:ext cx="4572000" cy="338554"/>
          </a:xfrm>
          <a:prstGeom prst="rect">
            <a:avLst/>
          </a:prstGeom>
        </p:spPr>
        <p:txBody>
          <a:bodyPr>
            <a:spAutoFit/>
          </a:bodyPr>
          <a:lstStyle/>
          <a:p>
            <a:r>
              <a:rPr lang="en-GB" sz="800" dirty="0" smtClean="0">
                <a:latin typeface="Arial" panose="020B0604020202020204" pitchFamily="34" charset="0"/>
              </a:rPr>
              <a:t>Q6b. What areas of retailer business practices / behaviour have the most significant negative impact on your business in the last 12 months? (open)</a:t>
            </a:r>
            <a:endParaRPr lang="en-GB" sz="800" dirty="0">
              <a:latin typeface="Arial" panose="020B0604020202020204" pitchFamily="34" charset="0"/>
            </a:endParaRPr>
          </a:p>
        </p:txBody>
      </p:sp>
    </p:spTree>
    <p:extLst>
      <p:ext uri="{BB962C8B-B14F-4D97-AF65-F5344CB8AC3E}">
        <p14:creationId xmlns:p14="http://schemas.microsoft.com/office/powerpoint/2010/main" xmlns="" val="16246592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269837" y="2582110"/>
            <a:ext cx="2964365" cy="1698809"/>
          </a:xfrm>
          <a:prstGeom prst="rect">
            <a:avLst/>
          </a:prstGeom>
        </p:spPr>
      </p:pic>
      <p:sp>
        <p:nvSpPr>
          <p:cNvPr id="2" name="Title 1"/>
          <p:cNvSpPr>
            <a:spLocks noGrp="1"/>
          </p:cNvSpPr>
          <p:nvPr>
            <p:ph type="title"/>
          </p:nvPr>
        </p:nvSpPr>
        <p:spPr>
          <a:xfrm>
            <a:off x="106621" y="603262"/>
            <a:ext cx="8858250" cy="466726"/>
          </a:xfrm>
        </p:spPr>
        <p:txBody>
          <a:bodyPr/>
          <a:lstStyle/>
          <a:p>
            <a:r>
              <a:rPr lang="en-GB" sz="2400" dirty="0"/>
              <a:t>Aspects of retailer practice that have the most significant negative impact </a:t>
            </a:r>
            <a:r>
              <a:rPr lang="en-GB" sz="2400" dirty="0" smtClean="0"/>
              <a:t>(2): Payments, prices, deductions, charges</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15</a:t>
            </a:fld>
            <a:endParaRPr lang="en-GB" dirty="0"/>
          </a:p>
        </p:txBody>
      </p:sp>
      <p:sp>
        <p:nvSpPr>
          <p:cNvPr id="22" name="Rounded Rectangular Callout 21"/>
          <p:cNvSpPr/>
          <p:nvPr/>
        </p:nvSpPr>
        <p:spPr>
          <a:xfrm>
            <a:off x="346448" y="1392855"/>
            <a:ext cx="6025752" cy="1093409"/>
          </a:xfrm>
          <a:prstGeom prst="wedgeRoundRectCallout">
            <a:avLst>
              <a:gd name="adj1" fmla="val 19319"/>
              <a:gd name="adj2" fmla="val 61475"/>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rPr>
              <a:t>“(1) Auditing of prior years to claim payments for promotional and other activity - anything up to 6 years; (2) unilaterally imposing charges for customer complaints </a:t>
            </a:r>
            <a:r>
              <a:rPr lang="en-GB" sz="1600" i="1" dirty="0" smtClean="0">
                <a:solidFill>
                  <a:schemeClr val="tx1"/>
                </a:solidFill>
              </a:rPr>
              <a:t>etc. </a:t>
            </a:r>
            <a:r>
              <a:rPr lang="en-GB" sz="1600" i="1" dirty="0">
                <a:solidFill>
                  <a:schemeClr val="tx1"/>
                </a:solidFill>
              </a:rPr>
              <a:t>(3) inaccuracies in </a:t>
            </a:r>
            <a:r>
              <a:rPr lang="en-GB" sz="1600" i="1" dirty="0" smtClean="0">
                <a:solidFill>
                  <a:schemeClr val="tx1"/>
                </a:solidFill>
              </a:rPr>
              <a:t>forecasting”</a:t>
            </a:r>
            <a:endParaRPr lang="en-GB" sz="1600" i="1" dirty="0">
              <a:solidFill>
                <a:schemeClr val="tx1"/>
              </a:solidFill>
            </a:endParaRPr>
          </a:p>
        </p:txBody>
      </p:sp>
      <p:sp>
        <p:nvSpPr>
          <p:cNvPr id="24" name="Rounded Rectangular Callout 23"/>
          <p:cNvSpPr/>
          <p:nvPr/>
        </p:nvSpPr>
        <p:spPr>
          <a:xfrm>
            <a:off x="280971" y="2996952"/>
            <a:ext cx="2371890" cy="3096344"/>
          </a:xfrm>
          <a:prstGeom prst="wedgeRoundRectCallout">
            <a:avLst>
              <a:gd name="adj1" fmla="val 66898"/>
              <a:gd name="adj2" fmla="val -34042"/>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solidFill>
                  <a:schemeClr val="tx1"/>
                </a:solidFill>
              </a:rPr>
              <a:t>“Disputing </a:t>
            </a:r>
            <a:r>
              <a:rPr lang="en-GB" sz="1600" i="1" dirty="0">
                <a:solidFill>
                  <a:schemeClr val="tx1"/>
                </a:solidFill>
              </a:rPr>
              <a:t>or delaying payment of genuine invoices for &gt;120 days and then looking to trade them away in year end negotiations has become common place. Doing deals that involve upfront cash payments for growth commitments that do not materialise</a:t>
            </a:r>
            <a:r>
              <a:rPr lang="en-GB" sz="1600" i="1" dirty="0" smtClean="0">
                <a:solidFill>
                  <a:schemeClr val="tx1"/>
                </a:solidFill>
              </a:rPr>
              <a:t>.”</a:t>
            </a:r>
            <a:endParaRPr lang="en-GB" sz="1600" i="1" dirty="0">
              <a:solidFill>
                <a:schemeClr val="tx1"/>
              </a:solidFill>
            </a:endParaRPr>
          </a:p>
        </p:txBody>
      </p:sp>
      <p:sp>
        <p:nvSpPr>
          <p:cNvPr id="32" name="Rounded Rectangular Callout 31"/>
          <p:cNvSpPr/>
          <p:nvPr/>
        </p:nvSpPr>
        <p:spPr>
          <a:xfrm>
            <a:off x="6851178" y="1196752"/>
            <a:ext cx="2036927" cy="4497614"/>
          </a:xfrm>
          <a:prstGeom prst="wedgeRoundRectCallout">
            <a:avLst>
              <a:gd name="adj1" fmla="val -77842"/>
              <a:gd name="adj2" fmla="val -4802"/>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solidFill>
                  <a:schemeClr val="tx1"/>
                </a:solidFill>
              </a:rPr>
              <a:t>“Late payment for specious reasons. Renegotiation of contract under threat of "consequences" post signing. Requirement for extra contribution to margin. Expectation for compensation to maintain margin as a result of retailer reducing the shelf price.”</a:t>
            </a:r>
            <a:endParaRPr lang="en-GB" sz="1600" i="1" dirty="0">
              <a:solidFill>
                <a:schemeClr val="tx1"/>
              </a:solidFill>
            </a:endParaRPr>
          </a:p>
        </p:txBody>
      </p:sp>
      <p:sp>
        <p:nvSpPr>
          <p:cNvPr id="33" name="Rounded Rectangular Callout 32"/>
          <p:cNvSpPr/>
          <p:nvPr/>
        </p:nvSpPr>
        <p:spPr>
          <a:xfrm>
            <a:off x="2976897" y="4376765"/>
            <a:ext cx="3252160" cy="1904333"/>
          </a:xfrm>
          <a:prstGeom prst="wedgeRoundRectCallout">
            <a:avLst>
              <a:gd name="adj1" fmla="val 15481"/>
              <a:gd name="adj2" fmla="val -61934"/>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solidFill>
                  <a:schemeClr val="tx1"/>
                </a:solidFill>
              </a:rPr>
              <a:t>“The </a:t>
            </a:r>
            <a:r>
              <a:rPr lang="en-GB" sz="1600" i="1" dirty="0">
                <a:solidFill>
                  <a:schemeClr val="tx1"/>
                </a:solidFill>
              </a:rPr>
              <a:t>worst is creating new high charges and then emailing account manager and then taking the money without prior agreement from our account. I believe this is also being used to fill gaps in their sales performance</a:t>
            </a:r>
            <a:r>
              <a:rPr lang="en-GB" sz="1600" i="1" dirty="0" smtClean="0">
                <a:solidFill>
                  <a:schemeClr val="tx1"/>
                </a:solidFill>
              </a:rPr>
              <a:t>.”</a:t>
            </a:r>
            <a:endParaRPr lang="en-GB" sz="1600" i="1" dirty="0">
              <a:solidFill>
                <a:schemeClr val="tx1"/>
              </a:solidFill>
            </a:endParaRPr>
          </a:p>
        </p:txBody>
      </p:sp>
      <p:sp>
        <p:nvSpPr>
          <p:cNvPr id="34" name="Rectangle 33"/>
          <p:cNvSpPr/>
          <p:nvPr/>
        </p:nvSpPr>
        <p:spPr>
          <a:xfrm>
            <a:off x="107504" y="6472790"/>
            <a:ext cx="4572000" cy="338554"/>
          </a:xfrm>
          <a:prstGeom prst="rect">
            <a:avLst/>
          </a:prstGeom>
        </p:spPr>
        <p:txBody>
          <a:bodyPr>
            <a:spAutoFit/>
          </a:bodyPr>
          <a:lstStyle/>
          <a:p>
            <a:r>
              <a:rPr lang="en-GB" sz="800" dirty="0" smtClean="0">
                <a:latin typeface="Arial" panose="020B0604020202020204" pitchFamily="34" charset="0"/>
              </a:rPr>
              <a:t>Q6b. What areas of retailer business practices / behaviour have the most significant negative impact on your business in the last 12 months? (open)</a:t>
            </a:r>
            <a:endParaRPr lang="en-GB" sz="800" dirty="0">
              <a:latin typeface="Arial" panose="020B0604020202020204" pitchFamily="34" charset="0"/>
            </a:endParaRPr>
          </a:p>
        </p:txBody>
      </p:sp>
    </p:spTree>
    <p:extLst>
      <p:ext uri="{BB962C8B-B14F-4D97-AF65-F5344CB8AC3E}">
        <p14:creationId xmlns:p14="http://schemas.microsoft.com/office/powerpoint/2010/main" xmlns="" val="35579064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7" y="548680"/>
            <a:ext cx="8858250" cy="466726"/>
          </a:xfrm>
        </p:spPr>
        <p:txBody>
          <a:bodyPr/>
          <a:lstStyle/>
          <a:p>
            <a:r>
              <a:rPr lang="en-GB" sz="2400" dirty="0" smtClean="0"/>
              <a:t>Examples of issues that GCA had heard about recently: Which issues have they experienced?</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16</a:t>
            </a:fld>
            <a:endParaRPr lang="en-GB" dirty="0"/>
          </a:p>
        </p:txBody>
      </p:sp>
      <p:graphicFrame>
        <p:nvGraphicFramePr>
          <p:cNvPr id="7" name="Chart 6"/>
          <p:cNvGraphicFramePr/>
          <p:nvPr>
            <p:extLst>
              <p:ext uri="{D42A27DB-BD31-4B8C-83A1-F6EECF244321}">
                <p14:modId xmlns:p14="http://schemas.microsoft.com/office/powerpoint/2010/main" xmlns="" val="3840579805"/>
              </p:ext>
            </p:extLst>
          </p:nvPr>
        </p:nvGraphicFramePr>
        <p:xfrm>
          <a:off x="107504" y="980728"/>
          <a:ext cx="8568952"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07860" y="6411235"/>
            <a:ext cx="5544259" cy="338554"/>
          </a:xfrm>
          <a:prstGeom prst="rect">
            <a:avLst/>
          </a:prstGeom>
        </p:spPr>
        <p:txBody>
          <a:bodyPr wrap="square">
            <a:spAutoFit/>
          </a:bodyPr>
          <a:lstStyle/>
          <a:p>
            <a:r>
              <a:rPr lang="en-GB" sz="800" dirty="0" smtClean="0">
                <a:latin typeface="Arial" panose="020B0604020202020204" pitchFamily="34" charset="0"/>
              </a:rPr>
              <a:t>Q6c. We have heard that the following issues have affected some suppliers. Have you experienced any of these issues in the last 12 months? (multiple) Base: 278 direct suppliers only</a:t>
            </a:r>
            <a:endParaRPr lang="en-GB" sz="800" dirty="0"/>
          </a:p>
        </p:txBody>
      </p:sp>
      <p:sp>
        <p:nvSpPr>
          <p:cNvPr id="6" name="Rounded Rectangle 5"/>
          <p:cNvSpPr/>
          <p:nvPr/>
        </p:nvSpPr>
        <p:spPr>
          <a:xfrm>
            <a:off x="6588224" y="2132856"/>
            <a:ext cx="2132123" cy="32403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Medium / Large suppliers experience more issues of course. </a:t>
            </a:r>
          </a:p>
          <a:p>
            <a:pPr algn="ctr"/>
            <a:endParaRPr lang="en-GB" sz="1400" b="1" dirty="0"/>
          </a:p>
          <a:p>
            <a:pPr algn="ctr"/>
            <a:r>
              <a:rPr lang="en-GB" sz="1400" b="1" dirty="0" smtClean="0"/>
              <a:t>24% of Micros have not experienced any, 10% of Large.</a:t>
            </a:r>
          </a:p>
          <a:p>
            <a:pPr algn="ctr"/>
            <a:endParaRPr lang="en-GB" sz="1400" b="1" dirty="0"/>
          </a:p>
          <a:p>
            <a:pPr algn="ctr"/>
            <a:r>
              <a:rPr lang="en-GB" sz="1400" b="1" dirty="0" smtClean="0"/>
              <a:t>31% experienced just 1 of these.</a:t>
            </a:r>
          </a:p>
          <a:p>
            <a:pPr algn="ctr"/>
            <a:endParaRPr lang="en-GB" sz="1400" b="1" dirty="0"/>
          </a:p>
          <a:p>
            <a:pPr algn="ctr"/>
            <a:r>
              <a:rPr lang="en-GB" sz="1400" b="1" dirty="0" smtClean="0"/>
              <a:t>32% experienced 5 or more of them. </a:t>
            </a:r>
            <a:endParaRPr lang="en-GB" sz="1400" b="1" dirty="0"/>
          </a:p>
        </p:txBody>
      </p:sp>
    </p:spTree>
    <p:extLst>
      <p:ext uri="{BB962C8B-B14F-4D97-AF65-F5344CB8AC3E}">
        <p14:creationId xmlns:p14="http://schemas.microsoft.com/office/powerpoint/2010/main" xmlns="" val="302333867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39" y="476672"/>
            <a:ext cx="8858250" cy="466726"/>
          </a:xfrm>
        </p:spPr>
        <p:txBody>
          <a:bodyPr/>
          <a:lstStyle/>
          <a:p>
            <a:r>
              <a:rPr lang="en-GB" sz="2400" dirty="0" smtClean="0"/>
              <a:t>Would you consider raising issues with the GCA?</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17</a:t>
            </a:fld>
            <a:endParaRPr lang="en-GB" dirty="0"/>
          </a:p>
        </p:txBody>
      </p:sp>
      <p:sp>
        <p:nvSpPr>
          <p:cNvPr id="13" name="Rectangle 12"/>
          <p:cNvSpPr/>
          <p:nvPr/>
        </p:nvSpPr>
        <p:spPr>
          <a:xfrm>
            <a:off x="107861" y="6411235"/>
            <a:ext cx="4572000" cy="461665"/>
          </a:xfrm>
          <a:prstGeom prst="rect">
            <a:avLst/>
          </a:prstGeom>
        </p:spPr>
        <p:txBody>
          <a:bodyPr>
            <a:spAutoFit/>
          </a:bodyPr>
          <a:lstStyle/>
          <a:p>
            <a:r>
              <a:rPr lang="en-GB" sz="800" dirty="0" smtClean="0">
                <a:latin typeface="Arial" panose="020B0604020202020204" pitchFamily="34" charset="0"/>
              </a:rPr>
              <a:t>q4c. Would you consider raising any issues you have about groceries supply with the GCA? Base – only those aware of the GCA: trade associations (28); direct suppliers (242); indirect suppliers (94).</a:t>
            </a:r>
            <a:endParaRPr lang="en-GB" sz="800" dirty="0"/>
          </a:p>
        </p:txBody>
      </p:sp>
      <p:graphicFrame>
        <p:nvGraphicFramePr>
          <p:cNvPr id="16" name="Chart 15"/>
          <p:cNvGraphicFramePr/>
          <p:nvPr>
            <p:extLst>
              <p:ext uri="{D42A27DB-BD31-4B8C-83A1-F6EECF244321}">
                <p14:modId xmlns:p14="http://schemas.microsoft.com/office/powerpoint/2010/main" xmlns="" val="2294917283"/>
              </p:ext>
            </p:extLst>
          </p:nvPr>
        </p:nvGraphicFramePr>
        <p:xfrm>
          <a:off x="106035" y="1124745"/>
          <a:ext cx="8640960" cy="3744415"/>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899592" y="5085184"/>
            <a:ext cx="7632848" cy="8640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Smaller suppliers more likely to consider raising issues with the GCA than larger ones.</a:t>
            </a:r>
          </a:p>
          <a:p>
            <a:pPr algn="ctr"/>
            <a:r>
              <a:rPr lang="en-GB" sz="1400" b="1" dirty="0" smtClean="0"/>
              <a:t>41% of Micro, 35% of Small, 41% of Medium, 31% of Large suppliers. </a:t>
            </a:r>
            <a:endParaRPr lang="en-GB" sz="1400" b="1" dirty="0"/>
          </a:p>
        </p:txBody>
      </p:sp>
    </p:spTree>
    <p:extLst>
      <p:ext uri="{BB962C8B-B14F-4D97-AF65-F5344CB8AC3E}">
        <p14:creationId xmlns:p14="http://schemas.microsoft.com/office/powerpoint/2010/main" xmlns="" val="13631324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Why wouldn’t suppliers raise issues with the GCA?</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18</a:t>
            </a:fld>
            <a:endParaRPr lang="en-GB" dirty="0"/>
          </a:p>
        </p:txBody>
      </p:sp>
      <p:graphicFrame>
        <p:nvGraphicFramePr>
          <p:cNvPr id="7" name="Chart 6"/>
          <p:cNvGraphicFramePr/>
          <p:nvPr>
            <p:extLst>
              <p:ext uri="{D42A27DB-BD31-4B8C-83A1-F6EECF244321}">
                <p14:modId xmlns:p14="http://schemas.microsoft.com/office/powerpoint/2010/main" xmlns="" val="14510521"/>
              </p:ext>
            </p:extLst>
          </p:nvPr>
        </p:nvGraphicFramePr>
        <p:xfrm>
          <a:off x="107504" y="980728"/>
          <a:ext cx="6408712"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07860" y="6411235"/>
            <a:ext cx="5544259" cy="338554"/>
          </a:xfrm>
          <a:prstGeom prst="rect">
            <a:avLst/>
          </a:prstGeom>
        </p:spPr>
        <p:txBody>
          <a:bodyPr wrap="square">
            <a:spAutoFit/>
          </a:bodyPr>
          <a:lstStyle/>
          <a:p>
            <a:r>
              <a:rPr lang="en-GB" sz="800" dirty="0" smtClean="0">
                <a:latin typeface="Arial" panose="020B0604020202020204" pitchFamily="34" charset="0"/>
              </a:rPr>
              <a:t>Q5. If you have issues about grocery supply but don’t want to follow these up with the GCA is this because … (multiple). Base: (51) all aware of the GCA but wouldn’t raise issues.</a:t>
            </a:r>
            <a:endParaRPr lang="en-GB" sz="800" dirty="0"/>
          </a:p>
        </p:txBody>
      </p:sp>
      <p:sp>
        <p:nvSpPr>
          <p:cNvPr id="6" name="Rounded Rectangle 5"/>
          <p:cNvSpPr/>
          <p:nvPr/>
        </p:nvSpPr>
        <p:spPr>
          <a:xfrm>
            <a:off x="6012160" y="1556792"/>
            <a:ext cx="2520280" cy="3600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Smaller suppliers not sure their issues are important enough, Larger suppliers more concerned about retribution or think they can handle themselves. </a:t>
            </a:r>
          </a:p>
          <a:p>
            <a:pPr algn="ctr"/>
            <a:endParaRPr lang="en-GB" sz="1400" b="1" dirty="0"/>
          </a:p>
          <a:p>
            <a:pPr algn="ctr"/>
            <a:r>
              <a:rPr lang="en-GB" sz="1400" b="1" dirty="0" smtClean="0"/>
              <a:t>From another angle: 20% of </a:t>
            </a:r>
            <a:r>
              <a:rPr lang="en-GB" sz="1400" b="1" u="sng" dirty="0" smtClean="0"/>
              <a:t>all</a:t>
            </a:r>
            <a:r>
              <a:rPr lang="en-GB" sz="1400" b="1" dirty="0" smtClean="0"/>
              <a:t> Large suppliers aware of GCA fear retribution if they raised an issue. </a:t>
            </a:r>
            <a:endParaRPr lang="en-GB" sz="1400" b="1" dirty="0"/>
          </a:p>
        </p:txBody>
      </p:sp>
    </p:spTree>
    <p:extLst>
      <p:ext uri="{BB962C8B-B14F-4D97-AF65-F5344CB8AC3E}">
        <p14:creationId xmlns:p14="http://schemas.microsoft.com/office/powerpoint/2010/main" xmlns="" val="42049643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9036496" cy="466726"/>
          </a:xfrm>
        </p:spPr>
        <p:txBody>
          <a:bodyPr/>
          <a:lstStyle/>
          <a:p>
            <a:r>
              <a:rPr lang="en-GB" sz="2000" dirty="0" smtClean="0"/>
              <a:t>Have or know where to find the details of the Code Compliance Officer (CCO)?</a:t>
            </a:r>
            <a:endParaRPr lang="en-GB" sz="20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19</a:t>
            </a:fld>
            <a:endParaRPr lang="en-GB" dirty="0"/>
          </a:p>
        </p:txBody>
      </p:sp>
      <p:graphicFrame>
        <p:nvGraphicFramePr>
          <p:cNvPr id="7" name="Chart 6"/>
          <p:cNvGraphicFramePr/>
          <p:nvPr>
            <p:extLst>
              <p:ext uri="{D42A27DB-BD31-4B8C-83A1-F6EECF244321}">
                <p14:modId xmlns:p14="http://schemas.microsoft.com/office/powerpoint/2010/main" xmlns="" val="2999952765"/>
              </p:ext>
            </p:extLst>
          </p:nvPr>
        </p:nvGraphicFramePr>
        <p:xfrm>
          <a:off x="323528" y="980728"/>
          <a:ext cx="828092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07860" y="6411235"/>
            <a:ext cx="5544259" cy="338554"/>
          </a:xfrm>
          <a:prstGeom prst="rect">
            <a:avLst/>
          </a:prstGeom>
        </p:spPr>
        <p:txBody>
          <a:bodyPr wrap="square">
            <a:spAutoFit/>
          </a:bodyPr>
          <a:lstStyle/>
          <a:p>
            <a:r>
              <a:rPr lang="en-GB" sz="800" dirty="0" smtClean="0">
                <a:latin typeface="Arial" panose="020B0604020202020204" pitchFamily="34" charset="0"/>
              </a:rPr>
              <a:t>q9. For which of the following retailers do you have (or know where to find) the contact details of the CCO? Base: as indicated per retailer, direct suppliers only</a:t>
            </a:r>
            <a:endParaRPr lang="en-GB" sz="800" dirty="0"/>
          </a:p>
        </p:txBody>
      </p:sp>
    </p:spTree>
    <p:extLst>
      <p:ext uri="{BB962C8B-B14F-4D97-AF65-F5344CB8AC3E}">
        <p14:creationId xmlns:p14="http://schemas.microsoft.com/office/powerpoint/2010/main" xmlns="" val="10034246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Survey details</a:t>
            </a:r>
            <a:endParaRPr lang="en-GB" dirty="0"/>
          </a:p>
        </p:txBody>
      </p:sp>
      <p:sp>
        <p:nvSpPr>
          <p:cNvPr id="9" name="Text Placeholder 8"/>
          <p:cNvSpPr>
            <a:spLocks noGrp="1"/>
          </p:cNvSpPr>
          <p:nvPr>
            <p:ph type="body" sz="quarter" idx="19"/>
          </p:nvPr>
        </p:nvSpPr>
        <p:spPr>
          <a:xfrm>
            <a:off x="142875" y="1268760"/>
            <a:ext cx="5116016" cy="4824536"/>
          </a:xfrm>
        </p:spPr>
        <p:txBody>
          <a:bodyPr>
            <a:normAutofit/>
          </a:bodyPr>
          <a:lstStyle/>
          <a:p>
            <a:pPr lvl="1">
              <a:buClr>
                <a:srgbClr val="92D050"/>
              </a:buClr>
              <a:buSzPct val="100000"/>
            </a:pPr>
            <a:r>
              <a:rPr lang="en-US" sz="2400" dirty="0" smtClean="0">
                <a:solidFill>
                  <a:srgbClr val="6D6F71"/>
                </a:solidFill>
              </a:rPr>
              <a:t>The GCA commissioned </a:t>
            </a:r>
            <a:r>
              <a:rPr lang="en-US" sz="2400" dirty="0" err="1" smtClean="0">
                <a:solidFill>
                  <a:srgbClr val="6D6F71"/>
                </a:solidFill>
              </a:rPr>
              <a:t>YouGov</a:t>
            </a:r>
            <a:r>
              <a:rPr lang="en-US" sz="2400" dirty="0" smtClean="0">
                <a:solidFill>
                  <a:srgbClr val="6D6F71"/>
                </a:solidFill>
              </a:rPr>
              <a:t> to survey the groceries supply chain</a:t>
            </a:r>
          </a:p>
          <a:p>
            <a:pPr lvl="1">
              <a:buClr>
                <a:srgbClr val="92D050"/>
              </a:buClr>
              <a:buSzPct val="100000"/>
            </a:pPr>
            <a:endParaRPr lang="en-US" sz="2400" dirty="0" smtClean="0">
              <a:solidFill>
                <a:srgbClr val="6D6F71"/>
              </a:solidFill>
            </a:endParaRPr>
          </a:p>
          <a:p>
            <a:pPr lvl="1">
              <a:buClr>
                <a:srgbClr val="92D050"/>
              </a:buClr>
              <a:buSzPct val="100000"/>
            </a:pPr>
            <a:r>
              <a:rPr lang="en-US" sz="2400" dirty="0" smtClean="0">
                <a:solidFill>
                  <a:srgbClr val="6D6F71"/>
                </a:solidFill>
              </a:rPr>
              <a:t>It was live from 8</a:t>
            </a:r>
            <a:r>
              <a:rPr lang="en-US" sz="2400" baseline="30000" dirty="0" smtClean="0">
                <a:solidFill>
                  <a:srgbClr val="6D6F71"/>
                </a:solidFill>
              </a:rPr>
              <a:t>th</a:t>
            </a:r>
            <a:r>
              <a:rPr lang="en-US" sz="2400" dirty="0" smtClean="0">
                <a:solidFill>
                  <a:srgbClr val="6D6F71"/>
                </a:solidFill>
              </a:rPr>
              <a:t> to 26</a:t>
            </a:r>
            <a:r>
              <a:rPr lang="en-US" sz="2400" baseline="30000" dirty="0" smtClean="0">
                <a:solidFill>
                  <a:srgbClr val="6D6F71"/>
                </a:solidFill>
              </a:rPr>
              <a:t>th</a:t>
            </a:r>
            <a:r>
              <a:rPr lang="en-US" sz="2400" dirty="0" smtClean="0">
                <a:solidFill>
                  <a:srgbClr val="6D6F71"/>
                </a:solidFill>
              </a:rPr>
              <a:t> May 2014</a:t>
            </a:r>
          </a:p>
          <a:p>
            <a:pPr lvl="1">
              <a:buClr>
                <a:srgbClr val="92D050"/>
              </a:buClr>
              <a:buSzPct val="100000"/>
            </a:pPr>
            <a:endParaRPr lang="en-US" sz="2400" dirty="0" smtClean="0">
              <a:solidFill>
                <a:srgbClr val="6D6F71"/>
              </a:solidFill>
            </a:endParaRPr>
          </a:p>
          <a:p>
            <a:pPr lvl="1">
              <a:buClr>
                <a:srgbClr val="92D050"/>
              </a:buClr>
              <a:buSzPct val="100000"/>
            </a:pPr>
            <a:r>
              <a:rPr lang="en-US" sz="2400" dirty="0" smtClean="0">
                <a:solidFill>
                  <a:srgbClr val="6D6F71"/>
                </a:solidFill>
              </a:rPr>
              <a:t>The survey received 574 responses</a:t>
            </a:r>
          </a:p>
          <a:p>
            <a:pPr lvl="2">
              <a:buClr>
                <a:srgbClr val="92D050"/>
              </a:buClr>
              <a:buSzPct val="100000"/>
            </a:pPr>
            <a:r>
              <a:rPr lang="en-US" sz="2350" dirty="0" smtClean="0">
                <a:solidFill>
                  <a:srgbClr val="6D6F71"/>
                </a:solidFill>
              </a:rPr>
              <a:t>46 from Trade Associations</a:t>
            </a:r>
          </a:p>
          <a:p>
            <a:pPr lvl="2">
              <a:buClr>
                <a:srgbClr val="92D050"/>
              </a:buClr>
              <a:buSzPct val="100000"/>
            </a:pPr>
            <a:r>
              <a:rPr lang="en-US" sz="2350" dirty="0" smtClean="0">
                <a:solidFill>
                  <a:srgbClr val="6D6F71"/>
                </a:solidFill>
              </a:rPr>
              <a:t>381 from Direct Suppliers</a:t>
            </a:r>
          </a:p>
          <a:p>
            <a:pPr lvl="2">
              <a:buClr>
                <a:srgbClr val="92D050"/>
              </a:buClr>
              <a:buSzPct val="100000"/>
            </a:pPr>
            <a:r>
              <a:rPr lang="en-US" sz="2350" dirty="0" smtClean="0">
                <a:solidFill>
                  <a:srgbClr val="6D6F71"/>
                </a:solidFill>
              </a:rPr>
              <a:t>147 from Indirect Suppliers</a:t>
            </a:r>
          </a:p>
          <a:p>
            <a:pPr lvl="1">
              <a:buClr>
                <a:srgbClr val="92D050"/>
              </a:buClr>
              <a:buSzPct val="100000"/>
            </a:pPr>
            <a:endParaRPr lang="en-US" sz="2400" dirty="0" smtClean="0">
              <a:solidFill>
                <a:srgbClr val="6D6F71"/>
              </a:solidFill>
            </a:endParaRPr>
          </a:p>
        </p:txBody>
      </p:sp>
      <p:sp>
        <p:nvSpPr>
          <p:cNvPr id="2" name="Slide Number Placeholder 1"/>
          <p:cNvSpPr>
            <a:spLocks noGrp="1"/>
          </p:cNvSpPr>
          <p:nvPr>
            <p:ph type="sldNum" sz="quarter" idx="22"/>
          </p:nvPr>
        </p:nvSpPr>
        <p:spPr/>
        <p:txBody>
          <a:bodyPr/>
          <a:lstStyle/>
          <a:p>
            <a:fld id="{8F5610C8-4100-4700-A695-ED7D190A45BE}" type="slidenum">
              <a:rPr lang="en-GB" smtClean="0"/>
              <a:pPr/>
              <a:t>2</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8891" y="1916832"/>
            <a:ext cx="3853061" cy="2554747"/>
          </a:xfrm>
          <a:prstGeom prst="rect">
            <a:avLst/>
          </a:prstGeom>
        </p:spPr>
      </p:pic>
    </p:spTree>
    <p:extLst>
      <p:ext uri="{BB962C8B-B14F-4D97-AF65-F5344CB8AC3E}">
        <p14:creationId xmlns:p14="http://schemas.microsoft.com/office/powerpoint/2010/main" xmlns="" val="7549990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Ever raised an issue?</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20</a:t>
            </a:fld>
            <a:endParaRPr lang="en-GB" dirty="0"/>
          </a:p>
        </p:txBody>
      </p:sp>
      <p:graphicFrame>
        <p:nvGraphicFramePr>
          <p:cNvPr id="24" name="Chart 23"/>
          <p:cNvGraphicFramePr/>
          <p:nvPr>
            <p:extLst>
              <p:ext uri="{D42A27DB-BD31-4B8C-83A1-F6EECF244321}">
                <p14:modId xmlns:p14="http://schemas.microsoft.com/office/powerpoint/2010/main" xmlns="" val="2987067200"/>
              </p:ext>
            </p:extLst>
          </p:nvPr>
        </p:nvGraphicFramePr>
        <p:xfrm>
          <a:off x="323528" y="980728"/>
          <a:ext cx="3681524" cy="2589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xmlns="" val="1624517183"/>
              </p:ext>
            </p:extLst>
          </p:nvPr>
        </p:nvGraphicFramePr>
        <p:xfrm>
          <a:off x="107504" y="3429000"/>
          <a:ext cx="3096344"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7860" y="6411235"/>
            <a:ext cx="7200444" cy="461665"/>
          </a:xfrm>
          <a:prstGeom prst="rect">
            <a:avLst/>
          </a:prstGeom>
        </p:spPr>
        <p:txBody>
          <a:bodyPr wrap="square">
            <a:spAutoFit/>
          </a:bodyPr>
          <a:lstStyle/>
          <a:p>
            <a:r>
              <a:rPr lang="en-GB" sz="800" dirty="0" smtClean="0">
                <a:latin typeface="Arial" panose="020B0604020202020204" pitchFamily="34" charset="0"/>
              </a:rPr>
              <a:t>q10a.Have you ever raised an issue about compliance with the Code to a buyer? (base: direct suppliers 259)</a:t>
            </a:r>
          </a:p>
          <a:p>
            <a:r>
              <a:rPr lang="en-GB" sz="800" dirty="0" smtClean="0">
                <a:latin typeface="Arial" panose="020B0604020202020204" pitchFamily="34" charset="0"/>
              </a:rPr>
              <a:t>q10b_1 and q10b_2. Raised an issue between Feb 2010 and June 2013? Between July 2013 and Now. (base: all direct suppliers 259).</a:t>
            </a:r>
          </a:p>
          <a:p>
            <a:r>
              <a:rPr lang="en-GB" sz="800" dirty="0" smtClean="0">
                <a:latin typeface="Arial" panose="020B0604020202020204" pitchFamily="34" charset="0"/>
              </a:rPr>
              <a:t>Q11. For which retailers have you raised an issue with compliance with the Code? (base: direct supplier having raised an issue – 60)</a:t>
            </a:r>
            <a:endParaRPr lang="en-GB" sz="800" dirty="0"/>
          </a:p>
        </p:txBody>
      </p:sp>
      <p:sp>
        <p:nvSpPr>
          <p:cNvPr id="10" name="Rounded Rectangle 9"/>
          <p:cNvSpPr/>
          <p:nvPr/>
        </p:nvSpPr>
        <p:spPr>
          <a:xfrm>
            <a:off x="3037114" y="860057"/>
            <a:ext cx="4248472" cy="4390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18% of Micro, 20% Small, 19% Medium, 28% Large.</a:t>
            </a:r>
            <a:endParaRPr lang="en-GB" sz="1400" b="1" dirty="0"/>
          </a:p>
        </p:txBody>
      </p:sp>
      <p:sp>
        <p:nvSpPr>
          <p:cNvPr id="14" name="Down Arrow 13"/>
          <p:cNvSpPr/>
          <p:nvPr/>
        </p:nvSpPr>
        <p:spPr>
          <a:xfrm rot="14513913">
            <a:off x="2389114" y="896689"/>
            <a:ext cx="327255" cy="804784"/>
          </a:xfrm>
          <a:prstGeom prst="downArrow">
            <a:avLst>
              <a:gd name="adj1" fmla="val 30589"/>
              <a:gd name="adj2" fmla="val 525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p>
        </p:txBody>
      </p:sp>
      <p:graphicFrame>
        <p:nvGraphicFramePr>
          <p:cNvPr id="9" name="Chart 8"/>
          <p:cNvGraphicFramePr/>
          <p:nvPr>
            <p:extLst>
              <p:ext uri="{D42A27DB-BD31-4B8C-83A1-F6EECF244321}">
                <p14:modId xmlns:p14="http://schemas.microsoft.com/office/powerpoint/2010/main" xmlns="" val="4069173457"/>
              </p:ext>
            </p:extLst>
          </p:nvPr>
        </p:nvGraphicFramePr>
        <p:xfrm>
          <a:off x="3779912" y="1628800"/>
          <a:ext cx="4680520"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96282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Summary (2) – Issues experienced</a:t>
            </a:r>
            <a:endParaRPr lang="en-GB" dirty="0"/>
          </a:p>
        </p:txBody>
      </p:sp>
      <p:sp>
        <p:nvSpPr>
          <p:cNvPr id="9" name="Text Placeholder 8"/>
          <p:cNvSpPr>
            <a:spLocks noGrp="1"/>
          </p:cNvSpPr>
          <p:nvPr>
            <p:ph type="body" sz="quarter" idx="19"/>
          </p:nvPr>
        </p:nvSpPr>
        <p:spPr>
          <a:xfrm>
            <a:off x="142875" y="1268760"/>
            <a:ext cx="8858250" cy="4896544"/>
          </a:xfrm>
        </p:spPr>
        <p:txBody>
          <a:bodyPr>
            <a:normAutofit/>
          </a:bodyPr>
          <a:lstStyle/>
          <a:p>
            <a:pPr lvl="1">
              <a:buClr>
                <a:srgbClr val="92D050"/>
              </a:buClr>
              <a:buSzPct val="100000"/>
            </a:pPr>
            <a:r>
              <a:rPr lang="en-US" sz="2300" dirty="0" smtClean="0">
                <a:solidFill>
                  <a:srgbClr val="6D6F71"/>
                </a:solidFill>
              </a:rPr>
              <a:t>Four out of five suppliers have had a Code related issue, a third have had 5 of more of the categories of issue.</a:t>
            </a:r>
          </a:p>
          <a:p>
            <a:pPr lvl="2">
              <a:buClr>
                <a:srgbClr val="92D050"/>
              </a:buClr>
              <a:buSzPct val="100000"/>
            </a:pPr>
            <a:r>
              <a:rPr lang="en-US" sz="2200" dirty="0" smtClean="0">
                <a:solidFill>
                  <a:srgbClr val="6D6F71"/>
                </a:solidFill>
              </a:rPr>
              <a:t>Variation of supply agreements, unjustified charges for customer complaints, contributing to marketing costs, delays in payment and forecasting errors are the leading issues.</a:t>
            </a:r>
          </a:p>
          <a:p>
            <a:pPr lvl="1">
              <a:buClr>
                <a:srgbClr val="92D050"/>
              </a:buClr>
              <a:buSzPct val="100000"/>
            </a:pPr>
            <a:r>
              <a:rPr lang="en-US" sz="2250" dirty="0" smtClean="0">
                <a:solidFill>
                  <a:srgbClr val="6D6F71"/>
                </a:solidFill>
              </a:rPr>
              <a:t>Four out of five have experienced other related issues, the leading ones being: </a:t>
            </a:r>
          </a:p>
          <a:p>
            <a:pPr lvl="2">
              <a:buClr>
                <a:srgbClr val="92D050"/>
              </a:buClr>
              <a:buSzPct val="100000"/>
            </a:pPr>
            <a:r>
              <a:rPr lang="en-US" sz="2200" dirty="0" smtClean="0">
                <a:solidFill>
                  <a:srgbClr val="6D6F71"/>
                </a:solidFill>
              </a:rPr>
              <a:t>Incorrect deductions from invoices and incorrect requests for payments and charges.</a:t>
            </a:r>
          </a:p>
          <a:p>
            <a:pPr lvl="1">
              <a:buClr>
                <a:srgbClr val="92D050"/>
              </a:buClr>
              <a:buSzPct val="100000"/>
            </a:pPr>
            <a:r>
              <a:rPr lang="en-US" sz="2250" dirty="0" smtClean="0">
                <a:solidFill>
                  <a:srgbClr val="6D6F71"/>
                </a:solidFill>
              </a:rPr>
              <a:t>Half of suppliers are unsure about whether they would raise an issue with the GCA – 61% of trade associations said they would. </a:t>
            </a:r>
          </a:p>
          <a:p>
            <a:pPr lvl="1">
              <a:buClr>
                <a:srgbClr val="92D050"/>
              </a:buClr>
              <a:buSzPct val="100000"/>
            </a:pPr>
            <a:r>
              <a:rPr lang="en-US" sz="2250" dirty="0" smtClean="0">
                <a:solidFill>
                  <a:srgbClr val="6D6F71"/>
                </a:solidFill>
              </a:rPr>
              <a:t>23% of suppliers had raised an issue in the past.</a:t>
            </a:r>
          </a:p>
        </p:txBody>
      </p:sp>
      <p:sp>
        <p:nvSpPr>
          <p:cNvPr id="2" name="Slide Number Placeholder 1"/>
          <p:cNvSpPr>
            <a:spLocks noGrp="1"/>
          </p:cNvSpPr>
          <p:nvPr>
            <p:ph type="sldNum" sz="quarter" idx="22"/>
          </p:nvPr>
        </p:nvSpPr>
        <p:spPr/>
        <p:txBody>
          <a:bodyPr/>
          <a:lstStyle/>
          <a:p>
            <a:fld id="{8F5610C8-4100-4700-A695-ED7D190A45BE}" type="slidenum">
              <a:rPr lang="en-GB" smtClean="0"/>
              <a:pPr/>
              <a:t>21</a:t>
            </a:fld>
            <a:endParaRPr lang="en-GB" dirty="0"/>
          </a:p>
        </p:txBody>
      </p:sp>
    </p:spTree>
    <p:extLst>
      <p:ext uri="{BB962C8B-B14F-4D97-AF65-F5344CB8AC3E}">
        <p14:creationId xmlns:p14="http://schemas.microsoft.com/office/powerpoint/2010/main" xmlns="" val="22034809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GB" dirty="0"/>
          </a:p>
        </p:txBody>
      </p:sp>
      <p:sp>
        <p:nvSpPr>
          <p:cNvPr id="10" name="Title 9"/>
          <p:cNvSpPr>
            <a:spLocks noGrp="1"/>
          </p:cNvSpPr>
          <p:nvPr>
            <p:ph type="title"/>
          </p:nvPr>
        </p:nvSpPr>
        <p:spPr/>
        <p:txBody>
          <a:bodyPr/>
          <a:lstStyle/>
          <a:p>
            <a:r>
              <a:rPr lang="en-GB" dirty="0" smtClean="0"/>
              <a:t>Supply Agreements</a:t>
            </a:r>
            <a:endParaRPr lang="en-GB" dirty="0"/>
          </a:p>
        </p:txBody>
      </p:sp>
    </p:spTree>
    <p:extLst>
      <p:ext uri="{BB962C8B-B14F-4D97-AF65-F5344CB8AC3E}">
        <p14:creationId xmlns:p14="http://schemas.microsoft.com/office/powerpoint/2010/main" xmlns="" val="27922203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Have a written supply agreement with these retailers?</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23</a:t>
            </a:fld>
            <a:endParaRPr lang="en-GB" dirty="0"/>
          </a:p>
        </p:txBody>
      </p:sp>
      <p:graphicFrame>
        <p:nvGraphicFramePr>
          <p:cNvPr id="7" name="Chart 6"/>
          <p:cNvGraphicFramePr/>
          <p:nvPr>
            <p:extLst>
              <p:ext uri="{D42A27DB-BD31-4B8C-83A1-F6EECF244321}">
                <p14:modId xmlns:p14="http://schemas.microsoft.com/office/powerpoint/2010/main" xmlns="" val="764356486"/>
              </p:ext>
            </p:extLst>
          </p:nvPr>
        </p:nvGraphicFramePr>
        <p:xfrm>
          <a:off x="323528" y="871390"/>
          <a:ext cx="7416824" cy="514989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07860" y="6411235"/>
            <a:ext cx="5544259" cy="338554"/>
          </a:xfrm>
          <a:prstGeom prst="rect">
            <a:avLst/>
          </a:prstGeom>
        </p:spPr>
        <p:txBody>
          <a:bodyPr wrap="square">
            <a:spAutoFit/>
          </a:bodyPr>
          <a:lstStyle/>
          <a:p>
            <a:r>
              <a:rPr lang="en-GB" sz="800" dirty="0" smtClean="0">
                <a:latin typeface="Arial" panose="020B0604020202020204" pitchFamily="34" charset="0"/>
              </a:rPr>
              <a:t>q7a. For which, if any, of these retailers do you have a written supply agreement? (multiple) Base: as indicated per retailer, direct suppliers only</a:t>
            </a:r>
            <a:endParaRPr lang="en-GB" sz="800" dirty="0"/>
          </a:p>
        </p:txBody>
      </p:sp>
      <p:sp>
        <p:nvSpPr>
          <p:cNvPr id="6" name="Rounded Rectangle 5"/>
          <p:cNvSpPr/>
          <p:nvPr/>
        </p:nvSpPr>
        <p:spPr>
          <a:xfrm>
            <a:off x="7020272" y="2201152"/>
            <a:ext cx="1584176" cy="2880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21% of Large suppliers do not have a written supply agreement with any retailers.</a:t>
            </a:r>
          </a:p>
          <a:p>
            <a:pPr algn="ctr"/>
            <a:endParaRPr lang="en-GB" sz="1400" b="1" dirty="0"/>
          </a:p>
          <a:p>
            <a:pPr algn="ctr"/>
            <a:r>
              <a:rPr lang="en-GB" sz="1400" b="1" dirty="0" smtClean="0"/>
              <a:t>This is the case for 42% of Micros.</a:t>
            </a:r>
            <a:endParaRPr lang="en-GB" sz="1400" b="1" dirty="0"/>
          </a:p>
        </p:txBody>
      </p:sp>
    </p:spTree>
    <p:extLst>
      <p:ext uri="{BB962C8B-B14F-4D97-AF65-F5344CB8AC3E}">
        <p14:creationId xmlns:p14="http://schemas.microsoft.com/office/powerpoint/2010/main" xmlns="" val="20343185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GB" dirty="0"/>
          </a:p>
        </p:txBody>
      </p:sp>
      <p:sp>
        <p:nvSpPr>
          <p:cNvPr id="10" name="Title 9"/>
          <p:cNvSpPr>
            <a:spLocks noGrp="1"/>
          </p:cNvSpPr>
          <p:nvPr>
            <p:ph type="title"/>
          </p:nvPr>
        </p:nvSpPr>
        <p:spPr/>
        <p:txBody>
          <a:bodyPr/>
          <a:lstStyle/>
          <a:p>
            <a:r>
              <a:rPr lang="en-GB" dirty="0" smtClean="0"/>
              <a:t>Change in practice over time</a:t>
            </a:r>
            <a:endParaRPr lang="en-GB" dirty="0"/>
          </a:p>
        </p:txBody>
      </p:sp>
    </p:spTree>
    <p:extLst>
      <p:ext uri="{BB962C8B-B14F-4D97-AF65-F5344CB8AC3E}">
        <p14:creationId xmlns:p14="http://schemas.microsoft.com/office/powerpoint/2010/main" xmlns="" val="795406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in retailer practice over time</a:t>
            </a:r>
            <a:endParaRPr lang="en-GB" dirty="0"/>
          </a:p>
        </p:txBody>
      </p:sp>
      <p:sp>
        <p:nvSpPr>
          <p:cNvPr id="4" name="Slide Number Placeholder 3"/>
          <p:cNvSpPr>
            <a:spLocks noGrp="1"/>
          </p:cNvSpPr>
          <p:nvPr>
            <p:ph type="sldNum" sz="quarter" idx="22"/>
          </p:nvPr>
        </p:nvSpPr>
        <p:spPr/>
        <p:txBody>
          <a:bodyPr/>
          <a:lstStyle/>
          <a:p>
            <a:fld id="{8F5610C8-4100-4700-A695-ED7D190A45BE}" type="slidenum">
              <a:rPr lang="en-GB" smtClean="0"/>
              <a:pPr/>
              <a:t>25</a:t>
            </a:fld>
            <a:endParaRPr lang="en-GB" dirty="0"/>
          </a:p>
        </p:txBody>
      </p:sp>
      <p:graphicFrame>
        <p:nvGraphicFramePr>
          <p:cNvPr id="6" name="Chart 5"/>
          <p:cNvGraphicFramePr/>
          <p:nvPr>
            <p:extLst>
              <p:ext uri="{D42A27DB-BD31-4B8C-83A1-F6EECF244321}">
                <p14:modId xmlns:p14="http://schemas.microsoft.com/office/powerpoint/2010/main" xmlns="" val="2340116153"/>
              </p:ext>
            </p:extLst>
          </p:nvPr>
        </p:nvGraphicFramePr>
        <p:xfrm>
          <a:off x="142875" y="1628800"/>
          <a:ext cx="8677597"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51520" y="1196752"/>
            <a:ext cx="3240360"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All</a:t>
            </a:r>
          </a:p>
        </p:txBody>
      </p:sp>
      <p:graphicFrame>
        <p:nvGraphicFramePr>
          <p:cNvPr id="8" name="Chart 7"/>
          <p:cNvGraphicFramePr/>
          <p:nvPr>
            <p:extLst>
              <p:ext uri="{D42A27DB-BD31-4B8C-83A1-F6EECF244321}">
                <p14:modId xmlns:p14="http://schemas.microsoft.com/office/powerpoint/2010/main" xmlns="" val="2816632740"/>
              </p:ext>
            </p:extLst>
          </p:nvPr>
        </p:nvGraphicFramePr>
        <p:xfrm>
          <a:off x="137939" y="4077072"/>
          <a:ext cx="8677597" cy="1800199"/>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51520" y="3717032"/>
            <a:ext cx="3240360"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Trade associations</a:t>
            </a:r>
          </a:p>
        </p:txBody>
      </p:sp>
      <p:sp>
        <p:nvSpPr>
          <p:cNvPr id="10" name="Rectangle 9"/>
          <p:cNvSpPr/>
          <p:nvPr/>
        </p:nvSpPr>
        <p:spPr>
          <a:xfrm>
            <a:off x="495041" y="6386326"/>
            <a:ext cx="7101295" cy="338554"/>
          </a:xfrm>
          <a:prstGeom prst="rect">
            <a:avLst/>
          </a:prstGeom>
        </p:spPr>
        <p:txBody>
          <a:bodyPr wrap="square">
            <a:spAutoFit/>
          </a:bodyPr>
          <a:lstStyle/>
          <a:p>
            <a:r>
              <a:rPr lang="en-GB" sz="800" dirty="0" smtClean="0">
                <a:latin typeface="Arial" panose="020B0604020202020204" pitchFamily="34" charset="0"/>
              </a:rPr>
              <a:t>Q15a/b. How, if at all, do you feel the following retailers practice changed between Feb 2010 and June 2013 (when the Code became statutory) / July 2013 and now? Base: all, trade associations and indirect suppliers (all), direct suppliers (as indicated per retailer). Exc. Not sure.</a:t>
            </a:r>
            <a:endParaRPr lang="en-GB" sz="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in retailer practice over time: Suppliers</a:t>
            </a:r>
            <a:endParaRPr lang="en-GB" dirty="0"/>
          </a:p>
        </p:txBody>
      </p:sp>
      <p:sp>
        <p:nvSpPr>
          <p:cNvPr id="4" name="Slide Number Placeholder 3"/>
          <p:cNvSpPr>
            <a:spLocks noGrp="1"/>
          </p:cNvSpPr>
          <p:nvPr>
            <p:ph type="sldNum" sz="quarter" idx="22"/>
          </p:nvPr>
        </p:nvSpPr>
        <p:spPr/>
        <p:txBody>
          <a:bodyPr/>
          <a:lstStyle/>
          <a:p>
            <a:fld id="{8F5610C8-4100-4700-A695-ED7D190A45BE}" type="slidenum">
              <a:rPr lang="en-GB" smtClean="0"/>
              <a:pPr/>
              <a:t>26</a:t>
            </a:fld>
            <a:endParaRPr lang="en-GB" dirty="0"/>
          </a:p>
        </p:txBody>
      </p:sp>
      <p:graphicFrame>
        <p:nvGraphicFramePr>
          <p:cNvPr id="6" name="Chart 5"/>
          <p:cNvGraphicFramePr/>
          <p:nvPr>
            <p:extLst>
              <p:ext uri="{D42A27DB-BD31-4B8C-83A1-F6EECF244321}">
                <p14:modId xmlns:p14="http://schemas.microsoft.com/office/powerpoint/2010/main" xmlns="" val="408571221"/>
              </p:ext>
            </p:extLst>
          </p:nvPr>
        </p:nvGraphicFramePr>
        <p:xfrm>
          <a:off x="142875" y="1628800"/>
          <a:ext cx="8677597"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51520" y="1196752"/>
            <a:ext cx="3240360"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Direct suppliers</a:t>
            </a:r>
          </a:p>
        </p:txBody>
      </p:sp>
      <p:graphicFrame>
        <p:nvGraphicFramePr>
          <p:cNvPr id="8" name="Chart 7"/>
          <p:cNvGraphicFramePr/>
          <p:nvPr>
            <p:extLst>
              <p:ext uri="{D42A27DB-BD31-4B8C-83A1-F6EECF244321}">
                <p14:modId xmlns:p14="http://schemas.microsoft.com/office/powerpoint/2010/main" xmlns="" val="1302816205"/>
              </p:ext>
            </p:extLst>
          </p:nvPr>
        </p:nvGraphicFramePr>
        <p:xfrm>
          <a:off x="137939" y="4077072"/>
          <a:ext cx="8677597" cy="1800199"/>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51520" y="3717032"/>
            <a:ext cx="3240360"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Indirect suppliers</a:t>
            </a:r>
          </a:p>
        </p:txBody>
      </p:sp>
      <p:sp>
        <p:nvSpPr>
          <p:cNvPr id="10" name="Rectangle 9"/>
          <p:cNvSpPr/>
          <p:nvPr/>
        </p:nvSpPr>
        <p:spPr>
          <a:xfrm>
            <a:off x="495041" y="6386326"/>
            <a:ext cx="6957279" cy="338554"/>
          </a:xfrm>
          <a:prstGeom prst="rect">
            <a:avLst/>
          </a:prstGeom>
        </p:spPr>
        <p:txBody>
          <a:bodyPr wrap="square">
            <a:spAutoFit/>
          </a:bodyPr>
          <a:lstStyle/>
          <a:p>
            <a:r>
              <a:rPr lang="en-GB" sz="800" dirty="0" smtClean="0">
                <a:latin typeface="Arial" panose="020B0604020202020204" pitchFamily="34" charset="0"/>
              </a:rPr>
              <a:t>Q15a/b. How, if at all, do you feel the following retailers practice changed between Feb 2010 and June 2013 (when the Code became statutory) / July 2013 and now? Base: all, trade associations and indirect suppliers (all), direct suppliers (as indicated per retailer). Exc. Not sure.</a:t>
            </a:r>
            <a:endParaRPr lang="en-GB" sz="800" dirty="0"/>
          </a:p>
        </p:txBody>
      </p:sp>
    </p:spTree>
    <p:extLst>
      <p:ext uri="{BB962C8B-B14F-4D97-AF65-F5344CB8AC3E}">
        <p14:creationId xmlns:p14="http://schemas.microsoft.com/office/powerpoint/2010/main" xmlns="" val="417966596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GB" dirty="0"/>
          </a:p>
        </p:txBody>
      </p:sp>
      <p:sp>
        <p:nvSpPr>
          <p:cNvPr id="10" name="Title 9"/>
          <p:cNvSpPr>
            <a:spLocks noGrp="1"/>
          </p:cNvSpPr>
          <p:nvPr>
            <p:ph type="title"/>
          </p:nvPr>
        </p:nvSpPr>
        <p:spPr/>
        <p:txBody>
          <a:bodyPr/>
          <a:lstStyle/>
          <a:p>
            <a:r>
              <a:rPr lang="en-GB" dirty="0" smtClean="0"/>
              <a:t>Overall assessment</a:t>
            </a:r>
            <a:endParaRPr lang="en-GB" dirty="0"/>
          </a:p>
        </p:txBody>
      </p:sp>
    </p:spTree>
    <p:extLst>
      <p:ext uri="{BB962C8B-B14F-4D97-AF65-F5344CB8AC3E}">
        <p14:creationId xmlns:p14="http://schemas.microsoft.com/office/powerpoint/2010/main" xmlns="" val="107148161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858250" cy="466726"/>
          </a:xfrm>
        </p:spPr>
        <p:txBody>
          <a:bodyPr/>
          <a:lstStyle/>
          <a:p>
            <a:r>
              <a:rPr lang="en-GB" sz="2400" dirty="0" smtClean="0"/>
              <a:t>Supplier </a:t>
            </a:r>
            <a:r>
              <a:rPr lang="en-GB" sz="2400" dirty="0"/>
              <a:t>perception of compliance with the Code</a:t>
            </a:r>
          </a:p>
        </p:txBody>
      </p:sp>
      <p:sp>
        <p:nvSpPr>
          <p:cNvPr id="4" name="Slide Number Placeholder 3"/>
          <p:cNvSpPr>
            <a:spLocks noGrp="1"/>
          </p:cNvSpPr>
          <p:nvPr>
            <p:ph type="sldNum" sz="quarter" idx="22"/>
          </p:nvPr>
        </p:nvSpPr>
        <p:spPr/>
        <p:txBody>
          <a:bodyPr/>
          <a:lstStyle/>
          <a:p>
            <a:fld id="{C583F893-9CD3-428D-9D58-354102382CC2}" type="slidenum">
              <a:rPr lang="en-GB" smtClean="0"/>
              <a:pPr/>
              <a:t>28</a:t>
            </a:fld>
            <a:endParaRPr lang="en-GB" dirty="0"/>
          </a:p>
        </p:txBody>
      </p:sp>
      <p:graphicFrame>
        <p:nvGraphicFramePr>
          <p:cNvPr id="7" name="Chart 6"/>
          <p:cNvGraphicFramePr/>
          <p:nvPr>
            <p:extLst>
              <p:ext uri="{D42A27DB-BD31-4B8C-83A1-F6EECF244321}">
                <p14:modId xmlns:p14="http://schemas.microsoft.com/office/powerpoint/2010/main" xmlns="" val="4198829909"/>
              </p:ext>
            </p:extLst>
          </p:nvPr>
        </p:nvGraphicFramePr>
        <p:xfrm>
          <a:off x="78852" y="980728"/>
          <a:ext cx="8813627"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7860" y="6411235"/>
            <a:ext cx="5544259" cy="215444"/>
          </a:xfrm>
          <a:prstGeom prst="rect">
            <a:avLst/>
          </a:prstGeom>
        </p:spPr>
        <p:txBody>
          <a:bodyPr wrap="square">
            <a:spAutoFit/>
          </a:bodyPr>
          <a:lstStyle/>
          <a:p>
            <a:r>
              <a:rPr lang="en-GB" sz="800" dirty="0" smtClean="0">
                <a:latin typeface="Arial" panose="020B0604020202020204" pitchFamily="34" charset="0"/>
              </a:rPr>
              <a:t>Q16. Overall, how well or not do you think retailers follow the Code? Exc. Not sure.</a:t>
            </a:r>
            <a:endParaRPr lang="en-GB" sz="800" dirty="0"/>
          </a:p>
        </p:txBody>
      </p:sp>
    </p:spTree>
    <p:extLst>
      <p:ext uri="{BB962C8B-B14F-4D97-AF65-F5344CB8AC3E}">
        <p14:creationId xmlns:p14="http://schemas.microsoft.com/office/powerpoint/2010/main" xmlns="" val="225146374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Summary (3) – Experience of retailers</a:t>
            </a:r>
            <a:endParaRPr lang="en-GB" dirty="0"/>
          </a:p>
        </p:txBody>
      </p:sp>
      <p:sp>
        <p:nvSpPr>
          <p:cNvPr id="9" name="Text Placeholder 8"/>
          <p:cNvSpPr>
            <a:spLocks noGrp="1"/>
          </p:cNvSpPr>
          <p:nvPr>
            <p:ph type="body" sz="quarter" idx="19"/>
          </p:nvPr>
        </p:nvSpPr>
        <p:spPr>
          <a:xfrm>
            <a:off x="142875" y="1268760"/>
            <a:ext cx="8858250" cy="4680520"/>
          </a:xfrm>
        </p:spPr>
        <p:txBody>
          <a:bodyPr>
            <a:normAutofit/>
          </a:bodyPr>
          <a:lstStyle/>
          <a:p>
            <a:pPr lvl="1">
              <a:buClr>
                <a:srgbClr val="92D050"/>
              </a:buClr>
              <a:buSzPct val="100000"/>
            </a:pPr>
            <a:r>
              <a:rPr lang="en-GB" sz="2800" dirty="0" smtClean="0">
                <a:solidFill>
                  <a:srgbClr val="6D6F71"/>
                </a:solidFill>
              </a:rPr>
              <a:t>Written supply agreements are reported to be in place by less than half of those responding. </a:t>
            </a:r>
          </a:p>
          <a:p>
            <a:pPr lvl="1">
              <a:buClr>
                <a:srgbClr val="92D050"/>
              </a:buClr>
              <a:buSzPct val="100000"/>
            </a:pPr>
            <a:r>
              <a:rPr lang="en-GB" sz="2800" dirty="0" smtClean="0">
                <a:solidFill>
                  <a:srgbClr val="6D6F71"/>
                </a:solidFill>
              </a:rPr>
              <a:t>Thinking about the time since 2010 more feel that retailers practice has improved than worsened </a:t>
            </a:r>
          </a:p>
          <a:p>
            <a:pPr lvl="1">
              <a:buClr>
                <a:srgbClr val="92D050"/>
              </a:buClr>
              <a:buSzPct val="100000"/>
            </a:pPr>
            <a:r>
              <a:rPr lang="en-GB" sz="2800" dirty="0">
                <a:solidFill>
                  <a:srgbClr val="6D6F71"/>
                </a:solidFill>
              </a:rPr>
              <a:t>Larger suppliers feel that retailers are more compliant with the Code than smaller</a:t>
            </a:r>
          </a:p>
          <a:p>
            <a:pPr lvl="1">
              <a:buClr>
                <a:srgbClr val="92D050"/>
              </a:buClr>
              <a:buSzPct val="100000"/>
            </a:pPr>
            <a:r>
              <a:rPr lang="en-GB" sz="2800" dirty="0">
                <a:solidFill>
                  <a:srgbClr val="6D6F71"/>
                </a:solidFill>
              </a:rPr>
              <a:t>Trade associations are more positive about compliance than the direct suppliers they represent </a:t>
            </a:r>
          </a:p>
          <a:p>
            <a:pPr lvl="1">
              <a:buClr>
                <a:srgbClr val="92D050"/>
              </a:buClr>
              <a:buSzPct val="100000"/>
            </a:pPr>
            <a:r>
              <a:rPr lang="en-GB" sz="2800" dirty="0">
                <a:solidFill>
                  <a:srgbClr val="6D6F71"/>
                </a:solidFill>
              </a:rPr>
              <a:t>Indirect suppliers believe that retailers are less compliant than the direct suppliers </a:t>
            </a:r>
            <a:r>
              <a:rPr lang="en-GB" sz="2800" dirty="0" smtClean="0">
                <a:solidFill>
                  <a:srgbClr val="6D6F71"/>
                </a:solidFill>
              </a:rPr>
              <a:t>have experienced</a:t>
            </a:r>
            <a:endParaRPr lang="en-GB" sz="2800" dirty="0">
              <a:solidFill>
                <a:srgbClr val="6D6F71"/>
              </a:solidFill>
            </a:endParaRPr>
          </a:p>
        </p:txBody>
      </p:sp>
      <p:sp>
        <p:nvSpPr>
          <p:cNvPr id="2" name="Slide Number Placeholder 1"/>
          <p:cNvSpPr>
            <a:spLocks noGrp="1"/>
          </p:cNvSpPr>
          <p:nvPr>
            <p:ph type="sldNum" sz="quarter" idx="22"/>
          </p:nvPr>
        </p:nvSpPr>
        <p:spPr/>
        <p:txBody>
          <a:bodyPr/>
          <a:lstStyle/>
          <a:p>
            <a:fld id="{8F5610C8-4100-4700-A695-ED7D190A45BE}" type="slidenum">
              <a:rPr lang="en-GB" smtClean="0"/>
              <a:pPr/>
              <a:t>29</a:t>
            </a:fld>
            <a:endParaRPr lang="en-GB" dirty="0"/>
          </a:p>
        </p:txBody>
      </p:sp>
    </p:spTree>
    <p:extLst>
      <p:ext uri="{BB962C8B-B14F-4D97-AF65-F5344CB8AC3E}">
        <p14:creationId xmlns:p14="http://schemas.microsoft.com/office/powerpoint/2010/main" xmlns="" val="149105520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GB" dirty="0"/>
          </a:p>
        </p:txBody>
      </p:sp>
      <p:sp>
        <p:nvSpPr>
          <p:cNvPr id="10" name="Title 9"/>
          <p:cNvSpPr>
            <a:spLocks noGrp="1"/>
          </p:cNvSpPr>
          <p:nvPr>
            <p:ph type="title"/>
          </p:nvPr>
        </p:nvSpPr>
        <p:spPr/>
        <p:txBody>
          <a:bodyPr/>
          <a:lstStyle/>
          <a:p>
            <a:r>
              <a:rPr lang="en-GB" dirty="0" smtClean="0"/>
              <a:t>About those who participated</a:t>
            </a:r>
            <a:endParaRPr lang="en-GB" dirty="0"/>
          </a:p>
        </p:txBody>
      </p:sp>
    </p:spTree>
    <p:extLst>
      <p:ext uri="{BB962C8B-B14F-4D97-AF65-F5344CB8AC3E}">
        <p14:creationId xmlns:p14="http://schemas.microsoft.com/office/powerpoint/2010/main" xmlns="" val="480308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858250" cy="466726"/>
          </a:xfrm>
        </p:spPr>
        <p:txBody>
          <a:bodyPr/>
          <a:lstStyle/>
          <a:p>
            <a:r>
              <a:rPr lang="en-GB" sz="2400" dirty="0" smtClean="0"/>
              <a:t>Other comments</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30</a:t>
            </a:fld>
            <a:endParaRPr lang="en-GB" dirty="0"/>
          </a:p>
        </p:txBody>
      </p:sp>
      <p:sp>
        <p:nvSpPr>
          <p:cNvPr id="11" name="Rectangle 10"/>
          <p:cNvSpPr/>
          <p:nvPr/>
        </p:nvSpPr>
        <p:spPr>
          <a:xfrm>
            <a:off x="107504" y="6472790"/>
            <a:ext cx="4572000" cy="338554"/>
          </a:xfrm>
          <a:prstGeom prst="rect">
            <a:avLst/>
          </a:prstGeom>
        </p:spPr>
        <p:txBody>
          <a:bodyPr>
            <a:spAutoFit/>
          </a:bodyPr>
          <a:lstStyle/>
          <a:p>
            <a:r>
              <a:rPr lang="en-GB" sz="800" dirty="0" smtClean="0">
                <a:latin typeface="Arial" panose="020B0604020202020204" pitchFamily="34" charset="0"/>
              </a:rPr>
              <a:t>Q6b. What areas of retailer business practices / behaviour have the most significant negative impact on your business in the last 12 months? (open)</a:t>
            </a:r>
            <a:endParaRPr lang="en-GB" sz="800" dirty="0">
              <a:latin typeface="Arial" panose="020B0604020202020204" pitchFamily="34" charset="0"/>
            </a:endParaRPr>
          </a:p>
        </p:txBody>
      </p:sp>
      <p:sp>
        <p:nvSpPr>
          <p:cNvPr id="6" name="Text Placeholder 8"/>
          <p:cNvSpPr>
            <a:spLocks noGrp="1"/>
          </p:cNvSpPr>
          <p:nvPr>
            <p:ph type="body" sz="quarter" idx="19"/>
          </p:nvPr>
        </p:nvSpPr>
        <p:spPr>
          <a:xfrm>
            <a:off x="107505" y="1069411"/>
            <a:ext cx="3549709" cy="4278975"/>
          </a:xfrm>
        </p:spPr>
        <p:txBody>
          <a:bodyPr>
            <a:noAutofit/>
          </a:bodyPr>
          <a:lstStyle/>
          <a:p>
            <a:pPr lvl="1">
              <a:buClr>
                <a:srgbClr val="92D050"/>
              </a:buClr>
              <a:buSzPct val="100000"/>
            </a:pPr>
            <a:r>
              <a:rPr lang="en-US" sz="1650" dirty="0" smtClean="0">
                <a:solidFill>
                  <a:srgbClr val="6D6F71"/>
                </a:solidFill>
              </a:rPr>
              <a:t>Comments made at this stage were diverse and often very specific to suppliers circumstances, but …</a:t>
            </a:r>
          </a:p>
          <a:p>
            <a:pPr lvl="2">
              <a:buClr>
                <a:srgbClr val="92D050"/>
              </a:buClr>
              <a:buSzPct val="100000"/>
            </a:pPr>
            <a:r>
              <a:rPr lang="en-US" sz="1650" dirty="0" smtClean="0">
                <a:solidFill>
                  <a:srgbClr val="6D6F71"/>
                </a:solidFill>
              </a:rPr>
              <a:t>A couple mentioned Boots and Superdrug not being covered by the Code.</a:t>
            </a:r>
          </a:p>
          <a:p>
            <a:pPr lvl="2">
              <a:buClr>
                <a:srgbClr val="92D050"/>
              </a:buClr>
              <a:buSzPct val="100000"/>
            </a:pPr>
            <a:r>
              <a:rPr lang="en-US" sz="1650" dirty="0" smtClean="0">
                <a:solidFill>
                  <a:srgbClr val="6D6F71"/>
                </a:solidFill>
              </a:rPr>
              <a:t>A few reported a disconnect between retailer senior management commitment and  reality on the front line of buying.</a:t>
            </a:r>
          </a:p>
          <a:p>
            <a:pPr lvl="2">
              <a:buClr>
                <a:srgbClr val="92D050"/>
              </a:buClr>
              <a:buSzPct val="100000"/>
            </a:pPr>
            <a:r>
              <a:rPr lang="en-US" sz="1650" dirty="0" smtClean="0">
                <a:solidFill>
                  <a:srgbClr val="6D6F71"/>
                </a:solidFill>
              </a:rPr>
              <a:t>Some feel that retailers are using the Code to their advantage, others felt that things were improving.</a:t>
            </a:r>
          </a:p>
          <a:p>
            <a:pPr lvl="2">
              <a:buClr>
                <a:srgbClr val="92D050"/>
              </a:buClr>
              <a:buSzPct val="100000"/>
            </a:pPr>
            <a:r>
              <a:rPr lang="en-US" sz="1650" dirty="0" smtClean="0">
                <a:solidFill>
                  <a:srgbClr val="6D6F71"/>
                </a:solidFill>
              </a:rPr>
              <a:t>A few mentioned that indirect suppliers are not protected / not as well protected. </a:t>
            </a:r>
          </a:p>
        </p:txBody>
      </p:sp>
      <p:sp>
        <p:nvSpPr>
          <p:cNvPr id="8" name="Rounded Rectangle 7"/>
          <p:cNvSpPr/>
          <p:nvPr/>
        </p:nvSpPr>
        <p:spPr>
          <a:xfrm>
            <a:off x="6444208" y="3316747"/>
            <a:ext cx="2664295" cy="2919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lumMod val="50000"/>
                  </a:schemeClr>
                </a:solidFill>
              </a:rPr>
              <a:t>“Retailers pay it lip service at a senior level but this does not flow through to the actions taken by their buying teams </a:t>
            </a:r>
            <a:r>
              <a:rPr lang="en-GB" sz="1600" i="1" dirty="0" smtClean="0">
                <a:solidFill>
                  <a:schemeClr val="tx1">
                    <a:lumMod val="50000"/>
                  </a:schemeClr>
                </a:solidFill>
              </a:rPr>
              <a:t>on a </a:t>
            </a:r>
            <a:r>
              <a:rPr lang="en-GB" sz="1600" i="1" dirty="0">
                <a:solidFill>
                  <a:schemeClr val="tx1">
                    <a:lumMod val="50000"/>
                  </a:schemeClr>
                </a:solidFill>
              </a:rPr>
              <a:t>daily basis. However, within our business it usually feels a better long term relationship solution to try &amp; work through non-compliance issues rather than escalate.”</a:t>
            </a:r>
          </a:p>
        </p:txBody>
      </p:sp>
      <p:sp>
        <p:nvSpPr>
          <p:cNvPr id="9" name="Rounded Rectangle 8"/>
          <p:cNvSpPr/>
          <p:nvPr/>
        </p:nvSpPr>
        <p:spPr>
          <a:xfrm>
            <a:off x="7237711" y="480790"/>
            <a:ext cx="1700998" cy="25749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t>“Retailers hide behind the GCA when it suits them BUT, there has definitely been an improvement versus the bad old days!”</a:t>
            </a:r>
            <a:endParaRPr lang="en-GB" sz="1600" i="1" dirty="0"/>
          </a:p>
        </p:txBody>
      </p:sp>
      <p:sp>
        <p:nvSpPr>
          <p:cNvPr id="12" name="Rounded Rectangle 11"/>
          <p:cNvSpPr/>
          <p:nvPr/>
        </p:nvSpPr>
        <p:spPr>
          <a:xfrm>
            <a:off x="3801230" y="3506227"/>
            <a:ext cx="2498962" cy="23531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t>“The </a:t>
            </a:r>
            <a:r>
              <a:rPr lang="en-GB" sz="1600" i="1" dirty="0"/>
              <a:t>GCA is starting to become effective and we may see </a:t>
            </a:r>
            <a:r>
              <a:rPr lang="en-GB" sz="1600" i="1" dirty="0" smtClean="0"/>
              <a:t>retailers </a:t>
            </a:r>
            <a:r>
              <a:rPr lang="en-GB" sz="1600" i="1" dirty="0"/>
              <a:t>start to change their behaviour. However, it will take </a:t>
            </a:r>
            <a:r>
              <a:rPr lang="en-GB" sz="1600" i="1" dirty="0" smtClean="0"/>
              <a:t>some </a:t>
            </a:r>
            <a:r>
              <a:rPr lang="en-GB" sz="1600" i="1" dirty="0"/>
              <a:t>time to truly understand whether the retailers have/will changed their practices</a:t>
            </a:r>
            <a:r>
              <a:rPr lang="en-GB" sz="1600" i="1" dirty="0" smtClean="0"/>
              <a:t>.”</a:t>
            </a:r>
            <a:endParaRPr lang="en-GB" sz="1600" i="1" dirty="0"/>
          </a:p>
        </p:txBody>
      </p:sp>
      <p:sp>
        <p:nvSpPr>
          <p:cNvPr id="13" name="Rounded Rectangle 12"/>
          <p:cNvSpPr/>
          <p:nvPr/>
        </p:nvSpPr>
        <p:spPr>
          <a:xfrm>
            <a:off x="4110642" y="480790"/>
            <a:ext cx="2837621" cy="276806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t>“Independent investigations are required without causing companies to be identified. The key issues of unapproved deductions, illegitimate audit claims and drop and drive deductions could be simply outlawed and audited with significant penalties</a:t>
            </a:r>
          </a:p>
        </p:txBody>
      </p:sp>
    </p:spTree>
    <p:extLst>
      <p:ext uri="{BB962C8B-B14F-4D97-AF65-F5344CB8AC3E}">
        <p14:creationId xmlns:p14="http://schemas.microsoft.com/office/powerpoint/2010/main" xmlns="" val="2922138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Who took part?</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4</a:t>
            </a:fld>
            <a:endParaRPr lang="en-GB" dirty="0"/>
          </a:p>
        </p:txBody>
      </p:sp>
      <p:graphicFrame>
        <p:nvGraphicFramePr>
          <p:cNvPr id="11" name="Chart 10"/>
          <p:cNvGraphicFramePr/>
          <p:nvPr>
            <p:extLst>
              <p:ext uri="{D42A27DB-BD31-4B8C-83A1-F6EECF244321}">
                <p14:modId xmlns:p14="http://schemas.microsoft.com/office/powerpoint/2010/main" xmlns="" val="2296621058"/>
              </p:ext>
            </p:extLst>
          </p:nvPr>
        </p:nvGraphicFramePr>
        <p:xfrm>
          <a:off x="119548" y="1124744"/>
          <a:ext cx="4308436"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p:nvPr>
            <p:extLst>
              <p:ext uri="{D42A27DB-BD31-4B8C-83A1-F6EECF244321}">
                <p14:modId xmlns:p14="http://schemas.microsoft.com/office/powerpoint/2010/main" xmlns="" val="483746980"/>
              </p:ext>
            </p:extLst>
          </p:nvPr>
        </p:nvGraphicFramePr>
        <p:xfrm>
          <a:off x="4860032" y="404664"/>
          <a:ext cx="3681524" cy="2589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xmlns="" val="2837657545"/>
              </p:ext>
            </p:extLst>
          </p:nvPr>
        </p:nvGraphicFramePr>
        <p:xfrm>
          <a:off x="4644008" y="2924944"/>
          <a:ext cx="4164420"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5273" y="6364488"/>
            <a:ext cx="6006887" cy="461665"/>
          </a:xfrm>
          <a:prstGeom prst="rect">
            <a:avLst/>
          </a:prstGeom>
        </p:spPr>
        <p:txBody>
          <a:bodyPr wrap="square">
            <a:spAutoFit/>
          </a:bodyPr>
          <a:lstStyle/>
          <a:p>
            <a:r>
              <a:rPr lang="en-GB" sz="800" dirty="0" smtClean="0"/>
              <a:t>Q1. Please tell us which organisation of organisation you are responding on behalf of. Base: 617</a:t>
            </a:r>
          </a:p>
          <a:p>
            <a:r>
              <a:rPr lang="en-GB" sz="800" dirty="0" smtClean="0"/>
              <a:t>Q2. What products do you supply across branded and own label types? Base: 381 direct suppliers and 147 indirect suppliers</a:t>
            </a:r>
          </a:p>
          <a:p>
            <a:r>
              <a:rPr lang="en-GB" sz="800" dirty="0" smtClean="0"/>
              <a:t>Q2a. What categories do you represent? Base: 40 - trade associations</a:t>
            </a:r>
            <a:endParaRPr lang="en-GB" sz="800" dirty="0"/>
          </a:p>
        </p:txBody>
      </p:sp>
    </p:spTree>
    <p:extLst>
      <p:ext uri="{BB962C8B-B14F-4D97-AF65-F5344CB8AC3E}">
        <p14:creationId xmlns:p14="http://schemas.microsoft.com/office/powerpoint/2010/main" xmlns="" val="25877263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61" y="476672"/>
            <a:ext cx="8858250" cy="466726"/>
          </a:xfrm>
        </p:spPr>
        <p:txBody>
          <a:bodyPr/>
          <a:lstStyle/>
          <a:p>
            <a:r>
              <a:rPr lang="en-GB" sz="2400" dirty="0" smtClean="0"/>
              <a:t>Suppliers characteristics</a:t>
            </a:r>
            <a:endParaRPr lang="en-GB" sz="2400" dirty="0"/>
          </a:p>
        </p:txBody>
      </p:sp>
      <p:sp>
        <p:nvSpPr>
          <p:cNvPr id="4" name="Slide Number Placeholder 3"/>
          <p:cNvSpPr>
            <a:spLocks noGrp="1"/>
          </p:cNvSpPr>
          <p:nvPr>
            <p:ph type="sldNum" sz="quarter" idx="22"/>
          </p:nvPr>
        </p:nvSpPr>
        <p:spPr>
          <a:xfrm>
            <a:off x="7517180" y="6128131"/>
            <a:ext cx="704332" cy="472715"/>
          </a:xfrm>
        </p:spPr>
        <p:txBody>
          <a:bodyPr/>
          <a:lstStyle/>
          <a:p>
            <a:fld id="{C583F893-9CD3-428D-9D58-354102382CC2}" type="slidenum">
              <a:rPr lang="en-GB" smtClean="0"/>
              <a:pPr/>
              <a:t>5</a:t>
            </a:fld>
            <a:endParaRPr lang="en-GB" dirty="0"/>
          </a:p>
        </p:txBody>
      </p:sp>
      <p:graphicFrame>
        <p:nvGraphicFramePr>
          <p:cNvPr id="16" name="Chart 15"/>
          <p:cNvGraphicFramePr/>
          <p:nvPr>
            <p:extLst>
              <p:ext uri="{D42A27DB-BD31-4B8C-83A1-F6EECF244321}">
                <p14:modId xmlns:p14="http://schemas.microsoft.com/office/powerpoint/2010/main" xmlns="" val="2221540375"/>
              </p:ext>
            </p:extLst>
          </p:nvPr>
        </p:nvGraphicFramePr>
        <p:xfrm>
          <a:off x="309126" y="1124744"/>
          <a:ext cx="2664296"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xmlns="" val="3953706014"/>
              </p:ext>
            </p:extLst>
          </p:nvPr>
        </p:nvGraphicFramePr>
        <p:xfrm>
          <a:off x="4557598" y="1124744"/>
          <a:ext cx="3312368"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extLst>
              <p:ext uri="{D42A27DB-BD31-4B8C-83A1-F6EECF244321}">
                <p14:modId xmlns:p14="http://schemas.microsoft.com/office/powerpoint/2010/main" xmlns="" val="1317852895"/>
              </p:ext>
            </p:extLst>
          </p:nvPr>
        </p:nvGraphicFramePr>
        <p:xfrm>
          <a:off x="237118" y="3068960"/>
          <a:ext cx="4608512" cy="289609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5273" y="6364488"/>
            <a:ext cx="5084211" cy="338554"/>
          </a:xfrm>
          <a:prstGeom prst="rect">
            <a:avLst/>
          </a:prstGeom>
        </p:spPr>
        <p:txBody>
          <a:bodyPr wrap="square">
            <a:spAutoFit/>
          </a:bodyPr>
          <a:lstStyle/>
          <a:p>
            <a:r>
              <a:rPr lang="en-GB" sz="800" dirty="0" smtClean="0"/>
              <a:t>Q18. Number of employees (308); Q19. Turnover (308); Q19a. Is the head office based … (300); Q19b. And where are you personally based? (300).</a:t>
            </a:r>
            <a:endParaRPr lang="en-GB" sz="800" dirty="0"/>
          </a:p>
        </p:txBody>
      </p:sp>
      <p:graphicFrame>
        <p:nvGraphicFramePr>
          <p:cNvPr id="8" name="Chart 7"/>
          <p:cNvGraphicFramePr/>
          <p:nvPr>
            <p:extLst>
              <p:ext uri="{D42A27DB-BD31-4B8C-83A1-F6EECF244321}">
                <p14:modId xmlns:p14="http://schemas.microsoft.com/office/powerpoint/2010/main" xmlns="" val="3037666112"/>
              </p:ext>
            </p:extLst>
          </p:nvPr>
        </p:nvGraphicFramePr>
        <p:xfrm>
          <a:off x="4283968" y="3068960"/>
          <a:ext cx="4608511" cy="28960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5414571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36" y="404664"/>
            <a:ext cx="8858250" cy="466726"/>
          </a:xfrm>
        </p:spPr>
        <p:txBody>
          <a:bodyPr/>
          <a:lstStyle/>
          <a:p>
            <a:r>
              <a:rPr lang="en-GB" sz="2400" dirty="0" smtClean="0"/>
              <a:t>Which retailers supplied?</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6</a:t>
            </a:fld>
            <a:endParaRPr lang="en-GB" dirty="0"/>
          </a:p>
        </p:txBody>
      </p:sp>
      <p:graphicFrame>
        <p:nvGraphicFramePr>
          <p:cNvPr id="7" name="Chart 6"/>
          <p:cNvGraphicFramePr/>
          <p:nvPr>
            <p:extLst>
              <p:ext uri="{D42A27DB-BD31-4B8C-83A1-F6EECF244321}">
                <p14:modId xmlns:p14="http://schemas.microsoft.com/office/powerpoint/2010/main" xmlns="" val="559848947"/>
              </p:ext>
            </p:extLst>
          </p:nvPr>
        </p:nvGraphicFramePr>
        <p:xfrm>
          <a:off x="170004" y="907089"/>
          <a:ext cx="836243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07860" y="6411235"/>
            <a:ext cx="5544259" cy="215444"/>
          </a:xfrm>
          <a:prstGeom prst="rect">
            <a:avLst/>
          </a:prstGeom>
        </p:spPr>
        <p:txBody>
          <a:bodyPr wrap="square">
            <a:spAutoFit/>
          </a:bodyPr>
          <a:lstStyle/>
          <a:p>
            <a:r>
              <a:rPr lang="en-GB" sz="800" dirty="0" smtClean="0">
                <a:latin typeface="Arial" panose="020B0604020202020204" pitchFamily="34" charset="0"/>
              </a:rPr>
              <a:t>q3. To which of these retailers do you currently supply groceries? (multiple) Base: 357 direct suppliers only</a:t>
            </a:r>
            <a:endParaRPr lang="en-GB" sz="800" dirty="0"/>
          </a:p>
        </p:txBody>
      </p:sp>
    </p:spTree>
    <p:extLst>
      <p:ext uri="{BB962C8B-B14F-4D97-AF65-F5344CB8AC3E}">
        <p14:creationId xmlns:p14="http://schemas.microsoft.com/office/powerpoint/2010/main" xmlns="" val="19940846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endParaRPr lang="en-GB" dirty="0"/>
          </a:p>
        </p:txBody>
      </p:sp>
      <p:sp>
        <p:nvSpPr>
          <p:cNvPr id="10" name="Title 9"/>
          <p:cNvSpPr>
            <a:spLocks noGrp="1"/>
          </p:cNvSpPr>
          <p:nvPr>
            <p:ph type="title"/>
          </p:nvPr>
        </p:nvSpPr>
        <p:spPr/>
        <p:txBody>
          <a:bodyPr/>
          <a:lstStyle/>
          <a:p>
            <a:r>
              <a:rPr lang="en-GB" dirty="0" smtClean="0"/>
              <a:t>Awareness of Code and GCA</a:t>
            </a:r>
            <a:endParaRPr lang="en-GB" dirty="0"/>
          </a:p>
        </p:txBody>
      </p:sp>
    </p:spTree>
    <p:extLst>
      <p:ext uri="{BB962C8B-B14F-4D97-AF65-F5344CB8AC3E}">
        <p14:creationId xmlns:p14="http://schemas.microsoft.com/office/powerpoint/2010/main" xmlns="" val="38525695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Awareness of and familiarity with the Code</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8</a:t>
            </a:fld>
            <a:endParaRPr lang="en-GB" dirty="0"/>
          </a:p>
        </p:txBody>
      </p:sp>
      <p:sp>
        <p:nvSpPr>
          <p:cNvPr id="10" name="Rectangle 9"/>
          <p:cNvSpPr/>
          <p:nvPr/>
        </p:nvSpPr>
        <p:spPr>
          <a:xfrm>
            <a:off x="107860" y="6411235"/>
            <a:ext cx="5544259" cy="338554"/>
          </a:xfrm>
          <a:prstGeom prst="rect">
            <a:avLst/>
          </a:prstGeom>
        </p:spPr>
        <p:txBody>
          <a:bodyPr wrap="square">
            <a:spAutoFit/>
          </a:bodyPr>
          <a:lstStyle/>
          <a:p>
            <a:r>
              <a:rPr lang="en-GB" sz="800" dirty="0" smtClean="0">
                <a:latin typeface="Arial" panose="020B0604020202020204" pitchFamily="34" charset="0"/>
              </a:rPr>
              <a:t>Q3a and Q3b. Are you aware of the Groceries Supply Code of Practice (the Code)? How familiar or not are you with all the elements of the Code? Base: Trade Associations (41); Direct Suppliers (354); Indirect Suppliers (129). </a:t>
            </a:r>
            <a:endParaRPr lang="en-GB" sz="800" dirty="0"/>
          </a:p>
        </p:txBody>
      </p:sp>
      <p:graphicFrame>
        <p:nvGraphicFramePr>
          <p:cNvPr id="12" name="Chart 11"/>
          <p:cNvGraphicFramePr/>
          <p:nvPr>
            <p:extLst>
              <p:ext uri="{D42A27DB-BD31-4B8C-83A1-F6EECF244321}">
                <p14:modId xmlns:p14="http://schemas.microsoft.com/office/powerpoint/2010/main" xmlns="" val="3176448014"/>
              </p:ext>
            </p:extLst>
          </p:nvPr>
        </p:nvGraphicFramePr>
        <p:xfrm>
          <a:off x="107504" y="620688"/>
          <a:ext cx="8640960" cy="4248471"/>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259632" y="5013176"/>
            <a:ext cx="6912768" cy="9361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Varies significantly with supplier size – 25% of Micros unaware, 10% Large.</a:t>
            </a:r>
          </a:p>
          <a:p>
            <a:pPr algn="ctr"/>
            <a:r>
              <a:rPr lang="en-GB" sz="1600" b="1" dirty="0" smtClean="0"/>
              <a:t>26% of Large suppliers ‘very familiar,’ 4% of Micros </a:t>
            </a:r>
          </a:p>
        </p:txBody>
      </p:sp>
    </p:spTree>
    <p:extLst>
      <p:ext uri="{BB962C8B-B14F-4D97-AF65-F5344CB8AC3E}">
        <p14:creationId xmlns:p14="http://schemas.microsoft.com/office/powerpoint/2010/main" xmlns="" val="23833794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8250" cy="466726"/>
          </a:xfrm>
        </p:spPr>
        <p:txBody>
          <a:bodyPr/>
          <a:lstStyle/>
          <a:p>
            <a:r>
              <a:rPr lang="en-GB" sz="2400" dirty="0" smtClean="0"/>
              <a:t>Awareness of and familiarity with the GCA – role and responsibilities</a:t>
            </a:r>
            <a:endParaRPr lang="en-GB" sz="2400" dirty="0"/>
          </a:p>
        </p:txBody>
      </p:sp>
      <p:sp>
        <p:nvSpPr>
          <p:cNvPr id="4" name="Slide Number Placeholder 3"/>
          <p:cNvSpPr>
            <a:spLocks noGrp="1"/>
          </p:cNvSpPr>
          <p:nvPr>
            <p:ph type="sldNum" sz="quarter" idx="22"/>
          </p:nvPr>
        </p:nvSpPr>
        <p:spPr/>
        <p:txBody>
          <a:bodyPr/>
          <a:lstStyle/>
          <a:p>
            <a:fld id="{C583F893-9CD3-428D-9D58-354102382CC2}" type="slidenum">
              <a:rPr lang="en-GB" smtClean="0"/>
              <a:pPr/>
              <a:t>9</a:t>
            </a:fld>
            <a:endParaRPr lang="en-GB" dirty="0"/>
          </a:p>
        </p:txBody>
      </p:sp>
      <p:graphicFrame>
        <p:nvGraphicFramePr>
          <p:cNvPr id="7" name="Chart 6"/>
          <p:cNvGraphicFramePr/>
          <p:nvPr>
            <p:extLst>
              <p:ext uri="{D42A27DB-BD31-4B8C-83A1-F6EECF244321}">
                <p14:modId xmlns:p14="http://schemas.microsoft.com/office/powerpoint/2010/main" xmlns="" val="2830576797"/>
              </p:ext>
            </p:extLst>
          </p:nvPr>
        </p:nvGraphicFramePr>
        <p:xfrm>
          <a:off x="107504" y="871390"/>
          <a:ext cx="8640960" cy="406977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7860" y="6411235"/>
            <a:ext cx="7272452" cy="338554"/>
          </a:xfrm>
          <a:prstGeom prst="rect">
            <a:avLst/>
          </a:prstGeom>
        </p:spPr>
        <p:txBody>
          <a:bodyPr wrap="square">
            <a:spAutoFit/>
          </a:bodyPr>
          <a:lstStyle/>
          <a:p>
            <a:r>
              <a:rPr lang="en-GB" sz="800" dirty="0" smtClean="0">
                <a:latin typeface="Arial" panose="020B0604020202020204" pitchFamily="34" charset="0"/>
              </a:rPr>
              <a:t>Q4a and Q4b. Before this survey were you aware of the Groceries Code Adjudicator (GCA) and its role and responsibilities? How familiar or not are you with the GCA’s role and responsibilities? </a:t>
            </a:r>
            <a:r>
              <a:rPr lang="en-GB" sz="800" dirty="0">
                <a:latin typeface="Arial" panose="020B0604020202020204" pitchFamily="34" charset="0"/>
              </a:rPr>
              <a:t>Base: Trade Associations </a:t>
            </a:r>
            <a:r>
              <a:rPr lang="en-GB" sz="800" dirty="0" smtClean="0">
                <a:latin typeface="Arial" panose="020B0604020202020204" pitchFamily="34" charset="0"/>
              </a:rPr>
              <a:t>(38); </a:t>
            </a:r>
            <a:r>
              <a:rPr lang="en-GB" sz="800" dirty="0">
                <a:latin typeface="Arial" panose="020B0604020202020204" pitchFamily="34" charset="0"/>
              </a:rPr>
              <a:t>Direct Suppliers (</a:t>
            </a:r>
            <a:r>
              <a:rPr lang="en-GB" sz="800" dirty="0" smtClean="0">
                <a:latin typeface="Arial" panose="020B0604020202020204" pitchFamily="34" charset="0"/>
              </a:rPr>
              <a:t>347); </a:t>
            </a:r>
            <a:r>
              <a:rPr lang="en-GB" sz="800" dirty="0">
                <a:latin typeface="Arial" panose="020B0604020202020204" pitchFamily="34" charset="0"/>
              </a:rPr>
              <a:t>Indirect Suppliers </a:t>
            </a:r>
            <a:r>
              <a:rPr lang="en-GB" sz="800" dirty="0" smtClean="0">
                <a:latin typeface="Arial" panose="020B0604020202020204" pitchFamily="34" charset="0"/>
              </a:rPr>
              <a:t>(126). </a:t>
            </a:r>
            <a:endParaRPr lang="en-GB" sz="800" dirty="0"/>
          </a:p>
        </p:txBody>
      </p:sp>
      <p:sp>
        <p:nvSpPr>
          <p:cNvPr id="6" name="Rounded Rectangle 5"/>
          <p:cNvSpPr/>
          <p:nvPr/>
        </p:nvSpPr>
        <p:spPr>
          <a:xfrm>
            <a:off x="1259632" y="5013176"/>
            <a:ext cx="6912768" cy="9361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Varies significantly with supplier size – similarly to awareness of the Code.</a:t>
            </a:r>
          </a:p>
          <a:p>
            <a:pPr algn="ctr"/>
            <a:r>
              <a:rPr lang="en-GB" sz="1600" b="1" dirty="0" smtClean="0"/>
              <a:t>32% of Micros unaware of the GCA, 20% of Large.</a:t>
            </a:r>
          </a:p>
          <a:p>
            <a:pPr algn="ctr"/>
            <a:r>
              <a:rPr lang="en-GB" sz="1600" b="1" dirty="0" smtClean="0"/>
              <a:t>5% of Micros very familiar, 26% of Large suppliers.</a:t>
            </a:r>
          </a:p>
        </p:txBody>
      </p:sp>
    </p:spTree>
    <p:extLst>
      <p:ext uri="{BB962C8B-B14F-4D97-AF65-F5344CB8AC3E}">
        <p14:creationId xmlns:p14="http://schemas.microsoft.com/office/powerpoint/2010/main" xmlns="" val="343460023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PresentationLink xmlns:i=&quot;http://www.w3.org/2001/XMLSchema-instance&quot; xmlns=&quot;http://www.forgetdata.com/Slides&quot;&gt;&lt;DataContext&gt;&lt;Connection xmlns:i=&quot;http://www.w3.org/2001/XMLSchema-instance&quot; xmlns=&quot;http://www.forgetdata.com/ReportingSuite&quot;&gt;&lt;ConnectionString&gt;C:\Users\garyn\Documents\Marketing Slides\Co-op bail in.xlsx&lt;/ConnectionString&gt;&lt;Name&gt;Item0&lt;/Name&gt;&lt;Provider&gt;Excel 2007/2010 Provider&lt;/Provider&gt;&lt;/Connection&gt;&lt;/DataContext&gt;&lt;Version&gt;4.2.0.0&lt;/Version&gt;&lt;/PresentationLink&gt;"/>
  <p:tag name="ISPRING_RESOURCE_PATHS_HASH_2" val="923151c8ab761ddc74acea6235c4a495defa39"/>
</p:tagLst>
</file>

<file path=ppt/theme/theme1.xml><?xml version="1.0" encoding="utf-8"?>
<a:theme xmlns:a="http://schemas.openxmlformats.org/drawingml/2006/main" name="YouGovNew Template Standard Ratio V1.1">
  <a:themeElements>
    <a:clrScheme name="Custom 49">
      <a:dk1>
        <a:srgbClr val="6D6F71"/>
      </a:dk1>
      <a:lt1>
        <a:srgbClr val="FFFFFF"/>
      </a:lt1>
      <a:dk2>
        <a:srgbClr val="EE2D27"/>
      </a:dk2>
      <a:lt2>
        <a:srgbClr val="A7A9AC"/>
      </a:lt2>
      <a:accent1>
        <a:srgbClr val="93D023"/>
      </a:accent1>
      <a:accent2>
        <a:srgbClr val="53ACAF"/>
      </a:accent2>
      <a:accent3>
        <a:srgbClr val="D3975B"/>
      </a:accent3>
      <a:accent4>
        <a:srgbClr val="117CC6"/>
      </a:accent4>
      <a:accent5>
        <a:srgbClr val="DEE705"/>
      </a:accent5>
      <a:accent6>
        <a:srgbClr val="885788"/>
      </a:accent6>
      <a:hlink>
        <a:srgbClr val="DEE705"/>
      </a:hlink>
      <a:folHlink>
        <a:srgbClr val="885788"/>
      </a:folHlink>
    </a:clrScheme>
    <a:fontScheme name="YouGov new">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indent="0">
          <a:buFont typeface="Arial" pitchFamily="34" charset="0"/>
          <a:buNone/>
          <a:defRPr sz="1200" dirty="0" smtClean="0">
            <a:solidFill>
              <a:schemeClr val="tx1"/>
            </a:solidFill>
            <a:latin typeface="Calibri" pitchFamily="34" charset="0"/>
          </a:defRPr>
        </a:defPPr>
      </a:lstStyle>
    </a:txDef>
  </a:objectDefaults>
  <a:extraClrSchemeLst/>
  <a:extLst>
    <a:ext uri="{05A4C25C-085E-4340-85A3-A5531E510DB2}">
      <thm15:themeFamily xmlns:thm15="http://schemas.microsoft.com/office/thememl/2012/main" xmlns="" name="Transport creds deck" id="{092E92EE-DADA-410E-B523-E297D25DD85C}" vid="{88F396A8-9596-4199-BD1C-B5E077B1B14E}"/>
    </a:ext>
  </a:extLst>
</a:theme>
</file>

<file path=ppt/theme/theme2.xml><?xml version="1.0" encoding="utf-8"?>
<a:theme xmlns:a="http://schemas.openxmlformats.org/drawingml/2006/main" name="2_UK_master_PPT_temp_v3_optimized_24-04-13 Orange">
  <a:themeElements>
    <a:clrScheme name="Custom 50">
      <a:dk1>
        <a:srgbClr val="6D6F71"/>
      </a:dk1>
      <a:lt1>
        <a:srgbClr val="FFFFFF"/>
      </a:lt1>
      <a:dk2>
        <a:srgbClr val="EE2D27"/>
      </a:dk2>
      <a:lt2>
        <a:srgbClr val="A7A9AC"/>
      </a:lt2>
      <a:accent1>
        <a:srgbClr val="D3975B"/>
      </a:accent1>
      <a:accent2>
        <a:srgbClr val="53ACAF"/>
      </a:accent2>
      <a:accent3>
        <a:srgbClr val="93D023"/>
      </a:accent3>
      <a:accent4>
        <a:srgbClr val="117CC6"/>
      </a:accent4>
      <a:accent5>
        <a:srgbClr val="DEE705"/>
      </a:accent5>
      <a:accent6>
        <a:srgbClr val="885788"/>
      </a:accent6>
      <a:hlink>
        <a:srgbClr val="DEE705"/>
      </a:hlink>
      <a:folHlink>
        <a:srgbClr val="885788"/>
      </a:folHlink>
    </a:clrScheme>
    <a:fontScheme name="Custom 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defTabSz="914400" eaLnBrk="1" fontAlgn="auto" latinLnBrk="0" hangingPunct="1">
          <a:lnSpc>
            <a:spcPct val="100000"/>
          </a:lnSpc>
          <a:spcBef>
            <a:spcPts val="0"/>
          </a:spcBef>
          <a:spcAft>
            <a:spcPts val="0"/>
          </a:spcAft>
          <a:buClrTx/>
          <a:buSzTx/>
          <a:buFont typeface="Arial" pitchFamily="34" charset="0"/>
          <a:buNone/>
          <a:tabLst/>
          <a:defRPr kumimoji="0" sz="1200" b="0" i="0" u="none" strike="noStrike" kern="0" cap="none" spc="0" normalizeH="0" baseline="0" noProof="0" dirty="0" smtClean="0">
            <a:ln>
              <a:noFill/>
            </a:ln>
            <a:solidFill>
              <a:srgbClr val="6D6F71"/>
            </a:solidFill>
            <a:effectLst/>
            <a:uLnTx/>
            <a:uFillTx/>
            <a:latin typeface="Calibri" pitchFamily="34" charset="0"/>
          </a:defRPr>
        </a:defPPr>
      </a:lstStyle>
    </a:txDef>
  </a:objectDefaults>
  <a:extraClrSchemeLst/>
  <a:extLst>
    <a:ext uri="{05A4C25C-085E-4340-85A3-A5531E510DB2}">
      <thm15:themeFamily xmlns:thm15="http://schemas.microsoft.com/office/thememl/2012/main" xmlns="" name="Transport creds deck" id="{092E92EE-DADA-410E-B523-E297D25DD85C}" vid="{3958273E-3224-49B2-B976-41E2F1A1FD19}"/>
    </a:ext>
  </a:extLst>
</a:theme>
</file>

<file path=ppt/theme/theme3.xml><?xml version="1.0" encoding="utf-8"?>
<a:theme xmlns:a="http://schemas.openxmlformats.org/drawingml/2006/main" name="3_UK_master_PPT_temp_v3_optimized_24-04-13 Blue">
  <a:themeElements>
    <a:clrScheme name="Custom 51">
      <a:dk1>
        <a:srgbClr val="6D6F71"/>
      </a:dk1>
      <a:lt1>
        <a:srgbClr val="FFFFFF"/>
      </a:lt1>
      <a:dk2>
        <a:srgbClr val="EE2D27"/>
      </a:dk2>
      <a:lt2>
        <a:srgbClr val="A7A9AC"/>
      </a:lt2>
      <a:accent1>
        <a:srgbClr val="117CC6"/>
      </a:accent1>
      <a:accent2>
        <a:srgbClr val="D3975B"/>
      </a:accent2>
      <a:accent3>
        <a:srgbClr val="93D023"/>
      </a:accent3>
      <a:accent4>
        <a:srgbClr val="53ACAF"/>
      </a:accent4>
      <a:accent5>
        <a:srgbClr val="DEE705"/>
      </a:accent5>
      <a:accent6>
        <a:srgbClr val="885788"/>
      </a:accent6>
      <a:hlink>
        <a:srgbClr val="DEE705"/>
      </a:hlink>
      <a:folHlink>
        <a:srgbClr val="885788"/>
      </a:folHlink>
    </a:clrScheme>
    <a:fontScheme name="Custom 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defTabSz="914400" eaLnBrk="1" fontAlgn="auto" latinLnBrk="0" hangingPunct="1">
          <a:lnSpc>
            <a:spcPct val="100000"/>
          </a:lnSpc>
          <a:spcBef>
            <a:spcPts val="0"/>
          </a:spcBef>
          <a:spcAft>
            <a:spcPts val="0"/>
          </a:spcAft>
          <a:buClrTx/>
          <a:buSzTx/>
          <a:buFont typeface="Arial" pitchFamily="34" charset="0"/>
          <a:buNone/>
          <a:tabLst/>
          <a:defRPr kumimoji="0" sz="1200" b="0" i="0" u="none" strike="noStrike" kern="0" cap="none" spc="0" normalizeH="0" baseline="0" noProof="0" dirty="0" smtClean="0">
            <a:ln>
              <a:noFill/>
            </a:ln>
            <a:solidFill>
              <a:srgbClr val="6D6F71"/>
            </a:solidFill>
            <a:effectLst/>
            <a:uLnTx/>
            <a:uFillTx/>
            <a:latin typeface="Calibri" pitchFamily="34" charset="0"/>
          </a:defRPr>
        </a:defPPr>
      </a:lstStyle>
    </a:txDef>
  </a:objectDefaults>
  <a:extraClrSchemeLst/>
  <a:extLst>
    <a:ext uri="{05A4C25C-085E-4340-85A3-A5531E510DB2}">
      <thm15:themeFamily xmlns:thm15="http://schemas.microsoft.com/office/thememl/2012/main" xmlns="" name="Transport creds deck" id="{092E92EE-DADA-410E-B523-E297D25DD85C}" vid="{1A631CD5-0986-47A0-A7C4-D28A17B964C2}"/>
    </a:ext>
  </a:extLst>
</a:theme>
</file>

<file path=ppt/theme/theme4.xml><?xml version="1.0" encoding="utf-8"?>
<a:theme xmlns:a="http://schemas.openxmlformats.org/drawingml/2006/main" name="4_UK_master_PPT_temp_v3_optimized_24-04-13 Yellow">
  <a:themeElements>
    <a:clrScheme name="Custom 52">
      <a:dk1>
        <a:srgbClr val="6D6F71"/>
      </a:dk1>
      <a:lt1>
        <a:srgbClr val="FFFFFF"/>
      </a:lt1>
      <a:dk2>
        <a:srgbClr val="EE2D27"/>
      </a:dk2>
      <a:lt2>
        <a:srgbClr val="A7A9AC"/>
      </a:lt2>
      <a:accent1>
        <a:srgbClr val="DEE705"/>
      </a:accent1>
      <a:accent2>
        <a:srgbClr val="53ACAF"/>
      </a:accent2>
      <a:accent3>
        <a:srgbClr val="D3975B"/>
      </a:accent3>
      <a:accent4>
        <a:srgbClr val="93D023"/>
      </a:accent4>
      <a:accent5>
        <a:srgbClr val="117CC6"/>
      </a:accent5>
      <a:accent6>
        <a:srgbClr val="885788"/>
      </a:accent6>
      <a:hlink>
        <a:srgbClr val="DEE705"/>
      </a:hlink>
      <a:folHlink>
        <a:srgbClr val="885788"/>
      </a:folHlink>
    </a:clrScheme>
    <a:fontScheme name="Custom 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defTabSz="914400" eaLnBrk="1" fontAlgn="auto" latinLnBrk="0" hangingPunct="1">
          <a:lnSpc>
            <a:spcPct val="100000"/>
          </a:lnSpc>
          <a:spcBef>
            <a:spcPts val="0"/>
          </a:spcBef>
          <a:spcAft>
            <a:spcPts val="0"/>
          </a:spcAft>
          <a:buClrTx/>
          <a:buSzTx/>
          <a:buFont typeface="Arial" pitchFamily="34" charset="0"/>
          <a:buNone/>
          <a:tabLst/>
          <a:defRPr kumimoji="0" sz="1200" b="0" i="0" u="none" strike="noStrike" kern="0" cap="none" spc="0" normalizeH="0" baseline="0" noProof="0" dirty="0" smtClean="0">
            <a:ln>
              <a:noFill/>
            </a:ln>
            <a:solidFill>
              <a:srgbClr val="6D6F71"/>
            </a:solidFill>
            <a:effectLst/>
            <a:uLnTx/>
            <a:uFillTx/>
            <a:latin typeface="Calibri" pitchFamily="34" charset="0"/>
          </a:defRPr>
        </a:defPPr>
      </a:lstStyle>
    </a:txDef>
  </a:objectDefaults>
  <a:extraClrSchemeLst/>
  <a:extLst>
    <a:ext uri="{05A4C25C-085E-4340-85A3-A5531E510DB2}">
      <thm15:themeFamily xmlns:thm15="http://schemas.microsoft.com/office/thememl/2012/main" xmlns="" name="Transport creds deck" id="{092E92EE-DADA-410E-B523-E297D25DD85C}" vid="{E7DAC0C1-E6A1-483C-BC60-FB0A0A52F6DF}"/>
    </a:ext>
  </a:extLst>
</a:theme>
</file>

<file path=ppt/theme/theme5.xml><?xml version="1.0" encoding="utf-8"?>
<a:theme xmlns:a="http://schemas.openxmlformats.org/drawingml/2006/main" name="5_UK_master_PPT_temp_v3_optimized_24-04-13 Purple">
  <a:themeElements>
    <a:clrScheme name="Custom 53">
      <a:dk1>
        <a:srgbClr val="6D6F71"/>
      </a:dk1>
      <a:lt1>
        <a:srgbClr val="FFFFFF"/>
      </a:lt1>
      <a:dk2>
        <a:srgbClr val="EE2D27"/>
      </a:dk2>
      <a:lt2>
        <a:srgbClr val="A7A9AC"/>
      </a:lt2>
      <a:accent1>
        <a:srgbClr val="885788"/>
      </a:accent1>
      <a:accent2>
        <a:srgbClr val="53ACAF"/>
      </a:accent2>
      <a:accent3>
        <a:srgbClr val="D3975B"/>
      </a:accent3>
      <a:accent4>
        <a:srgbClr val="93D023"/>
      </a:accent4>
      <a:accent5>
        <a:srgbClr val="117CC6"/>
      </a:accent5>
      <a:accent6>
        <a:srgbClr val="DEE705"/>
      </a:accent6>
      <a:hlink>
        <a:srgbClr val="DEE705"/>
      </a:hlink>
      <a:folHlink>
        <a:srgbClr val="885788"/>
      </a:folHlink>
    </a:clrScheme>
    <a:fontScheme name="Custom 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defTabSz="914400" eaLnBrk="1" fontAlgn="auto" latinLnBrk="0" hangingPunct="1">
          <a:lnSpc>
            <a:spcPct val="100000"/>
          </a:lnSpc>
          <a:spcBef>
            <a:spcPts val="0"/>
          </a:spcBef>
          <a:spcAft>
            <a:spcPts val="0"/>
          </a:spcAft>
          <a:buClrTx/>
          <a:buSzTx/>
          <a:buFont typeface="Arial" pitchFamily="34" charset="0"/>
          <a:buNone/>
          <a:tabLst/>
          <a:defRPr kumimoji="0" sz="1200" b="0" i="0" u="none" strike="noStrike" kern="0" cap="none" spc="0" normalizeH="0" baseline="0" noProof="0" dirty="0" smtClean="0">
            <a:ln>
              <a:noFill/>
            </a:ln>
            <a:solidFill>
              <a:srgbClr val="6D6F71"/>
            </a:solidFill>
            <a:effectLst/>
            <a:uLnTx/>
            <a:uFillTx/>
            <a:latin typeface="Calibri" pitchFamily="34" charset="0"/>
          </a:defRPr>
        </a:defPPr>
      </a:lstStyle>
    </a:txDef>
  </a:objectDefaults>
  <a:extraClrSchemeLst/>
  <a:extLst>
    <a:ext uri="{05A4C25C-085E-4340-85A3-A5531E510DB2}">
      <thm15:themeFamily xmlns:thm15="http://schemas.microsoft.com/office/thememl/2012/main" xmlns="" name="Transport creds deck" id="{092E92EE-DADA-410E-B523-E297D25DD85C}" vid="{585840CA-16E5-4D62-8CA7-2BF289801C9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8FB3FD989B734983544228295BAD11" ma:contentTypeVersion="0" ma:contentTypeDescription="Create a new document." ma:contentTypeScope="" ma:versionID="ac2361add3a31cedae3d2976130c60e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682C1A-3138-4578-B648-45C6AE5DEF43}">
  <ds:schemaRefs>
    <ds:schemaRef ds:uri="http://purl.org/dc/term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EF49911-B4C3-480C-8A29-211D3A1B8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E858BB-2057-4605-96B5-3A875E73CA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Transport creds deck</Template>
  <TotalTime>6561</TotalTime>
  <Words>2178</Words>
  <Application>Microsoft Office PowerPoint</Application>
  <PresentationFormat>On-screen Show (4:3)</PresentationFormat>
  <Paragraphs>176</Paragraphs>
  <Slides>30</Slides>
  <Notes>2</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YouGovNew Template Standard Ratio V1.1</vt:lpstr>
      <vt:lpstr>2_UK_master_PPT_temp_v3_optimized_24-04-13 Orange</vt:lpstr>
      <vt:lpstr>3_UK_master_PPT_temp_v3_optimized_24-04-13 Blue</vt:lpstr>
      <vt:lpstr>4_UK_master_PPT_temp_v3_optimized_24-04-13 Yellow</vt:lpstr>
      <vt:lpstr>5_UK_master_PPT_temp_v3_optimized_24-04-13 Purple</vt:lpstr>
      <vt:lpstr>A survey of the groceries supply chain</vt:lpstr>
      <vt:lpstr>Survey details</vt:lpstr>
      <vt:lpstr>About those who participated</vt:lpstr>
      <vt:lpstr>Who took part?</vt:lpstr>
      <vt:lpstr>Suppliers characteristics</vt:lpstr>
      <vt:lpstr>Which retailers supplied?</vt:lpstr>
      <vt:lpstr>Awareness of Code and GCA</vt:lpstr>
      <vt:lpstr>Awareness of and familiarity with the Code</vt:lpstr>
      <vt:lpstr>Awareness of and familiarity with the GCA – role and responsibilities</vt:lpstr>
      <vt:lpstr>The GCA’s Critical Success Factors</vt:lpstr>
      <vt:lpstr>Summary (1) – The Code and the GCA</vt:lpstr>
      <vt:lpstr>Experience of issues and raising issues with the GCA</vt:lpstr>
      <vt:lpstr>Issues categorised by the Code: Which issues have they experienced?</vt:lpstr>
      <vt:lpstr>Aspects of retailer practice that have the most significant negative impact (1): Payments, prices, deductions, charges</vt:lpstr>
      <vt:lpstr>Aspects of retailer practice that have the most significant negative impact (2): Payments, prices, deductions, charges</vt:lpstr>
      <vt:lpstr>Examples of issues that GCA had heard about recently: Which issues have they experienced?</vt:lpstr>
      <vt:lpstr>Would you consider raising issues with the GCA?</vt:lpstr>
      <vt:lpstr>Why wouldn’t suppliers raise issues with the GCA?</vt:lpstr>
      <vt:lpstr>Have or know where to find the details of the Code Compliance Officer (CCO)?</vt:lpstr>
      <vt:lpstr>Ever raised an issue?</vt:lpstr>
      <vt:lpstr>Summary (2) – Issues experienced</vt:lpstr>
      <vt:lpstr>Supply Agreements</vt:lpstr>
      <vt:lpstr>Have a written supply agreement with these retailers?</vt:lpstr>
      <vt:lpstr>Change in practice over time</vt:lpstr>
      <vt:lpstr>Change in retailer practice over time</vt:lpstr>
      <vt:lpstr>Change in retailer practice over time: Suppliers</vt:lpstr>
      <vt:lpstr>Overall assessment</vt:lpstr>
      <vt:lpstr>Supplier perception of compliance with the Code</vt:lpstr>
      <vt:lpstr>Summary (3) – Experience of retailers</vt:lpstr>
      <vt:lpstr>Other comments</vt:lpstr>
    </vt:vector>
  </TitlesOfParts>
  <Company>YouGov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Powell</dc:creator>
  <cp:lastModifiedBy>Angela</cp:lastModifiedBy>
  <cp:revision>534</cp:revision>
  <cp:lastPrinted>2014-06-19T08:27:13Z</cp:lastPrinted>
  <dcterms:created xsi:type="dcterms:W3CDTF">2014-03-03T13:58:00Z</dcterms:created>
  <dcterms:modified xsi:type="dcterms:W3CDTF">2014-06-24T07:50:16Z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0x010100AA8FB3FD989B734983544228295BAD11</vt:lpwstr>
  </property>
</Properties>
</file>