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459" r:id="rId2"/>
    <p:sldId id="480" r:id="rId3"/>
    <p:sldId id="481" r:id="rId4"/>
    <p:sldId id="502" r:id="rId5"/>
    <p:sldId id="486" r:id="rId6"/>
    <p:sldId id="483" r:id="rId7"/>
    <p:sldId id="503" r:id="rId8"/>
    <p:sldId id="493" r:id="rId9"/>
    <p:sldId id="494" r:id="rId10"/>
    <p:sldId id="501" r:id="rId11"/>
    <p:sldId id="460" r:id="rId12"/>
    <p:sldId id="488" r:id="rId13"/>
    <p:sldId id="489" r:id="rId14"/>
    <p:sldId id="476" r:id="rId15"/>
    <p:sldId id="495" r:id="rId16"/>
    <p:sldId id="496" r:id="rId17"/>
    <p:sldId id="504" r:id="rId18"/>
    <p:sldId id="484" r:id="rId19"/>
  </p:sldIdLst>
  <p:sldSz cx="9906000" cy="6858000" type="A4"/>
  <p:notesSz cx="6807200" cy="9906000"/>
  <p:defaultTextStyle>
    <a:defPPr>
      <a:defRPr lang="en-GB"/>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CCFF"/>
    <a:srgbClr val="666699"/>
    <a:srgbClr val="66FFCC"/>
    <a:srgbClr val="99FFCC"/>
    <a:srgbClr val="CCFFFF"/>
    <a:srgbClr val="66CCFF"/>
    <a:srgbClr val="30A6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962" autoAdjust="0"/>
    <p:restoredTop sz="72328" autoAdjust="0"/>
  </p:normalViewPr>
  <p:slideViewPr>
    <p:cSldViewPr>
      <p:cViewPr>
        <p:scale>
          <a:sx n="72" d="100"/>
          <a:sy n="72" d="100"/>
        </p:scale>
        <p:origin x="-331" y="7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3288" y="-72"/>
      </p:cViewPr>
      <p:guideLst>
        <p:guide orient="horz" pos="312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8836" cy="49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43" tIns="46521" rIns="93043" bIns="46521" numCol="1" anchor="t" anchorCtr="0" compatLnSpc="1">
            <a:prstTxWarp prst="textNoShape">
              <a:avLst/>
            </a:prstTxWarp>
          </a:bodyPr>
          <a:lstStyle>
            <a:lvl1pPr defTabSz="931303">
              <a:spcBef>
                <a:spcPct val="0"/>
              </a:spcBef>
              <a:defRPr sz="1200"/>
            </a:lvl1pPr>
          </a:lstStyle>
          <a:p>
            <a:pPr>
              <a:defRPr/>
            </a:pPr>
            <a:endParaRPr lang="en-US"/>
          </a:p>
        </p:txBody>
      </p:sp>
      <p:sp>
        <p:nvSpPr>
          <p:cNvPr id="5123" name="Rectangle 3"/>
          <p:cNvSpPr>
            <a:spLocks noGrp="1" noChangeArrowheads="1"/>
          </p:cNvSpPr>
          <p:nvPr>
            <p:ph type="dt" sz="quarter" idx="1"/>
          </p:nvPr>
        </p:nvSpPr>
        <p:spPr bwMode="auto">
          <a:xfrm>
            <a:off x="3858365" y="0"/>
            <a:ext cx="2948835" cy="49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43" tIns="46521" rIns="93043" bIns="46521" numCol="1" anchor="t" anchorCtr="0" compatLnSpc="1">
            <a:prstTxWarp prst="textNoShape">
              <a:avLst/>
            </a:prstTxWarp>
          </a:bodyPr>
          <a:lstStyle>
            <a:lvl1pPr algn="r" defTabSz="931303">
              <a:spcBef>
                <a:spcPct val="0"/>
              </a:spcBef>
              <a:defRPr sz="1200"/>
            </a:lvl1pPr>
          </a:lstStyle>
          <a:p>
            <a:pPr>
              <a:defRPr/>
            </a:pPr>
            <a:endParaRPr lang="en-US"/>
          </a:p>
        </p:txBody>
      </p:sp>
      <p:sp>
        <p:nvSpPr>
          <p:cNvPr id="5124" name="Rectangle 4"/>
          <p:cNvSpPr>
            <a:spLocks noGrp="1" noChangeArrowheads="1"/>
          </p:cNvSpPr>
          <p:nvPr>
            <p:ph type="ftr" sz="quarter" idx="2"/>
          </p:nvPr>
        </p:nvSpPr>
        <p:spPr bwMode="auto">
          <a:xfrm>
            <a:off x="0" y="9410384"/>
            <a:ext cx="2948836" cy="49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43" tIns="46521" rIns="93043" bIns="46521" numCol="1" anchor="b" anchorCtr="0" compatLnSpc="1">
            <a:prstTxWarp prst="textNoShape">
              <a:avLst/>
            </a:prstTxWarp>
          </a:bodyPr>
          <a:lstStyle>
            <a:lvl1pPr defTabSz="931303">
              <a:spcBef>
                <a:spcPct val="0"/>
              </a:spcBef>
              <a:defRPr sz="1200"/>
            </a:lvl1pPr>
          </a:lstStyle>
          <a:p>
            <a:pPr>
              <a:defRPr/>
            </a:pPr>
            <a:endParaRPr lang="en-US"/>
          </a:p>
        </p:txBody>
      </p:sp>
      <p:sp>
        <p:nvSpPr>
          <p:cNvPr id="5125" name="Rectangle 5"/>
          <p:cNvSpPr>
            <a:spLocks noGrp="1" noChangeArrowheads="1"/>
          </p:cNvSpPr>
          <p:nvPr>
            <p:ph type="sldNum" sz="quarter" idx="3"/>
          </p:nvPr>
        </p:nvSpPr>
        <p:spPr bwMode="auto">
          <a:xfrm>
            <a:off x="3858365" y="9410384"/>
            <a:ext cx="2948835" cy="49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43" tIns="46521" rIns="93043" bIns="46521" numCol="1" anchor="b" anchorCtr="0" compatLnSpc="1">
            <a:prstTxWarp prst="textNoShape">
              <a:avLst/>
            </a:prstTxWarp>
          </a:bodyPr>
          <a:lstStyle>
            <a:lvl1pPr algn="r" defTabSz="931303">
              <a:spcBef>
                <a:spcPct val="0"/>
              </a:spcBef>
              <a:defRPr sz="1200"/>
            </a:lvl1pPr>
          </a:lstStyle>
          <a:p>
            <a:pPr>
              <a:defRPr/>
            </a:pPr>
            <a:fld id="{D5F870BC-3434-450A-9D8E-BB25FD028525}" type="slidenum">
              <a:rPr lang="en-GB"/>
              <a:pPr>
                <a:defRPr/>
              </a:pPr>
              <a:t>‹#›</a:t>
            </a:fld>
            <a:endParaRPr lang="en-GB"/>
          </a:p>
        </p:txBody>
      </p:sp>
    </p:spTree>
    <p:extLst>
      <p:ext uri="{BB962C8B-B14F-4D97-AF65-F5344CB8AC3E}">
        <p14:creationId xmlns:p14="http://schemas.microsoft.com/office/powerpoint/2010/main" val="3995629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026"/>
          <p:cNvSpPr>
            <a:spLocks noGrp="1" noChangeArrowheads="1"/>
          </p:cNvSpPr>
          <p:nvPr>
            <p:ph type="hdr" sz="quarter"/>
          </p:nvPr>
        </p:nvSpPr>
        <p:spPr bwMode="auto">
          <a:xfrm>
            <a:off x="0" y="0"/>
            <a:ext cx="2948836" cy="49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43" tIns="46521" rIns="93043" bIns="46521" numCol="1" anchor="t" anchorCtr="0" compatLnSpc="1">
            <a:prstTxWarp prst="textNoShape">
              <a:avLst/>
            </a:prstTxWarp>
          </a:bodyPr>
          <a:lstStyle>
            <a:lvl1pPr defTabSz="931303">
              <a:spcBef>
                <a:spcPct val="0"/>
              </a:spcBef>
              <a:defRPr sz="1200"/>
            </a:lvl1pPr>
          </a:lstStyle>
          <a:p>
            <a:pPr>
              <a:defRPr/>
            </a:pPr>
            <a:endParaRPr lang="en-US"/>
          </a:p>
        </p:txBody>
      </p:sp>
      <p:sp>
        <p:nvSpPr>
          <p:cNvPr id="7171" name="Rectangle 1027"/>
          <p:cNvSpPr>
            <a:spLocks noGrp="1" noChangeArrowheads="1"/>
          </p:cNvSpPr>
          <p:nvPr>
            <p:ph type="dt" idx="1"/>
          </p:nvPr>
        </p:nvSpPr>
        <p:spPr bwMode="auto">
          <a:xfrm>
            <a:off x="3858365" y="0"/>
            <a:ext cx="2948835" cy="49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43" tIns="46521" rIns="93043" bIns="46521" numCol="1" anchor="t" anchorCtr="0" compatLnSpc="1">
            <a:prstTxWarp prst="textNoShape">
              <a:avLst/>
            </a:prstTxWarp>
          </a:bodyPr>
          <a:lstStyle>
            <a:lvl1pPr algn="r" defTabSz="931303">
              <a:spcBef>
                <a:spcPct val="0"/>
              </a:spcBef>
              <a:defRPr sz="1200"/>
            </a:lvl1pPr>
          </a:lstStyle>
          <a:p>
            <a:pPr>
              <a:defRPr/>
            </a:pPr>
            <a:endParaRPr lang="en-US"/>
          </a:p>
        </p:txBody>
      </p:sp>
      <p:sp>
        <p:nvSpPr>
          <p:cNvPr id="20484" name="Rectangle 1028"/>
          <p:cNvSpPr>
            <a:spLocks noGrp="1" noRot="1" noChangeAspect="1" noChangeArrowheads="1" noTextEdit="1"/>
          </p:cNvSpPr>
          <p:nvPr>
            <p:ph type="sldImg" idx="2"/>
          </p:nvPr>
        </p:nvSpPr>
        <p:spPr bwMode="auto">
          <a:xfrm>
            <a:off x="720725" y="742950"/>
            <a:ext cx="5367338"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1029"/>
          <p:cNvSpPr>
            <a:spLocks noGrp="1" noChangeArrowheads="1"/>
          </p:cNvSpPr>
          <p:nvPr>
            <p:ph type="body" sz="quarter" idx="3"/>
          </p:nvPr>
        </p:nvSpPr>
        <p:spPr bwMode="auto">
          <a:xfrm>
            <a:off x="907944" y="4704400"/>
            <a:ext cx="4991313" cy="445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43" tIns="46521" rIns="93043" bIns="4652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174" name="Rectangle 1030"/>
          <p:cNvSpPr>
            <a:spLocks noGrp="1" noChangeArrowheads="1"/>
          </p:cNvSpPr>
          <p:nvPr>
            <p:ph type="ftr" sz="quarter" idx="4"/>
          </p:nvPr>
        </p:nvSpPr>
        <p:spPr bwMode="auto">
          <a:xfrm>
            <a:off x="0" y="9410384"/>
            <a:ext cx="2948836" cy="49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43" tIns="46521" rIns="93043" bIns="46521" numCol="1" anchor="b" anchorCtr="0" compatLnSpc="1">
            <a:prstTxWarp prst="textNoShape">
              <a:avLst/>
            </a:prstTxWarp>
          </a:bodyPr>
          <a:lstStyle>
            <a:lvl1pPr defTabSz="931303">
              <a:spcBef>
                <a:spcPct val="0"/>
              </a:spcBef>
              <a:defRPr sz="1200"/>
            </a:lvl1pPr>
          </a:lstStyle>
          <a:p>
            <a:pPr>
              <a:defRPr/>
            </a:pPr>
            <a:endParaRPr lang="en-US"/>
          </a:p>
        </p:txBody>
      </p:sp>
      <p:sp>
        <p:nvSpPr>
          <p:cNvPr id="7175" name="Rectangle 1031"/>
          <p:cNvSpPr>
            <a:spLocks noGrp="1" noChangeArrowheads="1"/>
          </p:cNvSpPr>
          <p:nvPr>
            <p:ph type="sldNum" sz="quarter" idx="5"/>
          </p:nvPr>
        </p:nvSpPr>
        <p:spPr bwMode="auto">
          <a:xfrm>
            <a:off x="3858365" y="9410384"/>
            <a:ext cx="2948835" cy="49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43" tIns="46521" rIns="93043" bIns="46521" numCol="1" anchor="b" anchorCtr="0" compatLnSpc="1">
            <a:prstTxWarp prst="textNoShape">
              <a:avLst/>
            </a:prstTxWarp>
          </a:bodyPr>
          <a:lstStyle>
            <a:lvl1pPr algn="r" defTabSz="931303">
              <a:spcBef>
                <a:spcPct val="0"/>
              </a:spcBef>
              <a:defRPr sz="1200"/>
            </a:lvl1pPr>
          </a:lstStyle>
          <a:p>
            <a:pPr>
              <a:defRPr/>
            </a:pPr>
            <a:fld id="{78A80FBF-1150-440D-9B36-B42AD6293B39}" type="slidenum">
              <a:rPr lang="en-GB"/>
              <a:pPr>
                <a:defRPr/>
              </a:pPr>
              <a:t>‹#›</a:t>
            </a:fld>
            <a:endParaRPr lang="en-GB"/>
          </a:p>
        </p:txBody>
      </p:sp>
    </p:spTree>
    <p:extLst>
      <p:ext uri="{BB962C8B-B14F-4D97-AF65-F5344CB8AC3E}">
        <p14:creationId xmlns:p14="http://schemas.microsoft.com/office/powerpoint/2010/main" val="1261180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907944" y="4536556"/>
            <a:ext cx="4991313" cy="5033755"/>
          </a:xfrm>
          <a:noFill/>
        </p:spPr>
        <p:txBody>
          <a:bodyPr/>
          <a:lstStyle/>
          <a:p>
            <a:r>
              <a:rPr lang="en-US" altLang="en-US" smtClean="0"/>
              <a:t>Background to Ind. Strategy. </a:t>
            </a:r>
          </a:p>
          <a:p>
            <a:r>
              <a:rPr lang="en-US" altLang="en-US" smtClean="0"/>
              <a:t>Just over a year ago the SoS set out the overarching rational.</a:t>
            </a:r>
          </a:p>
          <a:p>
            <a:r>
              <a:rPr lang="en-US" altLang="en-US" b="1" smtClean="0"/>
              <a:t>Context </a:t>
            </a:r>
          </a:p>
          <a:p>
            <a:r>
              <a:rPr lang="en-US" altLang="en-US" smtClean="0"/>
              <a:t>Need to act to avoid a return to old growth model….</a:t>
            </a:r>
          </a:p>
          <a:p>
            <a:pPr>
              <a:buFontTx/>
              <a:buChar char="-"/>
            </a:pPr>
            <a:r>
              <a:rPr lang="en-US" altLang="en-US" smtClean="0"/>
              <a:t>Increasing competition, need to act / danger if we stand still</a:t>
            </a:r>
          </a:p>
          <a:p>
            <a:r>
              <a:rPr lang="en-US" altLang="en-US" smtClean="0"/>
              <a:t>- UK Growth Strategy – strong, sustainable &amp; balanced growth</a:t>
            </a:r>
          </a:p>
          <a:p>
            <a:r>
              <a:rPr lang="en-US" altLang="en-US" smtClean="0"/>
              <a:t>- Importance of stable macro business economy to enabling growth </a:t>
            </a:r>
          </a:p>
          <a:p>
            <a:endParaRPr lang="en-US" altLang="en-US" smtClean="0"/>
          </a:p>
          <a:p>
            <a:r>
              <a:rPr lang="en-US" altLang="en-US" smtClean="0"/>
              <a:t>Ind Strategy is about long term partnership with business……</a:t>
            </a:r>
          </a:p>
          <a:p>
            <a:endParaRPr lang="en-US" altLang="en-US" smtClean="0"/>
          </a:p>
          <a:p>
            <a:r>
              <a:rPr lang="en-US" altLang="en-US" smtClean="0"/>
              <a:t>Int’l Ed is the 10</a:t>
            </a:r>
            <a:r>
              <a:rPr lang="en-US" altLang="en-US" baseline="30000" smtClean="0"/>
              <a:t>th</a:t>
            </a:r>
            <a:r>
              <a:rPr lang="en-US" altLang="en-US" smtClean="0"/>
              <a:t> of 11 key sector strategies – (other such as Info economy, life sciences, offshore wind, construction…..)</a:t>
            </a:r>
          </a:p>
          <a:p>
            <a:r>
              <a:rPr lang="en-US" altLang="en-US" smtClean="0"/>
              <a:t>Brings together all UK’s Ed sub-sectors for the first time: H&amp;FE, sch, Ed Tech, products and services.</a:t>
            </a:r>
          </a:p>
          <a:p>
            <a:endParaRPr lang="en-US" altLang="en-US" smtClean="0"/>
          </a:p>
          <a:p>
            <a:r>
              <a:rPr lang="en-US" altLang="en-US" smtClean="0"/>
              <a:t>Ed a bit different – not like auto or aero. It also has significant diplomatic value, as well as economic. Engagement in Int’l Ed important to developing trust and opportunity, underpins our political &amp; trading relationships around the world. </a:t>
            </a:r>
          </a:p>
          <a:p>
            <a:r>
              <a:rPr lang="en-US" altLang="en-US" smtClean="0"/>
              <a:t>Also the Strategy is for England, as Ed is devolved. Does not commit DA to action or policy positions.  We will work closely with the DAs on areas of shared interest.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600542" y="4704400"/>
            <a:ext cx="5677420" cy="4458967"/>
          </a:xfrm>
          <a:noFill/>
        </p:spPr>
        <p:txBody>
          <a:bodyPr/>
          <a:lstStyle/>
          <a:p>
            <a:endParaRPr lang="en-US" altLang="en-US" sz="11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600542" y="4704400"/>
            <a:ext cx="5677420" cy="4458967"/>
          </a:xfrm>
          <a:noFill/>
        </p:spPr>
        <p:txBody>
          <a:bodyPr/>
          <a:lstStyle/>
          <a:p>
            <a:endParaRPr lang="en-US" altLang="en-US"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720725" y="742950"/>
            <a:ext cx="5365750" cy="3714750"/>
          </a:xfrm>
          <a:ln/>
        </p:spPr>
      </p:sp>
      <p:sp>
        <p:nvSpPr>
          <p:cNvPr id="22531" name="Rectangle 3"/>
          <p:cNvSpPr>
            <a:spLocks noGrp="1" noChangeArrowheads="1"/>
          </p:cNvSpPr>
          <p:nvPr>
            <p:ph type="body" idx="1"/>
          </p:nvPr>
        </p:nvSpPr>
        <p:spPr>
          <a:xfrm>
            <a:off x="679770" y="4704400"/>
            <a:ext cx="5447661" cy="4458967"/>
          </a:xfrm>
          <a:noFill/>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56780" y="9410384"/>
            <a:ext cx="2950420" cy="49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40" tIns="46518" rIns="93040" bIns="46518" anchor="b"/>
          <a:lstStyle>
            <a:lvl1pPr defTabSz="933450" eaLnBrk="0" hangingPunct="0">
              <a:spcBef>
                <a:spcPct val="30000"/>
              </a:spcBef>
              <a:defRPr sz="1200">
                <a:solidFill>
                  <a:schemeClr val="tx1"/>
                </a:solidFill>
                <a:latin typeface="Arial" charset="0"/>
              </a:defRPr>
            </a:lvl1pPr>
            <a:lvl2pPr marL="757238" indent="-290513" defTabSz="933450" eaLnBrk="0" hangingPunct="0">
              <a:spcBef>
                <a:spcPct val="30000"/>
              </a:spcBef>
              <a:defRPr sz="1200">
                <a:solidFill>
                  <a:schemeClr val="tx1"/>
                </a:solidFill>
                <a:latin typeface="Arial" charset="0"/>
              </a:defRPr>
            </a:lvl2pPr>
            <a:lvl3pPr marL="1165225" indent="-231775" defTabSz="933450" eaLnBrk="0" hangingPunct="0">
              <a:spcBef>
                <a:spcPct val="30000"/>
              </a:spcBef>
              <a:defRPr sz="1200">
                <a:solidFill>
                  <a:schemeClr val="tx1"/>
                </a:solidFill>
                <a:latin typeface="Arial" charset="0"/>
              </a:defRPr>
            </a:lvl3pPr>
            <a:lvl4pPr marL="1631950" indent="-233363" defTabSz="933450" eaLnBrk="0" hangingPunct="0">
              <a:spcBef>
                <a:spcPct val="30000"/>
              </a:spcBef>
              <a:defRPr sz="1200">
                <a:solidFill>
                  <a:schemeClr val="tx1"/>
                </a:solidFill>
                <a:latin typeface="Arial" charset="0"/>
              </a:defRPr>
            </a:lvl4pPr>
            <a:lvl5pPr marL="2098675" indent="-233363" defTabSz="933450" eaLnBrk="0" hangingPunct="0">
              <a:spcBef>
                <a:spcPct val="30000"/>
              </a:spcBef>
              <a:defRPr sz="1200">
                <a:solidFill>
                  <a:schemeClr val="tx1"/>
                </a:solidFill>
                <a:latin typeface="Arial" charset="0"/>
              </a:defRPr>
            </a:lvl5pPr>
            <a:lvl6pPr marL="2555875" indent="-233363" defTabSz="933450" eaLnBrk="0" fontAlgn="base" hangingPunct="0">
              <a:spcBef>
                <a:spcPct val="30000"/>
              </a:spcBef>
              <a:spcAft>
                <a:spcPct val="0"/>
              </a:spcAft>
              <a:defRPr sz="1200">
                <a:solidFill>
                  <a:schemeClr val="tx1"/>
                </a:solidFill>
                <a:latin typeface="Arial" charset="0"/>
              </a:defRPr>
            </a:lvl6pPr>
            <a:lvl7pPr marL="3013075" indent="-233363" defTabSz="933450" eaLnBrk="0" fontAlgn="base" hangingPunct="0">
              <a:spcBef>
                <a:spcPct val="30000"/>
              </a:spcBef>
              <a:spcAft>
                <a:spcPct val="0"/>
              </a:spcAft>
              <a:defRPr sz="1200">
                <a:solidFill>
                  <a:schemeClr val="tx1"/>
                </a:solidFill>
                <a:latin typeface="Arial" charset="0"/>
              </a:defRPr>
            </a:lvl7pPr>
            <a:lvl8pPr marL="3470275" indent="-233363" defTabSz="933450" eaLnBrk="0" fontAlgn="base" hangingPunct="0">
              <a:spcBef>
                <a:spcPct val="30000"/>
              </a:spcBef>
              <a:spcAft>
                <a:spcPct val="0"/>
              </a:spcAft>
              <a:defRPr sz="1200">
                <a:solidFill>
                  <a:schemeClr val="tx1"/>
                </a:solidFill>
                <a:latin typeface="Arial" charset="0"/>
              </a:defRPr>
            </a:lvl8pPr>
            <a:lvl9pPr marL="3927475" indent="-233363" defTabSz="9334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0691DE3-6327-4EF5-8008-8AE66809F926}" type="slidenum">
              <a:rPr lang="en-GB" altLang="en-US">
                <a:latin typeface="Times New Roman" pitchFamily="18" charset="0"/>
                <a:ea typeface="ヒラギノ角ゴ Pro W3" pitchFamily="1" charset="-128"/>
              </a:rPr>
              <a:pPr algn="r" eaLnBrk="1" hangingPunct="1">
                <a:spcBef>
                  <a:spcPct val="0"/>
                </a:spcBef>
              </a:pPr>
              <a:t>6</a:t>
            </a:fld>
            <a:endParaRPr lang="en-GB" altLang="en-US">
              <a:latin typeface="Times New Roman" pitchFamily="18" charset="0"/>
              <a:ea typeface="ヒラギノ角ゴ Pro W3" pitchFamily="1" charset="-128"/>
            </a:endParaRPr>
          </a:p>
        </p:txBody>
      </p:sp>
      <p:sp>
        <p:nvSpPr>
          <p:cNvPr id="23555" name="Rectangle 2"/>
          <p:cNvSpPr>
            <a:spLocks noGrp="1" noRot="1" noChangeAspect="1" noChangeArrowheads="1" noTextEdit="1"/>
          </p:cNvSpPr>
          <p:nvPr>
            <p:ph type="sldImg"/>
          </p:nvPr>
        </p:nvSpPr>
        <p:spPr>
          <a:xfrm>
            <a:off x="720725" y="742950"/>
            <a:ext cx="5365750" cy="3714750"/>
          </a:xfrm>
          <a:ln/>
        </p:spPr>
      </p:sp>
      <p:sp>
        <p:nvSpPr>
          <p:cNvPr id="23556" name="Rectangle 3"/>
          <p:cNvSpPr>
            <a:spLocks noGrp="1" noChangeArrowheads="1"/>
          </p:cNvSpPr>
          <p:nvPr>
            <p:ph type="body" idx="1"/>
          </p:nvPr>
        </p:nvSpPr>
        <p:spPr>
          <a:xfrm>
            <a:off x="909528" y="4704400"/>
            <a:ext cx="4988144" cy="4458967"/>
          </a:xfrm>
          <a:noFill/>
        </p:spPr>
        <p:txBody>
          <a:bodyPr lIns="93040" tIns="46518" rIns="93040" bIns="46518"/>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56780" y="9410384"/>
            <a:ext cx="2950420" cy="49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40" tIns="46518" rIns="93040" bIns="46518" anchor="b"/>
          <a:lstStyle>
            <a:lvl1pPr defTabSz="933450" eaLnBrk="0" hangingPunct="0">
              <a:spcBef>
                <a:spcPct val="30000"/>
              </a:spcBef>
              <a:defRPr sz="1200">
                <a:solidFill>
                  <a:schemeClr val="tx1"/>
                </a:solidFill>
                <a:latin typeface="Arial" charset="0"/>
              </a:defRPr>
            </a:lvl1pPr>
            <a:lvl2pPr marL="757238" indent="-290513" defTabSz="933450" eaLnBrk="0" hangingPunct="0">
              <a:spcBef>
                <a:spcPct val="30000"/>
              </a:spcBef>
              <a:defRPr sz="1200">
                <a:solidFill>
                  <a:schemeClr val="tx1"/>
                </a:solidFill>
                <a:latin typeface="Arial" charset="0"/>
              </a:defRPr>
            </a:lvl2pPr>
            <a:lvl3pPr marL="1165225" indent="-231775" defTabSz="933450" eaLnBrk="0" hangingPunct="0">
              <a:spcBef>
                <a:spcPct val="30000"/>
              </a:spcBef>
              <a:defRPr sz="1200">
                <a:solidFill>
                  <a:schemeClr val="tx1"/>
                </a:solidFill>
                <a:latin typeface="Arial" charset="0"/>
              </a:defRPr>
            </a:lvl3pPr>
            <a:lvl4pPr marL="1631950" indent="-233363" defTabSz="933450" eaLnBrk="0" hangingPunct="0">
              <a:spcBef>
                <a:spcPct val="30000"/>
              </a:spcBef>
              <a:defRPr sz="1200">
                <a:solidFill>
                  <a:schemeClr val="tx1"/>
                </a:solidFill>
                <a:latin typeface="Arial" charset="0"/>
              </a:defRPr>
            </a:lvl4pPr>
            <a:lvl5pPr marL="2098675" indent="-233363" defTabSz="933450" eaLnBrk="0" hangingPunct="0">
              <a:spcBef>
                <a:spcPct val="30000"/>
              </a:spcBef>
              <a:defRPr sz="1200">
                <a:solidFill>
                  <a:schemeClr val="tx1"/>
                </a:solidFill>
                <a:latin typeface="Arial" charset="0"/>
              </a:defRPr>
            </a:lvl5pPr>
            <a:lvl6pPr marL="2555875" indent="-233363" defTabSz="933450" eaLnBrk="0" fontAlgn="base" hangingPunct="0">
              <a:spcBef>
                <a:spcPct val="30000"/>
              </a:spcBef>
              <a:spcAft>
                <a:spcPct val="0"/>
              </a:spcAft>
              <a:defRPr sz="1200">
                <a:solidFill>
                  <a:schemeClr val="tx1"/>
                </a:solidFill>
                <a:latin typeface="Arial" charset="0"/>
              </a:defRPr>
            </a:lvl6pPr>
            <a:lvl7pPr marL="3013075" indent="-233363" defTabSz="933450" eaLnBrk="0" fontAlgn="base" hangingPunct="0">
              <a:spcBef>
                <a:spcPct val="30000"/>
              </a:spcBef>
              <a:spcAft>
                <a:spcPct val="0"/>
              </a:spcAft>
              <a:defRPr sz="1200">
                <a:solidFill>
                  <a:schemeClr val="tx1"/>
                </a:solidFill>
                <a:latin typeface="Arial" charset="0"/>
              </a:defRPr>
            </a:lvl7pPr>
            <a:lvl8pPr marL="3470275" indent="-233363" defTabSz="933450" eaLnBrk="0" fontAlgn="base" hangingPunct="0">
              <a:spcBef>
                <a:spcPct val="30000"/>
              </a:spcBef>
              <a:spcAft>
                <a:spcPct val="0"/>
              </a:spcAft>
              <a:defRPr sz="1200">
                <a:solidFill>
                  <a:schemeClr val="tx1"/>
                </a:solidFill>
                <a:latin typeface="Arial" charset="0"/>
              </a:defRPr>
            </a:lvl8pPr>
            <a:lvl9pPr marL="3927475" indent="-233363" defTabSz="9334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EDEFA2C-C40B-4870-87CD-17E1794BB583}" type="slidenum">
              <a:rPr lang="en-GB" altLang="en-US">
                <a:latin typeface="Times New Roman" pitchFamily="18" charset="0"/>
                <a:ea typeface="ヒラギノ角ゴ Pro W3" pitchFamily="1" charset="-128"/>
              </a:rPr>
              <a:pPr algn="r" eaLnBrk="1" hangingPunct="1">
                <a:spcBef>
                  <a:spcPct val="0"/>
                </a:spcBef>
              </a:pPr>
              <a:t>7</a:t>
            </a:fld>
            <a:endParaRPr lang="en-GB" altLang="en-US">
              <a:latin typeface="Times New Roman" pitchFamily="18" charset="0"/>
              <a:ea typeface="ヒラギノ角ゴ Pro W3" pitchFamily="1" charset="-128"/>
            </a:endParaRPr>
          </a:p>
        </p:txBody>
      </p:sp>
      <p:sp>
        <p:nvSpPr>
          <p:cNvPr id="24579" name="Rectangle 2"/>
          <p:cNvSpPr>
            <a:spLocks noGrp="1" noRot="1" noChangeAspect="1" noChangeArrowheads="1" noTextEdit="1"/>
          </p:cNvSpPr>
          <p:nvPr>
            <p:ph type="sldImg"/>
          </p:nvPr>
        </p:nvSpPr>
        <p:spPr>
          <a:xfrm>
            <a:off x="720725" y="742950"/>
            <a:ext cx="5365750" cy="3714750"/>
          </a:xfrm>
          <a:ln/>
        </p:spPr>
      </p:sp>
      <p:sp>
        <p:nvSpPr>
          <p:cNvPr id="24580" name="Rectangle 3"/>
          <p:cNvSpPr>
            <a:spLocks noGrp="1" noChangeArrowheads="1"/>
          </p:cNvSpPr>
          <p:nvPr>
            <p:ph type="body" idx="1"/>
          </p:nvPr>
        </p:nvSpPr>
        <p:spPr>
          <a:xfrm>
            <a:off x="909528" y="4704400"/>
            <a:ext cx="4988144" cy="4458967"/>
          </a:xfrm>
          <a:noFill/>
        </p:spPr>
        <p:txBody>
          <a:bodyPr lIns="93040" tIns="46518" rIns="93040" bIns="46518"/>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600542" y="4704400"/>
            <a:ext cx="5677420" cy="4458967"/>
          </a:xfrm>
          <a:noFill/>
        </p:spPr>
        <p:txBody>
          <a:bodyPr/>
          <a:lstStyle/>
          <a:p>
            <a:pPr marL="190062" indent="-190062">
              <a:lnSpc>
                <a:spcPct val="80000"/>
              </a:lnSpc>
            </a:pPr>
            <a:endParaRPr lang="en-GB" altLang="en-US" sz="1000"/>
          </a:p>
          <a:p>
            <a:pPr marL="190062" indent="-190062">
              <a:lnSpc>
                <a:spcPct val="80000"/>
              </a:lnSpc>
            </a:pPr>
            <a:r>
              <a:rPr lang="en-GB" altLang="en-US" sz="1000"/>
              <a:t>Royal Society activity includes:</a:t>
            </a:r>
          </a:p>
          <a:p>
            <a:pPr marL="190062" indent="-190062">
              <a:lnSpc>
                <a:spcPct val="80000"/>
              </a:lnSpc>
            </a:pPr>
            <a:r>
              <a:rPr lang="en-GB" altLang="en-US" sz="1000"/>
              <a:t>UK  Brazil Frontier of Science meetings:</a:t>
            </a:r>
          </a:p>
          <a:p>
            <a:pPr marL="741241" lvl="1" indent="-285093">
              <a:lnSpc>
                <a:spcPct val="80000"/>
              </a:lnSpc>
            </a:pPr>
            <a:r>
              <a:rPr lang="en-GB" altLang="en-US" sz="1000"/>
              <a:t>Sao Paulo State in 2010</a:t>
            </a:r>
          </a:p>
          <a:p>
            <a:pPr marL="741241" lvl="1" indent="-285093">
              <a:lnSpc>
                <a:spcPct val="80000"/>
              </a:lnSpc>
            </a:pPr>
            <a:r>
              <a:rPr lang="en-GB" altLang="en-US" sz="1000"/>
              <a:t>Hosted by Society at Chicheley Hall, UK, in 2014</a:t>
            </a:r>
          </a:p>
          <a:p>
            <a:pPr marL="190062" indent="-190062">
              <a:lnSpc>
                <a:spcPct val="80000"/>
              </a:lnSpc>
            </a:pPr>
            <a:r>
              <a:rPr lang="en-GB" altLang="en-US" sz="1000"/>
              <a:t>RS Foreign Secretary, Prof Martyn Poliakoff, and Tracey Elliott attended IAP General Assembly in Rio de Janeiro, working with the Brazilian Academy and other national academies on wide-ranging issues</a:t>
            </a:r>
          </a:p>
          <a:p>
            <a:pPr marL="190062" indent="-190062">
              <a:lnSpc>
                <a:spcPct val="80000"/>
              </a:lnSpc>
            </a:pPr>
            <a:r>
              <a:rPr lang="en-GB" altLang="en-US" sz="1000"/>
              <a:t>A Royal Society delegation attended the Rio+20 United Nations Conference on Sustainable Development in Rio de Janeiro in June 2012 </a:t>
            </a:r>
          </a:p>
          <a:p>
            <a:pPr marL="190062" indent="-190062">
              <a:lnSpc>
                <a:spcPct val="80000"/>
              </a:lnSpc>
            </a:pPr>
            <a:r>
              <a:rPr lang="en-GB" altLang="en-US" sz="1000"/>
              <a:t>Royal Society hosted FAPESP week London, promoting Brazil-Europe collaborations in October 2013</a:t>
            </a:r>
          </a:p>
          <a:p>
            <a:pPr marL="190062" indent="-190062">
              <a:lnSpc>
                <a:spcPct val="80000"/>
              </a:lnSpc>
            </a:pPr>
            <a:endParaRPr lang="en-GB" altLang="en-US" sz="1000"/>
          </a:p>
          <a:p>
            <a:pPr marL="190062" indent="-190062">
              <a:lnSpc>
                <a:spcPct val="80000"/>
              </a:lnSpc>
            </a:pPr>
            <a:endParaRPr lang="en-GB" altLang="en-US" sz="1000"/>
          </a:p>
          <a:p>
            <a:pPr marL="190062" indent="-190062">
              <a:lnSpc>
                <a:spcPct val="80000"/>
              </a:lnSpc>
            </a:pPr>
            <a:r>
              <a:rPr lang="en-GB" altLang="en-US" sz="1000"/>
              <a:t>The </a:t>
            </a:r>
            <a:r>
              <a:rPr lang="en-GB" altLang="en-US" sz="1000" b="1"/>
              <a:t>Royal Society of Chemistry</a:t>
            </a:r>
            <a:r>
              <a:rPr lang="en-GB" altLang="en-US" sz="1000"/>
              <a:t> signed a co-operation agreement with the Sociedade Brasiliera de Quimica in 2007.  Since then there have been more than 20 bilateral and multilateral symposia, workshops and conferences.</a:t>
            </a:r>
          </a:p>
          <a:p>
            <a:pPr marL="190062" indent="-190062">
              <a:lnSpc>
                <a:spcPct val="80000"/>
              </a:lnSpc>
            </a:pPr>
            <a:endParaRPr lang="en-GB" altLang="en-US" sz="1000"/>
          </a:p>
          <a:p>
            <a:pPr marL="190062" indent="-190062">
              <a:lnSpc>
                <a:spcPct val="80000"/>
              </a:lnSpc>
            </a:pPr>
            <a:r>
              <a:rPr lang="en-GB" altLang="en-US" sz="1000"/>
              <a:t>Examples of these include:</a:t>
            </a:r>
          </a:p>
          <a:p>
            <a:pPr marL="741241" lvl="1" indent="-285093">
              <a:lnSpc>
                <a:spcPct val="80000"/>
              </a:lnSpc>
            </a:pPr>
            <a:r>
              <a:rPr lang="en-GB" altLang="en-US" sz="1000" b="1"/>
              <a:t>Supporting innovation in the chemical sciences</a:t>
            </a:r>
            <a:r>
              <a:rPr lang="en-GB" altLang="en-US" sz="1000"/>
              <a:t> e.g. SBQ/RSC Symposium: Chemistry Innovation – from spin-out to market </a:t>
            </a:r>
          </a:p>
          <a:p>
            <a:pPr marL="741241" lvl="1" indent="-285093">
              <a:lnSpc>
                <a:spcPct val="80000"/>
              </a:lnSpc>
            </a:pPr>
            <a:r>
              <a:rPr lang="en-GB" altLang="en-US" sz="1000" b="1"/>
              <a:t>FAPESP-RSC-MMV-DNDI collaboration</a:t>
            </a:r>
            <a:r>
              <a:rPr lang="en-GB" altLang="en-US" sz="1000"/>
              <a:t> (2014) to bring together leaders in the field in the areas of neglected diseases for drug discovery and product delivery/innovation and to establish an international collaboration between FAPESP, the RSC, MMV and DNDI to deliver new candidates for Malaria, Chagas Disease and Leishmaniasis</a:t>
            </a:r>
          </a:p>
          <a:p>
            <a:pPr marL="741241" lvl="1" indent="-285093">
              <a:lnSpc>
                <a:spcPct val="80000"/>
              </a:lnSpc>
            </a:pPr>
            <a:r>
              <a:rPr lang="en-GB" altLang="en-US" sz="1000" b="1"/>
              <a:t>ABIQUIM meeting</a:t>
            </a:r>
            <a:r>
              <a:rPr lang="en-GB" altLang="en-US" sz="1000"/>
              <a:t> Sept 2014  - a workshop on industry-academia collaboration. RSC presenting on Open Innovation as a driver of economic growth and social benefit</a:t>
            </a:r>
          </a:p>
          <a:p>
            <a:pPr marL="741241" lvl="1" indent="-285093">
              <a:lnSpc>
                <a:spcPct val="80000"/>
              </a:lnSpc>
            </a:pPr>
            <a:r>
              <a:rPr lang="en-GB" altLang="en-US" sz="1000" b="1"/>
              <a:t>Open Science</a:t>
            </a:r>
            <a:r>
              <a:rPr lang="en-GB" altLang="en-US" sz="1000"/>
              <a:t> – a partnership with UNESP to increase access to NuBBE Natural products database – new bioactive candidates for medicine.</a:t>
            </a:r>
          </a:p>
          <a:p>
            <a:pPr marL="190062" indent="-190062">
              <a:lnSpc>
                <a:spcPct val="80000"/>
              </a:lnSpc>
            </a:pPr>
            <a:endParaRPr lang="en-US" altLang="en-US" sz="11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xfrm>
            <a:off x="600542" y="4704400"/>
            <a:ext cx="5677420" cy="4458967"/>
          </a:xfrm>
          <a:noFill/>
        </p:spPr>
        <p:txBody>
          <a:bodyPr/>
          <a:lstStyle/>
          <a:p>
            <a:endParaRPr lang="en-US" altLang="en-US" sz="11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907944" y="4536556"/>
            <a:ext cx="4991313" cy="5033755"/>
          </a:xfrm>
          <a:noFill/>
        </p:spPr>
        <p:txBody>
          <a:bodyPr/>
          <a:lstStyle/>
          <a:p>
            <a:r>
              <a:rPr lang="en-US" altLang="en-US" smtClean="0"/>
              <a:t>Background to Ind. Strategy. </a:t>
            </a:r>
          </a:p>
          <a:p>
            <a:r>
              <a:rPr lang="en-US" altLang="en-US" smtClean="0"/>
              <a:t>Just over a year ago the SoS set out the overarching rational.</a:t>
            </a:r>
          </a:p>
          <a:p>
            <a:r>
              <a:rPr lang="en-US" altLang="en-US" b="1" smtClean="0"/>
              <a:t>Context </a:t>
            </a:r>
          </a:p>
          <a:p>
            <a:r>
              <a:rPr lang="en-US" altLang="en-US" smtClean="0"/>
              <a:t>Need to act to avoid a return to old growth model….</a:t>
            </a:r>
          </a:p>
          <a:p>
            <a:pPr>
              <a:buFontTx/>
              <a:buChar char="-"/>
            </a:pPr>
            <a:r>
              <a:rPr lang="en-US" altLang="en-US" smtClean="0"/>
              <a:t>Increasing competition, need to act / danger if we stand still</a:t>
            </a:r>
          </a:p>
          <a:p>
            <a:r>
              <a:rPr lang="en-US" altLang="en-US" smtClean="0"/>
              <a:t>- UK Growth Strategy – strong, sustainable &amp; balanced growth</a:t>
            </a:r>
          </a:p>
          <a:p>
            <a:r>
              <a:rPr lang="en-US" altLang="en-US" smtClean="0"/>
              <a:t>- Importance of stable macro business economy to enabling growth </a:t>
            </a:r>
          </a:p>
          <a:p>
            <a:endParaRPr lang="en-US" altLang="en-US" smtClean="0"/>
          </a:p>
          <a:p>
            <a:r>
              <a:rPr lang="en-US" altLang="en-US" smtClean="0"/>
              <a:t>Ind Strategy is about long term partnership with business……</a:t>
            </a:r>
          </a:p>
          <a:p>
            <a:endParaRPr lang="en-US" altLang="en-US" smtClean="0"/>
          </a:p>
          <a:p>
            <a:r>
              <a:rPr lang="en-US" altLang="en-US" smtClean="0"/>
              <a:t>Int’l Ed is the 10</a:t>
            </a:r>
            <a:r>
              <a:rPr lang="en-US" altLang="en-US" baseline="30000" smtClean="0"/>
              <a:t>th</a:t>
            </a:r>
            <a:r>
              <a:rPr lang="en-US" altLang="en-US" smtClean="0"/>
              <a:t> of 11 key sector strategies – (other such as Info economy, life sciences, offshore wind, construction…..)</a:t>
            </a:r>
          </a:p>
          <a:p>
            <a:r>
              <a:rPr lang="en-US" altLang="en-US" smtClean="0"/>
              <a:t>Brings together all UK’s Ed sub-sectors for the first time: H&amp;FE, sch, Ed Tech, products and services.</a:t>
            </a:r>
          </a:p>
          <a:p>
            <a:endParaRPr lang="en-US" altLang="en-US" smtClean="0"/>
          </a:p>
          <a:p>
            <a:r>
              <a:rPr lang="en-US" altLang="en-US" smtClean="0"/>
              <a:t>Ed a bit different – not like auto or aero. It also has significant diplomatic value, as well as economic. Engagement in Int’l Ed important to developing trust and opportunity, underpins our political &amp; trading relationships around the world. </a:t>
            </a:r>
          </a:p>
          <a:p>
            <a:r>
              <a:rPr lang="en-US" altLang="en-US" smtClean="0"/>
              <a:t>Also the Strategy is for England, as Ed is devolved. Does not commit DA to action or policy positions.  We will work closely with the DAs on areas of shared interest.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600542" y="4704400"/>
            <a:ext cx="5677420" cy="4458967"/>
          </a:xfrm>
          <a:noFill/>
        </p:spPr>
        <p:txBody>
          <a:bodyPr/>
          <a:lstStyle/>
          <a:p>
            <a:r>
              <a:rPr lang="en-GB" altLang="en-US" sz="1100"/>
              <a:t>RCUK works in partnership with FAPESP, the Research Council for the State of São Paulo, to strengthen the existing research links between the UK and Brazil to help encourage and support proposals that involve international collaborative teams. The MoU was first signed in 2009 and an amendment was signed in September 2012 to extend the agreement for a further three years to build on the success of the partnership.</a:t>
            </a:r>
          </a:p>
          <a:p>
            <a:r>
              <a:rPr lang="en-US" altLang="en-US" sz="1100"/>
              <a:t>BBSRC Partnering Awards – Brazil introduced in 2011. </a:t>
            </a:r>
            <a:r>
              <a:rPr lang="en-GB" altLang="en-US" sz="1100"/>
              <a:t>Within the Food Security priority area, two Brazil Partnering Awards have been joint-funded with CNPq, with a further four applications funded by the UK alone. (as of 2013)</a:t>
            </a:r>
          </a:p>
          <a:p>
            <a:r>
              <a:rPr lang="en-GB" altLang="en-US" sz="1100"/>
              <a:t>The International Centre for Lifecourse Studies investigates process throughout the life course that relate to the development of personal and professional skills to health and wellbeing and to patterns of employment and social participation. The Centre makes extensive use of the unique longitudinal birth cohort studies that have been carried out in the UK and the availability of comparative national and international data. </a:t>
            </a:r>
          </a:p>
          <a:p>
            <a:r>
              <a:rPr lang="en-GB" altLang="en-US" sz="1100"/>
              <a:t>Biodiversity and Ecosystem Processes in Human-modified Tropical Forests aims to significantly improve our understanding of the links between biodiversity and biogeochemical cycles in tropical forests, and the impact that forest modification (loss, fragmentation and degradation) have on these cycles and in turn on the associated ecosystem services. The Brazil-based part of the programme is jointly funded by NERC and FAPESP and has been allocated funding of up to £3.2m</a:t>
            </a:r>
            <a:r>
              <a:rPr lang="en-GB" altLang="en-US" sz="1100" b="1"/>
              <a:t> </a:t>
            </a:r>
            <a:r>
              <a:rPr lang="en-GB" altLang="en-US" sz="1100"/>
              <a:t>(£1.6m from NERC and R$5m from FAPESP).</a:t>
            </a:r>
            <a:endParaRPr lang="en-US" altLang="en-US" sz="1100"/>
          </a:p>
          <a:p>
            <a:r>
              <a:rPr lang="en-GB" altLang="en-US" sz="1100"/>
              <a:t>Belmont Forum awards support transdisciplinary, multinational consortia to engage in global change research through a 14-country joint research initiative supported by the Belmont Forum and the Joint Programming Initiative on Agriculture, Food Security and Climate Change (FACCE-JPI). Consortia are comprised of natural scientists, social scientists and end-users, policy makers, and associated stakeholders. </a:t>
            </a:r>
            <a:endParaRPr lang="en-US" altLang="en-US" sz="11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499F033-15F6-4CAA-8AAA-1D730D1C0B66}" type="slidenum">
              <a:rPr lang="en-GB"/>
              <a:pPr>
                <a:defRPr/>
              </a:pPr>
              <a:t>‹#›</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25628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23125" y="857250"/>
            <a:ext cx="2270125" cy="56197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12750" y="857250"/>
            <a:ext cx="6657975"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AE2EDB1-527C-49AB-97DE-2B54267226CB}" type="slidenum">
              <a:rPr lang="en-GB"/>
              <a:pPr>
                <a:defRPr/>
              </a:pPr>
              <a:t>‹#›</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53351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2750" y="857250"/>
            <a:ext cx="9080500" cy="561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FD00B27A-E033-4754-966A-8BB0003D7109}" type="slidenum">
              <a:rPr lang="en-GB"/>
              <a:pPr>
                <a:defRPr/>
              </a:pPr>
              <a:t>‹#›</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3463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2750" y="857250"/>
            <a:ext cx="90805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12750" y="2076450"/>
            <a:ext cx="9080500" cy="4400550"/>
          </a:xfrm>
        </p:spPr>
        <p:txBody>
          <a:bodyPr/>
          <a:lstStyle/>
          <a:p>
            <a:pPr lvl="0"/>
            <a:endParaRPr lang="en-GB"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6B1EEDFC-306B-4F2D-BB89-A3BF2AAB97A4}" type="slidenum">
              <a:rPr lang="en-GB"/>
              <a:pPr>
                <a:defRPr/>
              </a:pPr>
              <a:t>‹#›</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29746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2750" y="857250"/>
            <a:ext cx="90805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076450"/>
            <a:ext cx="4464050"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029200" y="2076450"/>
            <a:ext cx="4464050" cy="2124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029200" y="4352925"/>
            <a:ext cx="4464050" cy="2124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10"/>
          </p:nvPr>
        </p:nvSpPr>
        <p:spPr>
          <a:ln/>
        </p:spPr>
        <p:txBody>
          <a:bodyPr/>
          <a:lstStyle>
            <a:lvl1pPr>
              <a:defRPr/>
            </a:lvl1pPr>
          </a:lstStyle>
          <a:p>
            <a:pPr>
              <a:defRPr/>
            </a:pPr>
            <a:fld id="{56108F12-21F6-4539-87E3-3DBEDE62F614}" type="slidenum">
              <a:rPr lang="en-GB"/>
              <a:pPr>
                <a:defRPr/>
              </a:pPr>
              <a:t>‹#›</a:t>
            </a:fld>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93908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0530D785-C36B-41D7-8E25-A859C4CA8A10}" type="slidenum">
              <a:rPr lang="en-GB"/>
              <a:pPr>
                <a:defRPr/>
              </a:pPr>
              <a:t>‹#›</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6911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8A63284-C071-44AC-8FF4-A99D69E4ABEC}" type="slidenum">
              <a:rPr lang="en-GB"/>
              <a:pPr>
                <a:defRPr/>
              </a:pPr>
              <a:t>‹#›</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8385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076450"/>
            <a:ext cx="446405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2076450"/>
            <a:ext cx="446405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F763174B-4421-46E0-917C-D3F9282251FB}" type="slidenum">
              <a:rPr lang="en-GB"/>
              <a:pPr>
                <a:defRPr/>
              </a:pPr>
              <a:t>‹#›</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5518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7D873BD6-BF19-4C7B-86C7-522E17FF5068}" type="slidenum">
              <a:rPr lang="en-GB"/>
              <a:pPr>
                <a:defRPr/>
              </a:pPr>
              <a:t>‹#›</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64152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5DCC493E-1583-4A7E-BBE1-72AEF2FFE047}" type="slidenum">
              <a:rPr lang="en-GB"/>
              <a:pPr>
                <a:defRPr/>
              </a:pPr>
              <a:t>‹#›</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2377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817C9C7-E9DB-46FF-A4C4-6209118EE6A8}" type="slidenum">
              <a:rPr lang="en-GB"/>
              <a:pPr>
                <a:defRPr/>
              </a:pPr>
              <a:t>‹#›</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64884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44D808D-A062-4DCA-9F92-A9088408AEF3}" type="slidenum">
              <a:rPr lang="en-GB"/>
              <a:pPr>
                <a:defRPr/>
              </a:pPr>
              <a:t>‹#›</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30744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841790F-5BE2-4166-AD2B-0114E019F2E9}" type="slidenum">
              <a:rPr lang="en-GB"/>
              <a:pPr>
                <a:defRPr/>
              </a:pPr>
              <a:t>‹#›</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67999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BA397730-AA1C-4745-8B93-27CECC4A724E}" type="slidenum">
              <a:rPr lang="en-GB"/>
              <a:pPr>
                <a:defRPr/>
              </a:pPr>
              <a:t>‹#›</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94818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2750" y="857250"/>
            <a:ext cx="9080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12750" y="2076450"/>
            <a:ext cx="90805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0" name="Rectangle 6"/>
          <p:cNvSpPr>
            <a:spLocks noGrp="1" noChangeArrowheads="1"/>
          </p:cNvSpPr>
          <p:nvPr>
            <p:ph type="sldNum" sz="quarter" idx="4"/>
          </p:nvPr>
        </p:nvSpPr>
        <p:spPr bwMode="auto">
          <a:xfrm>
            <a:off x="4705350" y="6427788"/>
            <a:ext cx="742950" cy="457200"/>
          </a:xfrm>
          <a:prstGeom prst="rect">
            <a:avLst/>
          </a:prstGeom>
          <a:noFill/>
          <a:ln w="9525">
            <a:noFill/>
            <a:miter lim="800000"/>
            <a:headEnd/>
            <a:tailEnd/>
          </a:ln>
          <a:effectLst/>
        </p:spPr>
        <p:txBody>
          <a:bodyPr vert="horz" wrap="square" lIns="95782" tIns="47891" rIns="95782" bIns="47891" numCol="1" anchor="ctr" anchorCtr="0" compatLnSpc="1">
            <a:prstTxWarp prst="textNoShape">
              <a:avLst/>
            </a:prstTxWarp>
          </a:bodyPr>
          <a:lstStyle>
            <a:lvl1pPr>
              <a:spcBef>
                <a:spcPct val="0"/>
              </a:spcBef>
              <a:defRPr sz="1500"/>
            </a:lvl1pPr>
          </a:lstStyle>
          <a:p>
            <a:pPr>
              <a:defRPr/>
            </a:pPr>
            <a:fld id="{4E652CAC-4E69-4CAD-93F2-CCB72B0A8052}" type="slidenum">
              <a:rPr lang="en-GB"/>
              <a:pPr>
                <a:defRPr/>
              </a:pPr>
              <a:t>‹#›</a:t>
            </a:fld>
            <a:endParaRPr lang="en-GB"/>
          </a:p>
        </p:txBody>
      </p:sp>
      <p:sp>
        <p:nvSpPr>
          <p:cNvPr id="1029" name="Rectangle 5"/>
          <p:cNvSpPr>
            <a:spLocks noGrp="1" noChangeArrowheads="1"/>
          </p:cNvSpPr>
          <p:nvPr>
            <p:ph type="ftr" sz="quarter" idx="3"/>
          </p:nvPr>
        </p:nvSpPr>
        <p:spPr bwMode="auto">
          <a:xfrm>
            <a:off x="412750" y="6427788"/>
            <a:ext cx="4292600" cy="228600"/>
          </a:xfrm>
          <a:prstGeom prst="rect">
            <a:avLst/>
          </a:prstGeom>
          <a:noFill/>
          <a:ln w="9525">
            <a:noFill/>
            <a:miter lim="800000"/>
            <a:headEnd/>
            <a:tailEnd/>
          </a:ln>
          <a:effectLst/>
        </p:spPr>
        <p:txBody>
          <a:bodyPr vert="horz" wrap="square" lIns="95782" tIns="47891" rIns="95782" bIns="47891" numCol="1" anchor="ctr" anchorCtr="0" compatLnSpc="1">
            <a:prstTxWarp prst="textNoShape">
              <a:avLst/>
            </a:prstTxWarp>
          </a:bodyPr>
          <a:lstStyle>
            <a:lvl1pPr>
              <a:spcBef>
                <a:spcPct val="0"/>
              </a:spcBef>
              <a:defRPr sz="1500"/>
            </a:lvl1pPr>
          </a:lstStyle>
          <a:p>
            <a:pPr>
              <a:defRPr/>
            </a:pPr>
            <a:endParaRPr lang="en-US"/>
          </a:p>
        </p:txBody>
      </p:sp>
      <p:sp>
        <p:nvSpPr>
          <p:cNvPr id="1028" name="Rectangle 4"/>
          <p:cNvSpPr>
            <a:spLocks noGrp="1" noChangeArrowheads="1"/>
          </p:cNvSpPr>
          <p:nvPr>
            <p:ph type="dt" sz="half" idx="2"/>
          </p:nvPr>
        </p:nvSpPr>
        <p:spPr bwMode="auto">
          <a:xfrm>
            <a:off x="412750" y="6656388"/>
            <a:ext cx="4292600" cy="228600"/>
          </a:xfrm>
          <a:prstGeom prst="rect">
            <a:avLst/>
          </a:prstGeom>
          <a:noFill/>
          <a:ln w="9525">
            <a:noFill/>
            <a:miter lim="800000"/>
            <a:headEnd/>
            <a:tailEnd/>
          </a:ln>
          <a:effectLst/>
        </p:spPr>
        <p:txBody>
          <a:bodyPr vert="horz" wrap="square" lIns="95782" tIns="47891" rIns="95782" bIns="47891" numCol="1" anchor="ctr" anchorCtr="0" compatLnSpc="1">
            <a:prstTxWarp prst="textNoShape">
              <a:avLst/>
            </a:prstTxWarp>
          </a:bodyPr>
          <a:lstStyle>
            <a:lvl1pPr>
              <a:spcBef>
                <a:spcPct val="0"/>
              </a:spcBef>
              <a:defRPr sz="1500"/>
            </a:lvl1pPr>
          </a:lstStyle>
          <a:p>
            <a:pPr>
              <a:defRPr/>
            </a:pPr>
            <a:endParaRPr lang="en-US"/>
          </a:p>
        </p:txBody>
      </p:sp>
      <p:sp>
        <p:nvSpPr>
          <p:cNvPr id="1031" name="Line 17"/>
          <p:cNvSpPr>
            <a:spLocks noChangeShapeType="1"/>
          </p:cNvSpPr>
          <p:nvPr/>
        </p:nvSpPr>
        <p:spPr bwMode="auto">
          <a:xfrm>
            <a:off x="412750" y="819150"/>
            <a:ext cx="92456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1032" name="Picture 8" descr="Newton-Fund-Master-rgb"/>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897813" y="0"/>
            <a:ext cx="20081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57263" rtl="0" eaLnBrk="0" fontAlgn="base" hangingPunct="0">
        <a:spcBef>
          <a:spcPct val="0"/>
        </a:spcBef>
        <a:spcAft>
          <a:spcPct val="0"/>
        </a:spcAft>
        <a:defRPr sz="4200">
          <a:solidFill>
            <a:schemeClr val="tx2"/>
          </a:solidFill>
          <a:latin typeface="+mj-lt"/>
          <a:ea typeface="+mj-ea"/>
          <a:cs typeface="+mj-cs"/>
        </a:defRPr>
      </a:lvl1pPr>
      <a:lvl2pPr algn="l" defTabSz="957263" rtl="0" eaLnBrk="0" fontAlgn="base" hangingPunct="0">
        <a:spcBef>
          <a:spcPct val="0"/>
        </a:spcBef>
        <a:spcAft>
          <a:spcPct val="0"/>
        </a:spcAft>
        <a:defRPr sz="4200">
          <a:solidFill>
            <a:schemeClr val="tx2"/>
          </a:solidFill>
          <a:latin typeface="Arial" charset="0"/>
        </a:defRPr>
      </a:lvl2pPr>
      <a:lvl3pPr algn="l" defTabSz="957263" rtl="0" eaLnBrk="0" fontAlgn="base" hangingPunct="0">
        <a:spcBef>
          <a:spcPct val="0"/>
        </a:spcBef>
        <a:spcAft>
          <a:spcPct val="0"/>
        </a:spcAft>
        <a:defRPr sz="4200">
          <a:solidFill>
            <a:schemeClr val="tx2"/>
          </a:solidFill>
          <a:latin typeface="Arial" charset="0"/>
        </a:defRPr>
      </a:lvl3pPr>
      <a:lvl4pPr algn="l" defTabSz="957263" rtl="0" eaLnBrk="0" fontAlgn="base" hangingPunct="0">
        <a:spcBef>
          <a:spcPct val="0"/>
        </a:spcBef>
        <a:spcAft>
          <a:spcPct val="0"/>
        </a:spcAft>
        <a:defRPr sz="4200">
          <a:solidFill>
            <a:schemeClr val="tx2"/>
          </a:solidFill>
          <a:latin typeface="Arial" charset="0"/>
        </a:defRPr>
      </a:lvl4pPr>
      <a:lvl5pPr algn="l" defTabSz="957263" rtl="0" eaLnBrk="0" fontAlgn="base" hangingPunct="0">
        <a:spcBef>
          <a:spcPct val="0"/>
        </a:spcBef>
        <a:spcAft>
          <a:spcPct val="0"/>
        </a:spcAft>
        <a:defRPr sz="4200">
          <a:solidFill>
            <a:schemeClr val="tx2"/>
          </a:solidFill>
          <a:latin typeface="Arial" charset="0"/>
        </a:defRPr>
      </a:lvl5pPr>
      <a:lvl6pPr marL="457200" algn="l" defTabSz="957263" rtl="0" fontAlgn="base">
        <a:spcBef>
          <a:spcPct val="0"/>
        </a:spcBef>
        <a:spcAft>
          <a:spcPct val="0"/>
        </a:spcAft>
        <a:defRPr sz="4200">
          <a:solidFill>
            <a:schemeClr val="tx2"/>
          </a:solidFill>
          <a:latin typeface="Arial" charset="0"/>
        </a:defRPr>
      </a:lvl6pPr>
      <a:lvl7pPr marL="914400" algn="l" defTabSz="957263" rtl="0" fontAlgn="base">
        <a:spcBef>
          <a:spcPct val="0"/>
        </a:spcBef>
        <a:spcAft>
          <a:spcPct val="0"/>
        </a:spcAft>
        <a:defRPr sz="4200">
          <a:solidFill>
            <a:schemeClr val="tx2"/>
          </a:solidFill>
          <a:latin typeface="Arial" charset="0"/>
        </a:defRPr>
      </a:lvl7pPr>
      <a:lvl8pPr marL="1371600" algn="l" defTabSz="957263" rtl="0" fontAlgn="base">
        <a:spcBef>
          <a:spcPct val="0"/>
        </a:spcBef>
        <a:spcAft>
          <a:spcPct val="0"/>
        </a:spcAft>
        <a:defRPr sz="4200">
          <a:solidFill>
            <a:schemeClr val="tx2"/>
          </a:solidFill>
          <a:latin typeface="Arial" charset="0"/>
        </a:defRPr>
      </a:lvl8pPr>
      <a:lvl9pPr marL="1828800" algn="l" defTabSz="957263" rtl="0" fontAlgn="base">
        <a:spcBef>
          <a:spcPct val="0"/>
        </a:spcBef>
        <a:spcAft>
          <a:spcPct val="0"/>
        </a:spcAft>
        <a:defRPr sz="4200">
          <a:solidFill>
            <a:schemeClr val="tx2"/>
          </a:solidFill>
          <a:latin typeface="Arial" charset="0"/>
        </a:defRPr>
      </a:lvl9pPr>
    </p:titleStyle>
    <p:bodyStyle>
      <a:lvl1pPr marL="358775" indent="-358775" algn="l" defTabSz="957263" rtl="0" eaLnBrk="0" fontAlgn="base" hangingPunct="0">
        <a:spcBef>
          <a:spcPct val="20000"/>
        </a:spcBef>
        <a:spcAft>
          <a:spcPct val="0"/>
        </a:spcAft>
        <a:buClr>
          <a:schemeClr val="tx2"/>
        </a:buClr>
        <a:buChar char="•"/>
        <a:defRPr sz="2900">
          <a:solidFill>
            <a:schemeClr val="tx1"/>
          </a:solidFill>
          <a:latin typeface="+mn-lt"/>
          <a:ea typeface="+mn-ea"/>
          <a:cs typeface="+mn-cs"/>
        </a:defRPr>
      </a:lvl1pPr>
      <a:lvl2pPr marL="777875" indent="-298450" algn="l" defTabSz="957263" rtl="0" eaLnBrk="0" fontAlgn="base" hangingPunct="0">
        <a:spcBef>
          <a:spcPct val="20000"/>
        </a:spcBef>
        <a:spcAft>
          <a:spcPct val="0"/>
        </a:spcAft>
        <a:buClr>
          <a:schemeClr val="tx2"/>
        </a:buClr>
        <a:buChar char="–"/>
        <a:defRPr sz="2700">
          <a:solidFill>
            <a:schemeClr val="tx1"/>
          </a:solidFill>
          <a:latin typeface="+mn-lt"/>
        </a:defRPr>
      </a:lvl2pPr>
      <a:lvl3pPr marL="1196975" indent="-239713" algn="l" defTabSz="957263" rtl="0" eaLnBrk="0" fontAlgn="base" hangingPunct="0">
        <a:spcBef>
          <a:spcPct val="20000"/>
        </a:spcBef>
        <a:spcAft>
          <a:spcPct val="0"/>
        </a:spcAft>
        <a:buClr>
          <a:schemeClr val="tx2"/>
        </a:buClr>
        <a:buChar char="•"/>
        <a:defRPr sz="2500">
          <a:solidFill>
            <a:schemeClr val="tx1"/>
          </a:solidFill>
          <a:latin typeface="+mn-lt"/>
        </a:defRPr>
      </a:lvl3pPr>
      <a:lvl4pPr marL="1676400" indent="-239713" algn="l" defTabSz="957263" rtl="0" eaLnBrk="0" fontAlgn="base" hangingPunct="0">
        <a:spcBef>
          <a:spcPct val="20000"/>
        </a:spcBef>
        <a:spcAft>
          <a:spcPct val="0"/>
        </a:spcAft>
        <a:buClr>
          <a:schemeClr val="tx2"/>
        </a:buClr>
        <a:buChar char="–"/>
        <a:defRPr sz="2300">
          <a:solidFill>
            <a:schemeClr val="tx1"/>
          </a:solidFill>
          <a:latin typeface="+mn-lt"/>
        </a:defRPr>
      </a:lvl4pPr>
      <a:lvl5pPr marL="2154238" indent="-238125" algn="l" defTabSz="957263" rtl="0" eaLnBrk="0" fontAlgn="base" hangingPunct="0">
        <a:spcBef>
          <a:spcPct val="20000"/>
        </a:spcBef>
        <a:spcAft>
          <a:spcPct val="0"/>
        </a:spcAft>
        <a:buClr>
          <a:schemeClr val="tx2"/>
        </a:buClr>
        <a:buChar char="•"/>
        <a:defRPr sz="2100">
          <a:solidFill>
            <a:schemeClr val="tx1"/>
          </a:solidFill>
          <a:latin typeface="+mn-lt"/>
        </a:defRPr>
      </a:lvl5pPr>
      <a:lvl6pPr marL="2611438" indent="-238125" algn="l" defTabSz="957263" rtl="0" fontAlgn="base">
        <a:spcBef>
          <a:spcPct val="20000"/>
        </a:spcBef>
        <a:spcAft>
          <a:spcPct val="0"/>
        </a:spcAft>
        <a:buClr>
          <a:schemeClr val="tx2"/>
        </a:buClr>
        <a:buChar char="•"/>
        <a:defRPr sz="2100">
          <a:solidFill>
            <a:schemeClr val="tx1"/>
          </a:solidFill>
          <a:latin typeface="+mn-lt"/>
        </a:defRPr>
      </a:lvl6pPr>
      <a:lvl7pPr marL="3068638" indent="-238125" algn="l" defTabSz="957263" rtl="0" fontAlgn="base">
        <a:spcBef>
          <a:spcPct val="20000"/>
        </a:spcBef>
        <a:spcAft>
          <a:spcPct val="0"/>
        </a:spcAft>
        <a:buClr>
          <a:schemeClr val="tx2"/>
        </a:buClr>
        <a:buChar char="•"/>
        <a:defRPr sz="2100">
          <a:solidFill>
            <a:schemeClr val="tx1"/>
          </a:solidFill>
          <a:latin typeface="+mn-lt"/>
        </a:defRPr>
      </a:lvl7pPr>
      <a:lvl8pPr marL="3525838" indent="-238125" algn="l" defTabSz="957263" rtl="0" fontAlgn="base">
        <a:spcBef>
          <a:spcPct val="20000"/>
        </a:spcBef>
        <a:spcAft>
          <a:spcPct val="0"/>
        </a:spcAft>
        <a:buClr>
          <a:schemeClr val="tx2"/>
        </a:buClr>
        <a:buChar char="•"/>
        <a:defRPr sz="2100">
          <a:solidFill>
            <a:schemeClr val="tx1"/>
          </a:solidFill>
          <a:latin typeface="+mn-lt"/>
        </a:defRPr>
      </a:lvl8pPr>
      <a:lvl9pPr marL="3983038" indent="-238125" algn="l" defTabSz="957263" rtl="0" fontAlgn="base">
        <a:spcBef>
          <a:spcPct val="20000"/>
        </a:spcBef>
        <a:spcAft>
          <a:spcPct val="0"/>
        </a:spcAft>
        <a:buClr>
          <a:schemeClr val="tx2"/>
        </a:buClr>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upload.wikimedia.org/wikipedia/commons/f/ff/Researcher_looks_through_microscope_(1).jpg"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7.jpeg"/><Relationship Id="rId7" Type="http://schemas.openxmlformats.org/officeDocument/2006/relationships/hyperlink" Target="http://raeng.org.uk/default.htm" TargetMode="External"/><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hyperlink" Target="http://www.rcuk.ac.uk/" TargetMode="Externa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2.jpeg"/><Relationship Id="rId5" Type="http://schemas.openxmlformats.org/officeDocument/2006/relationships/hyperlink" Target="https://royalsociety.org/" TargetMode="External"/><Relationship Id="rId1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hyperlink" Target="https://www.innovateuk.org/" TargetMode="External"/><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438150" y="2082800"/>
            <a:ext cx="9080500" cy="2655888"/>
          </a:xfrm>
        </p:spPr>
        <p:txBody>
          <a:bodyPr/>
          <a:lstStyle/>
          <a:p>
            <a:pPr algn="ctr" eaLnBrk="1" hangingPunct="1"/>
            <a:r>
              <a:rPr lang="en-GB" altLang="en-US" sz="3800" dirty="0" smtClean="0">
                <a:solidFill>
                  <a:srgbClr val="660066"/>
                </a:solidFill>
              </a:rPr>
              <a:t>The Newton Fund </a:t>
            </a:r>
            <a:br>
              <a:rPr lang="en-GB" altLang="en-US" sz="3800" dirty="0" smtClean="0">
                <a:solidFill>
                  <a:srgbClr val="660066"/>
                </a:solidFill>
              </a:rPr>
            </a:br>
            <a:r>
              <a:rPr lang="en-GB" altLang="en-US" sz="3800" dirty="0" smtClean="0">
                <a:solidFill>
                  <a:srgbClr val="660066"/>
                </a:solidFill>
              </a:rPr>
              <a:t/>
            </a:r>
            <a:br>
              <a:rPr lang="en-GB" altLang="en-US" sz="3800" dirty="0" smtClean="0">
                <a:solidFill>
                  <a:srgbClr val="660066"/>
                </a:solidFill>
              </a:rPr>
            </a:br>
            <a:r>
              <a:rPr lang="en-GB" altLang="en-US" sz="3800" dirty="0" smtClean="0">
                <a:solidFill>
                  <a:srgbClr val="660066"/>
                </a:solidFill>
              </a:rPr>
              <a:t>Research and Innovation for Growth and Prosperity</a:t>
            </a:r>
            <a:br>
              <a:rPr lang="en-GB" altLang="en-US" sz="3800" dirty="0" smtClean="0">
                <a:solidFill>
                  <a:srgbClr val="660066"/>
                </a:solidFill>
              </a:rPr>
            </a:br>
            <a:r>
              <a:rPr lang="en-GB" altLang="en-US" sz="3800" dirty="0" smtClean="0">
                <a:solidFill>
                  <a:srgbClr val="660066"/>
                </a:solidFill>
              </a:rPr>
              <a:t/>
            </a:r>
            <a:br>
              <a:rPr lang="en-GB" altLang="en-US" sz="3800" dirty="0" smtClean="0">
                <a:solidFill>
                  <a:srgbClr val="660066"/>
                </a:solidFill>
              </a:rPr>
            </a:br>
            <a:r>
              <a:rPr lang="en-GB" altLang="en-US" sz="3700" dirty="0" smtClean="0">
                <a:solidFill>
                  <a:schemeClr val="tx1"/>
                </a:solidFill>
              </a:rPr>
              <a:t/>
            </a:r>
            <a:br>
              <a:rPr lang="en-GB" altLang="en-US" sz="3700" dirty="0" smtClean="0">
                <a:solidFill>
                  <a:schemeClr val="tx1"/>
                </a:solidFill>
              </a:rPr>
            </a:br>
            <a:r>
              <a:rPr lang="en-GB" altLang="en-US" sz="2800" dirty="0" smtClean="0">
                <a:solidFill>
                  <a:schemeClr val="tx1"/>
                </a:solidFill>
              </a:rPr>
              <a:t/>
            </a:r>
            <a:br>
              <a:rPr lang="en-GB" altLang="en-US" sz="2800" dirty="0" smtClean="0">
                <a:solidFill>
                  <a:schemeClr val="tx1"/>
                </a:solidFill>
              </a:rPr>
            </a:br>
            <a:endParaRPr lang="en-GB" altLang="en-US" sz="20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txBox="1">
            <a:spLocks noGrp="1"/>
          </p:cNvSpPr>
          <p:nvPr/>
        </p:nvSpPr>
        <p:spPr bwMode="auto">
          <a:xfrm>
            <a:off x="4705350" y="6427788"/>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0"/>
              </a:spcBef>
              <a:buClrTx/>
              <a:buFontTx/>
              <a:buNone/>
            </a:pPr>
            <a:fld id="{A3CD5FA3-A53E-4EFC-AF0C-C2F677AC2B19}" type="slidenum">
              <a:rPr lang="en-GB" altLang="en-US" sz="1500"/>
              <a:pPr eaLnBrk="1" hangingPunct="1">
                <a:spcBef>
                  <a:spcPct val="0"/>
                </a:spcBef>
                <a:buClrTx/>
                <a:buFontTx/>
                <a:buNone/>
              </a:pPr>
              <a:t>10</a:t>
            </a:fld>
            <a:endParaRPr lang="en-GB" altLang="en-US" sz="1500"/>
          </a:p>
        </p:txBody>
      </p:sp>
      <p:sp>
        <p:nvSpPr>
          <p:cNvPr id="11267" name="Text Box 4"/>
          <p:cNvSpPr txBox="1">
            <a:spLocks noChangeArrowheads="1"/>
          </p:cNvSpPr>
          <p:nvPr/>
        </p:nvSpPr>
        <p:spPr bwMode="auto">
          <a:xfrm>
            <a:off x="415925" y="-26988"/>
            <a:ext cx="92170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r>
              <a:rPr lang="en-GB" altLang="en-US" sz="2400" b="1">
                <a:solidFill>
                  <a:srgbClr val="660066"/>
                </a:solidFill>
              </a:rPr>
              <a:t>Potential </a:t>
            </a:r>
            <a:r>
              <a:rPr lang="en-US" altLang="en-US" sz="2400" b="1">
                <a:solidFill>
                  <a:srgbClr val="660066"/>
                </a:solidFill>
              </a:rPr>
              <a:t>Newton Fund people activity - continued</a:t>
            </a:r>
            <a:r>
              <a:rPr lang="en-GB" altLang="en-US" sz="2400" b="1">
                <a:solidFill>
                  <a:srgbClr val="660066"/>
                </a:solidFill>
              </a:rPr>
              <a:t> </a:t>
            </a:r>
          </a:p>
        </p:txBody>
      </p:sp>
      <p:sp>
        <p:nvSpPr>
          <p:cNvPr id="11268" name="Rectangle 123"/>
          <p:cNvSpPr>
            <a:spLocks noChangeArrowheads="1"/>
          </p:cNvSpPr>
          <p:nvPr/>
        </p:nvSpPr>
        <p:spPr bwMode="auto">
          <a:xfrm>
            <a:off x="393700" y="404813"/>
            <a:ext cx="8223250" cy="36115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round/>
                <a:headEnd/>
                <a:tailEnd/>
              </a14:hiddenLine>
            </a:ext>
          </a:extLst>
        </p:spPr>
        <p:txBody>
          <a:bodyPr/>
          <a:lstStyle>
            <a:lvl1pPr marL="180975" indent="-180975"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spcAft>
                <a:spcPct val="20000"/>
              </a:spcAft>
              <a:buClrTx/>
              <a:buFontTx/>
              <a:buNone/>
            </a:pPr>
            <a:endParaRPr lang="en-GB" altLang="en-US" sz="1400" b="1" dirty="0"/>
          </a:p>
          <a:p>
            <a:pPr eaLnBrk="1" hangingPunct="1">
              <a:spcBef>
                <a:spcPct val="50000"/>
              </a:spcBef>
              <a:spcAft>
                <a:spcPct val="50000"/>
              </a:spcAft>
              <a:buClrTx/>
            </a:pPr>
            <a:r>
              <a:rPr lang="en-GB" altLang="en-US" sz="2000" b="1" dirty="0"/>
              <a:t>Newton Researcher Links </a:t>
            </a:r>
            <a:r>
              <a:rPr lang="en-GB" altLang="en-US" sz="2000" dirty="0"/>
              <a:t>British Council and UK National Academies </a:t>
            </a:r>
            <a:r>
              <a:rPr lang="en-GB" altLang="en-US" sz="2000" dirty="0" smtClean="0"/>
              <a:t>would </a:t>
            </a:r>
            <a:r>
              <a:rPr lang="en-GB" altLang="en-US" sz="2000" dirty="0"/>
              <a:t>offer a programme </a:t>
            </a:r>
            <a:r>
              <a:rPr lang="en-GB" sz="2000" dirty="0"/>
              <a:t>to stimulate initial links between, and support capacity building among, ‘rising star’ early career researchers in partner countries and the UK. </a:t>
            </a:r>
            <a:endParaRPr lang="en-GB" altLang="en-US" sz="2000" b="1" dirty="0"/>
          </a:p>
          <a:p>
            <a:pPr eaLnBrk="1" hangingPunct="1">
              <a:spcBef>
                <a:spcPct val="50000"/>
              </a:spcBef>
              <a:spcAft>
                <a:spcPct val="50000"/>
              </a:spcAft>
              <a:buClrTx/>
            </a:pPr>
            <a:r>
              <a:rPr lang="en-GB" altLang="en-US" sz="2000" b="1" dirty="0" smtClean="0"/>
              <a:t>Professional </a:t>
            </a:r>
            <a:r>
              <a:rPr lang="en-GB" altLang="en-US" sz="2000" b="1" dirty="0"/>
              <a:t>development and engagement</a:t>
            </a:r>
            <a:r>
              <a:rPr lang="en-GB" altLang="en-US" sz="2000" dirty="0"/>
              <a:t> (skills for researchers and research support staff, including English skills; community engagement; support for research governance and strategies at institutional level etc.)</a:t>
            </a:r>
          </a:p>
          <a:p>
            <a:pPr eaLnBrk="1" hangingPunct="1">
              <a:spcBef>
                <a:spcPct val="50000"/>
              </a:spcBef>
              <a:spcAft>
                <a:spcPct val="50000"/>
              </a:spcAft>
              <a:buClrTx/>
            </a:pPr>
            <a:r>
              <a:rPr lang="en-GB" altLang="en-US" sz="2000" b="1" dirty="0"/>
              <a:t>STEM (Science, Technology, Engineering and Maths) Education</a:t>
            </a:r>
            <a:r>
              <a:rPr lang="en-GB" altLang="en-US" sz="2000" dirty="0"/>
              <a:t> – support for STEM learning at the schools level</a:t>
            </a:r>
          </a:p>
          <a:p>
            <a:pPr eaLnBrk="1" hangingPunct="1">
              <a:spcBef>
                <a:spcPct val="50000"/>
              </a:spcBef>
              <a:spcAft>
                <a:spcPct val="50000"/>
              </a:spcAft>
              <a:buClrTx/>
            </a:pPr>
            <a:r>
              <a:rPr lang="en-GB" altLang="en-US" sz="2000" b="1" dirty="0"/>
              <a:t>Technical training and employability</a:t>
            </a:r>
            <a:r>
              <a:rPr lang="en-GB" altLang="en-US" sz="2000" dirty="0"/>
              <a:t> – building the science and innovation workforce outside </a:t>
            </a:r>
            <a:r>
              <a:rPr lang="en-GB" altLang="en-US" sz="2000" dirty="0" smtClean="0"/>
              <a:t>academia</a:t>
            </a:r>
          </a:p>
          <a:p>
            <a:pPr eaLnBrk="1" hangingPunct="1">
              <a:spcBef>
                <a:spcPct val="50000"/>
              </a:spcBef>
              <a:spcAft>
                <a:spcPct val="50000"/>
              </a:spcAft>
              <a:buClrTx/>
            </a:pPr>
            <a:endParaRPr lang="en-GB" altLang="en-US" sz="2000" dirty="0"/>
          </a:p>
          <a:p>
            <a:pPr eaLnBrk="1" hangingPunct="1">
              <a:spcBef>
                <a:spcPct val="50000"/>
              </a:spcBef>
              <a:spcAft>
                <a:spcPct val="50000"/>
              </a:spcAft>
              <a:buClrTx/>
              <a:buFontTx/>
              <a:buNone/>
            </a:pPr>
            <a:endParaRPr lang="en-GB" altLang="en-US" sz="2000" dirty="0"/>
          </a:p>
          <a:p>
            <a:pPr eaLnBrk="1" hangingPunct="1">
              <a:spcBef>
                <a:spcPct val="50000"/>
              </a:spcBef>
              <a:spcAft>
                <a:spcPct val="50000"/>
              </a:spcAft>
              <a:buClrTx/>
            </a:pPr>
            <a:endParaRPr lang="en-GB" altLang="en-US" sz="2000" dirty="0"/>
          </a:p>
          <a:p>
            <a:pPr eaLnBrk="1" hangingPunct="1">
              <a:spcBef>
                <a:spcPct val="50000"/>
              </a:spcBef>
              <a:spcAft>
                <a:spcPct val="50000"/>
              </a:spcAft>
              <a:buClrTx/>
            </a:pPr>
            <a:endParaRPr lang="en-GB" altLang="en-US"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txBox="1">
            <a:spLocks noGrp="1"/>
          </p:cNvSpPr>
          <p:nvPr/>
        </p:nvSpPr>
        <p:spPr bwMode="auto">
          <a:xfrm>
            <a:off x="4705350" y="6427788"/>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0"/>
              </a:spcBef>
              <a:buClrTx/>
              <a:buFontTx/>
              <a:buNone/>
            </a:pPr>
            <a:fld id="{D8B4AE7E-B7D3-4353-A48F-06596DFF2B05}" type="slidenum">
              <a:rPr lang="en-GB" altLang="en-US" sz="1500"/>
              <a:pPr eaLnBrk="1" hangingPunct="1">
                <a:spcBef>
                  <a:spcPct val="0"/>
                </a:spcBef>
                <a:buClrTx/>
                <a:buFontTx/>
                <a:buNone/>
              </a:pPr>
              <a:t>11</a:t>
            </a:fld>
            <a:endParaRPr lang="en-GB" altLang="en-US" sz="1500"/>
          </a:p>
        </p:txBody>
      </p:sp>
      <p:sp>
        <p:nvSpPr>
          <p:cNvPr id="12291" name="Text Box 4"/>
          <p:cNvSpPr txBox="1">
            <a:spLocks noChangeArrowheads="1"/>
          </p:cNvSpPr>
          <p:nvPr/>
        </p:nvSpPr>
        <p:spPr bwMode="auto">
          <a:xfrm>
            <a:off x="415925" y="-26988"/>
            <a:ext cx="92170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r>
              <a:rPr lang="en-GB" altLang="en-US" sz="2400" b="1">
                <a:solidFill>
                  <a:srgbClr val="660066"/>
                </a:solidFill>
              </a:rPr>
              <a:t>Research </a:t>
            </a:r>
          </a:p>
        </p:txBody>
      </p:sp>
      <p:sp>
        <p:nvSpPr>
          <p:cNvPr id="12292" name="Rectangle 123"/>
          <p:cNvSpPr>
            <a:spLocks noChangeArrowheads="1"/>
          </p:cNvSpPr>
          <p:nvPr/>
        </p:nvSpPr>
        <p:spPr bwMode="auto">
          <a:xfrm>
            <a:off x="466725" y="1773238"/>
            <a:ext cx="6430963" cy="22320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round/>
                <a:headEnd/>
                <a:tailEnd/>
              </a14:hiddenLine>
            </a:ext>
          </a:extLst>
        </p:spPr>
        <p:txBody>
          <a:bodyP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r>
              <a:rPr lang="en-GB" altLang="en-US" sz="2400" b="1">
                <a:solidFill>
                  <a:srgbClr val="660066"/>
                </a:solidFill>
              </a:rPr>
              <a:t>Collaborative research programmes</a:t>
            </a:r>
            <a:endParaRPr lang="en-GB" altLang="en-US" sz="2400"/>
          </a:p>
          <a:p>
            <a:pPr eaLnBrk="1" hangingPunct="1">
              <a:spcBef>
                <a:spcPct val="50000"/>
              </a:spcBef>
              <a:buClrTx/>
            </a:pPr>
            <a:r>
              <a:rPr lang="en-GB" altLang="en-US" sz="2000"/>
              <a:t> Joint research calls </a:t>
            </a:r>
          </a:p>
          <a:p>
            <a:pPr eaLnBrk="1" hangingPunct="1">
              <a:spcBef>
                <a:spcPct val="50000"/>
              </a:spcBef>
              <a:buClrTx/>
            </a:pPr>
            <a:r>
              <a:rPr lang="en-GB" altLang="en-US" sz="2000"/>
              <a:t> Joint centres  </a:t>
            </a:r>
          </a:p>
          <a:p>
            <a:pPr eaLnBrk="1" hangingPunct="1">
              <a:spcBef>
                <a:spcPct val="50000"/>
              </a:spcBef>
              <a:buClrTx/>
            </a:pPr>
            <a:r>
              <a:rPr lang="en-GB" altLang="en-US" sz="2000"/>
              <a:t> Access to research and innovation infrastructure </a:t>
            </a:r>
            <a:endParaRPr lang="en-GB" altLang="en-US" sz="1800"/>
          </a:p>
        </p:txBody>
      </p:sp>
      <p:pic>
        <p:nvPicPr>
          <p:cNvPr id="12293" name="Picture 32" descr="bio-energy"/>
          <p:cNvPicPr>
            <a:picLocks noChangeAspect="1" noChangeArrowheads="1"/>
          </p:cNvPicPr>
          <p:nvPr/>
        </p:nvPicPr>
        <p:blipFill>
          <a:blip r:embed="rId3">
            <a:extLst>
              <a:ext uri="{28A0092B-C50C-407E-A947-70E740481C1C}">
                <a14:useLocalDpi xmlns:a14="http://schemas.microsoft.com/office/drawing/2010/main" val="0"/>
              </a:ext>
            </a:extLst>
          </a:blip>
          <a:srcRect t="6921" b="4977"/>
          <a:stretch>
            <a:fillRect/>
          </a:stretch>
        </p:blipFill>
        <p:spPr bwMode="auto">
          <a:xfrm>
            <a:off x="7188200" y="4508500"/>
            <a:ext cx="2300288"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3" name="Rectangle 33"/>
          <p:cNvSpPr>
            <a:spLocks noChangeArrowheads="1"/>
          </p:cNvSpPr>
          <p:nvPr/>
        </p:nvSpPr>
        <p:spPr bwMode="auto">
          <a:xfrm>
            <a:off x="7772400" y="5770563"/>
            <a:ext cx="1254125" cy="582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957263" eaLnBrk="0" hangingPunct="0">
              <a:spcBef>
                <a:spcPct val="0"/>
              </a:spcBef>
              <a:defRPr sz="4200">
                <a:solidFill>
                  <a:schemeClr val="tx2"/>
                </a:solidFill>
                <a:latin typeface="Arial" charset="0"/>
              </a:defRPr>
            </a:lvl1pPr>
            <a:lvl2pPr defTabSz="957263" eaLnBrk="0" hangingPunct="0">
              <a:spcBef>
                <a:spcPct val="0"/>
              </a:spcBef>
              <a:defRPr sz="4200">
                <a:solidFill>
                  <a:schemeClr val="tx2"/>
                </a:solidFill>
                <a:latin typeface="Arial" charset="0"/>
              </a:defRPr>
            </a:lvl2pPr>
            <a:lvl3pPr defTabSz="957263" eaLnBrk="0" hangingPunct="0">
              <a:spcBef>
                <a:spcPct val="0"/>
              </a:spcBef>
              <a:defRPr sz="4200">
                <a:solidFill>
                  <a:schemeClr val="tx2"/>
                </a:solidFill>
                <a:latin typeface="Arial" charset="0"/>
              </a:defRPr>
            </a:lvl3pPr>
            <a:lvl4pPr defTabSz="957263" eaLnBrk="0" hangingPunct="0">
              <a:spcBef>
                <a:spcPct val="0"/>
              </a:spcBef>
              <a:defRPr sz="4200">
                <a:solidFill>
                  <a:schemeClr val="tx2"/>
                </a:solidFill>
                <a:latin typeface="Arial" charset="0"/>
              </a:defRPr>
            </a:lvl4pPr>
            <a:lvl5pPr defTabSz="957263" eaLnBrk="0" hangingPunct="0">
              <a:spcBef>
                <a:spcPct val="0"/>
              </a:spcBef>
              <a:defRPr sz="4200">
                <a:solidFill>
                  <a:schemeClr val="tx2"/>
                </a:solidFill>
                <a:latin typeface="Arial" charset="0"/>
              </a:defRPr>
            </a:lvl5pPr>
            <a:lvl6pPr marL="457200" defTabSz="957263" eaLnBrk="0" fontAlgn="base" hangingPunct="0">
              <a:spcBef>
                <a:spcPct val="0"/>
              </a:spcBef>
              <a:spcAft>
                <a:spcPct val="0"/>
              </a:spcAft>
              <a:defRPr sz="4200">
                <a:solidFill>
                  <a:schemeClr val="tx2"/>
                </a:solidFill>
                <a:latin typeface="Arial" charset="0"/>
              </a:defRPr>
            </a:lvl6pPr>
            <a:lvl7pPr marL="914400" defTabSz="957263" eaLnBrk="0" fontAlgn="base" hangingPunct="0">
              <a:spcBef>
                <a:spcPct val="0"/>
              </a:spcBef>
              <a:spcAft>
                <a:spcPct val="0"/>
              </a:spcAft>
              <a:defRPr sz="4200">
                <a:solidFill>
                  <a:schemeClr val="tx2"/>
                </a:solidFill>
                <a:latin typeface="Arial" charset="0"/>
              </a:defRPr>
            </a:lvl7pPr>
            <a:lvl8pPr marL="1371600" defTabSz="957263" eaLnBrk="0" fontAlgn="base" hangingPunct="0">
              <a:spcBef>
                <a:spcPct val="0"/>
              </a:spcBef>
              <a:spcAft>
                <a:spcPct val="0"/>
              </a:spcAft>
              <a:defRPr sz="4200">
                <a:solidFill>
                  <a:schemeClr val="tx2"/>
                </a:solidFill>
                <a:latin typeface="Arial" charset="0"/>
              </a:defRPr>
            </a:lvl8pPr>
            <a:lvl9pPr marL="1828800" defTabSz="957263" eaLnBrk="0" fontAlgn="base" hangingPunct="0">
              <a:spcBef>
                <a:spcPct val="0"/>
              </a:spcBef>
              <a:spcAft>
                <a:spcPct val="0"/>
              </a:spcAft>
              <a:defRPr sz="4200">
                <a:solidFill>
                  <a:schemeClr val="tx2"/>
                </a:solidFill>
                <a:latin typeface="Arial" charset="0"/>
              </a:defRPr>
            </a:lvl9pPr>
          </a:lstStyle>
          <a:p>
            <a:pPr algn="ctr">
              <a:defRPr/>
            </a:pPr>
            <a:r>
              <a:rPr lang="en-GB" altLang="en-US" sz="2000" smtClean="0">
                <a:solidFill>
                  <a:schemeClr val="bg1"/>
                </a:solidFill>
                <a:effectLst>
                  <a:outerShdw blurRad="38100" dist="38100" dir="2700000" algn="tl">
                    <a:srgbClr val="C0C0C0"/>
                  </a:outerShdw>
                </a:effectLst>
              </a:rPr>
              <a:t>Energy</a:t>
            </a:r>
          </a:p>
        </p:txBody>
      </p:sp>
      <p:pic>
        <p:nvPicPr>
          <p:cNvPr id="12295" name="Picture 34" descr="climate-cha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4551363"/>
            <a:ext cx="2008188" cy="2017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6" name="Picture 35" descr="baby"/>
          <p:cNvPicPr>
            <a:picLocks noChangeAspect="1" noChangeArrowheads="1"/>
          </p:cNvPicPr>
          <p:nvPr/>
        </p:nvPicPr>
        <p:blipFill>
          <a:blip r:embed="rId5">
            <a:extLst>
              <a:ext uri="{28A0092B-C50C-407E-A947-70E740481C1C}">
                <a14:useLocalDpi xmlns:a14="http://schemas.microsoft.com/office/drawing/2010/main" val="0"/>
              </a:ext>
            </a:extLst>
          </a:blip>
          <a:srcRect l="5367" r="5367"/>
          <a:stretch>
            <a:fillRect/>
          </a:stretch>
        </p:blipFill>
        <p:spPr bwMode="auto">
          <a:xfrm>
            <a:off x="4764088" y="4541838"/>
            <a:ext cx="2413000"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36" descr="istockphoto_642509_global_security"/>
          <p:cNvPicPr>
            <a:picLocks noChangeAspect="1" noChangeArrowheads="1"/>
          </p:cNvPicPr>
          <p:nvPr/>
        </p:nvPicPr>
        <p:blipFill>
          <a:blip r:embed="rId6">
            <a:extLst>
              <a:ext uri="{28A0092B-C50C-407E-A947-70E740481C1C}">
                <a14:useLocalDpi xmlns:a14="http://schemas.microsoft.com/office/drawing/2010/main" val="0"/>
              </a:ext>
            </a:extLst>
          </a:blip>
          <a:srcRect b="14339"/>
          <a:stretch>
            <a:fillRect/>
          </a:stretch>
        </p:blipFill>
        <p:spPr bwMode="auto">
          <a:xfrm>
            <a:off x="2438400" y="4537075"/>
            <a:ext cx="2335213" cy="2041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8" name="Picture 38" descr="home"/>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6613" y="2886075"/>
            <a:ext cx="2303462" cy="1655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9" name="Picture 40" descr="WHEAT-FIELD"/>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6613" y="1230313"/>
            <a:ext cx="230346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1" name="Rectangle 41"/>
          <p:cNvSpPr>
            <a:spLocks noChangeArrowheads="1"/>
          </p:cNvSpPr>
          <p:nvPr/>
        </p:nvSpPr>
        <p:spPr bwMode="auto">
          <a:xfrm>
            <a:off x="415925" y="5599113"/>
            <a:ext cx="1944688" cy="925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957263" eaLnBrk="0" hangingPunct="0">
              <a:spcBef>
                <a:spcPct val="0"/>
              </a:spcBef>
              <a:defRPr sz="4200">
                <a:solidFill>
                  <a:schemeClr val="tx2"/>
                </a:solidFill>
                <a:latin typeface="Arial" charset="0"/>
              </a:defRPr>
            </a:lvl1pPr>
            <a:lvl2pPr defTabSz="957263" eaLnBrk="0" hangingPunct="0">
              <a:spcBef>
                <a:spcPct val="0"/>
              </a:spcBef>
              <a:defRPr sz="4200">
                <a:solidFill>
                  <a:schemeClr val="tx2"/>
                </a:solidFill>
                <a:latin typeface="Arial" charset="0"/>
              </a:defRPr>
            </a:lvl2pPr>
            <a:lvl3pPr defTabSz="957263" eaLnBrk="0" hangingPunct="0">
              <a:spcBef>
                <a:spcPct val="0"/>
              </a:spcBef>
              <a:defRPr sz="4200">
                <a:solidFill>
                  <a:schemeClr val="tx2"/>
                </a:solidFill>
                <a:latin typeface="Arial" charset="0"/>
              </a:defRPr>
            </a:lvl3pPr>
            <a:lvl4pPr defTabSz="957263" eaLnBrk="0" hangingPunct="0">
              <a:spcBef>
                <a:spcPct val="0"/>
              </a:spcBef>
              <a:defRPr sz="4200">
                <a:solidFill>
                  <a:schemeClr val="tx2"/>
                </a:solidFill>
                <a:latin typeface="Arial" charset="0"/>
              </a:defRPr>
            </a:lvl4pPr>
            <a:lvl5pPr defTabSz="957263" eaLnBrk="0" hangingPunct="0">
              <a:spcBef>
                <a:spcPct val="0"/>
              </a:spcBef>
              <a:defRPr sz="4200">
                <a:solidFill>
                  <a:schemeClr val="tx2"/>
                </a:solidFill>
                <a:latin typeface="Arial" charset="0"/>
              </a:defRPr>
            </a:lvl5pPr>
            <a:lvl6pPr marL="457200" defTabSz="957263" eaLnBrk="0" fontAlgn="base" hangingPunct="0">
              <a:spcBef>
                <a:spcPct val="0"/>
              </a:spcBef>
              <a:spcAft>
                <a:spcPct val="0"/>
              </a:spcAft>
              <a:defRPr sz="4200">
                <a:solidFill>
                  <a:schemeClr val="tx2"/>
                </a:solidFill>
                <a:latin typeface="Arial" charset="0"/>
              </a:defRPr>
            </a:lvl6pPr>
            <a:lvl7pPr marL="914400" defTabSz="957263" eaLnBrk="0" fontAlgn="base" hangingPunct="0">
              <a:spcBef>
                <a:spcPct val="0"/>
              </a:spcBef>
              <a:spcAft>
                <a:spcPct val="0"/>
              </a:spcAft>
              <a:defRPr sz="4200">
                <a:solidFill>
                  <a:schemeClr val="tx2"/>
                </a:solidFill>
                <a:latin typeface="Arial" charset="0"/>
              </a:defRPr>
            </a:lvl7pPr>
            <a:lvl8pPr marL="1371600" defTabSz="957263" eaLnBrk="0" fontAlgn="base" hangingPunct="0">
              <a:spcBef>
                <a:spcPct val="0"/>
              </a:spcBef>
              <a:spcAft>
                <a:spcPct val="0"/>
              </a:spcAft>
              <a:defRPr sz="4200">
                <a:solidFill>
                  <a:schemeClr val="tx2"/>
                </a:solidFill>
                <a:latin typeface="Arial" charset="0"/>
              </a:defRPr>
            </a:lvl8pPr>
            <a:lvl9pPr marL="1828800" defTabSz="957263" eaLnBrk="0" fontAlgn="base" hangingPunct="0">
              <a:spcBef>
                <a:spcPct val="0"/>
              </a:spcBef>
              <a:spcAft>
                <a:spcPct val="0"/>
              </a:spcAft>
              <a:defRPr sz="4200">
                <a:solidFill>
                  <a:schemeClr val="tx2"/>
                </a:solidFill>
                <a:latin typeface="Arial" charset="0"/>
              </a:defRPr>
            </a:lvl9pPr>
          </a:lstStyle>
          <a:p>
            <a:pPr algn="ctr">
              <a:defRPr/>
            </a:pPr>
            <a:r>
              <a:rPr lang="en-GB" altLang="en-US" sz="2000" smtClean="0">
                <a:solidFill>
                  <a:schemeClr val="bg1"/>
                </a:solidFill>
                <a:effectLst>
                  <a:outerShdw blurRad="38100" dist="38100" dir="2700000" algn="tl">
                    <a:srgbClr val="C0C0C0"/>
                  </a:outerShdw>
                </a:effectLst>
              </a:rPr>
              <a:t>Living With Environmental Change</a:t>
            </a:r>
          </a:p>
        </p:txBody>
      </p:sp>
      <p:sp>
        <p:nvSpPr>
          <p:cNvPr id="61482" name="Rectangle 42"/>
          <p:cNvSpPr>
            <a:spLocks noChangeArrowheads="1"/>
          </p:cNvSpPr>
          <p:nvPr/>
        </p:nvSpPr>
        <p:spPr bwMode="auto">
          <a:xfrm>
            <a:off x="5457825" y="5859463"/>
            <a:ext cx="1139825" cy="4048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957263" eaLnBrk="0" hangingPunct="0">
              <a:spcBef>
                <a:spcPct val="0"/>
              </a:spcBef>
              <a:defRPr sz="4200">
                <a:solidFill>
                  <a:schemeClr val="tx2"/>
                </a:solidFill>
                <a:latin typeface="Arial" charset="0"/>
              </a:defRPr>
            </a:lvl1pPr>
            <a:lvl2pPr defTabSz="957263" eaLnBrk="0" hangingPunct="0">
              <a:spcBef>
                <a:spcPct val="0"/>
              </a:spcBef>
              <a:defRPr sz="4200">
                <a:solidFill>
                  <a:schemeClr val="tx2"/>
                </a:solidFill>
                <a:latin typeface="Arial" charset="0"/>
              </a:defRPr>
            </a:lvl2pPr>
            <a:lvl3pPr defTabSz="957263" eaLnBrk="0" hangingPunct="0">
              <a:spcBef>
                <a:spcPct val="0"/>
              </a:spcBef>
              <a:defRPr sz="4200">
                <a:solidFill>
                  <a:schemeClr val="tx2"/>
                </a:solidFill>
                <a:latin typeface="Arial" charset="0"/>
              </a:defRPr>
            </a:lvl3pPr>
            <a:lvl4pPr defTabSz="957263" eaLnBrk="0" hangingPunct="0">
              <a:spcBef>
                <a:spcPct val="0"/>
              </a:spcBef>
              <a:defRPr sz="4200">
                <a:solidFill>
                  <a:schemeClr val="tx2"/>
                </a:solidFill>
                <a:latin typeface="Arial" charset="0"/>
              </a:defRPr>
            </a:lvl4pPr>
            <a:lvl5pPr defTabSz="957263" eaLnBrk="0" hangingPunct="0">
              <a:spcBef>
                <a:spcPct val="0"/>
              </a:spcBef>
              <a:defRPr sz="4200">
                <a:solidFill>
                  <a:schemeClr val="tx2"/>
                </a:solidFill>
                <a:latin typeface="Arial" charset="0"/>
              </a:defRPr>
            </a:lvl5pPr>
            <a:lvl6pPr marL="457200" defTabSz="957263" eaLnBrk="0" fontAlgn="base" hangingPunct="0">
              <a:spcBef>
                <a:spcPct val="0"/>
              </a:spcBef>
              <a:spcAft>
                <a:spcPct val="0"/>
              </a:spcAft>
              <a:defRPr sz="4200">
                <a:solidFill>
                  <a:schemeClr val="tx2"/>
                </a:solidFill>
                <a:latin typeface="Arial" charset="0"/>
              </a:defRPr>
            </a:lvl6pPr>
            <a:lvl7pPr marL="914400" defTabSz="957263" eaLnBrk="0" fontAlgn="base" hangingPunct="0">
              <a:spcBef>
                <a:spcPct val="0"/>
              </a:spcBef>
              <a:spcAft>
                <a:spcPct val="0"/>
              </a:spcAft>
              <a:defRPr sz="4200">
                <a:solidFill>
                  <a:schemeClr val="tx2"/>
                </a:solidFill>
                <a:latin typeface="Arial" charset="0"/>
              </a:defRPr>
            </a:lvl7pPr>
            <a:lvl8pPr marL="1371600" defTabSz="957263" eaLnBrk="0" fontAlgn="base" hangingPunct="0">
              <a:spcBef>
                <a:spcPct val="0"/>
              </a:spcBef>
              <a:spcAft>
                <a:spcPct val="0"/>
              </a:spcAft>
              <a:defRPr sz="4200">
                <a:solidFill>
                  <a:schemeClr val="tx2"/>
                </a:solidFill>
                <a:latin typeface="Arial" charset="0"/>
              </a:defRPr>
            </a:lvl8pPr>
            <a:lvl9pPr marL="1828800" defTabSz="957263" eaLnBrk="0" fontAlgn="base" hangingPunct="0">
              <a:spcBef>
                <a:spcPct val="0"/>
              </a:spcBef>
              <a:spcAft>
                <a:spcPct val="0"/>
              </a:spcAft>
              <a:defRPr sz="4200">
                <a:solidFill>
                  <a:schemeClr val="tx2"/>
                </a:solidFill>
                <a:latin typeface="Arial" charset="0"/>
              </a:defRPr>
            </a:lvl9pPr>
          </a:lstStyle>
          <a:p>
            <a:pPr algn="ctr">
              <a:defRPr/>
            </a:pPr>
            <a:r>
              <a:rPr lang="en-GB" altLang="en-US" sz="2000" smtClean="0">
                <a:solidFill>
                  <a:schemeClr val="bg1"/>
                </a:solidFill>
                <a:effectLst>
                  <a:outerShdw blurRad="38100" dist="38100" dir="2700000" algn="tl">
                    <a:srgbClr val="C0C0C0"/>
                  </a:outerShdw>
                </a:effectLst>
              </a:rPr>
              <a:t>Health</a:t>
            </a:r>
          </a:p>
        </p:txBody>
      </p:sp>
      <p:sp>
        <p:nvSpPr>
          <p:cNvPr id="61483" name="Rectangle 43"/>
          <p:cNvSpPr>
            <a:spLocks noChangeArrowheads="1"/>
          </p:cNvSpPr>
          <p:nvPr/>
        </p:nvSpPr>
        <p:spPr bwMode="auto">
          <a:xfrm>
            <a:off x="2505075" y="5835650"/>
            <a:ext cx="2205038" cy="450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957263" eaLnBrk="0" hangingPunct="0">
              <a:spcBef>
                <a:spcPct val="0"/>
              </a:spcBef>
              <a:defRPr sz="4200">
                <a:solidFill>
                  <a:schemeClr val="tx2"/>
                </a:solidFill>
                <a:latin typeface="Arial" charset="0"/>
              </a:defRPr>
            </a:lvl1pPr>
            <a:lvl2pPr defTabSz="957263" eaLnBrk="0" hangingPunct="0">
              <a:spcBef>
                <a:spcPct val="0"/>
              </a:spcBef>
              <a:defRPr sz="4200">
                <a:solidFill>
                  <a:schemeClr val="tx2"/>
                </a:solidFill>
                <a:latin typeface="Arial" charset="0"/>
              </a:defRPr>
            </a:lvl2pPr>
            <a:lvl3pPr defTabSz="957263" eaLnBrk="0" hangingPunct="0">
              <a:spcBef>
                <a:spcPct val="0"/>
              </a:spcBef>
              <a:defRPr sz="4200">
                <a:solidFill>
                  <a:schemeClr val="tx2"/>
                </a:solidFill>
                <a:latin typeface="Arial" charset="0"/>
              </a:defRPr>
            </a:lvl3pPr>
            <a:lvl4pPr defTabSz="957263" eaLnBrk="0" hangingPunct="0">
              <a:spcBef>
                <a:spcPct val="0"/>
              </a:spcBef>
              <a:defRPr sz="4200">
                <a:solidFill>
                  <a:schemeClr val="tx2"/>
                </a:solidFill>
                <a:latin typeface="Arial" charset="0"/>
              </a:defRPr>
            </a:lvl4pPr>
            <a:lvl5pPr defTabSz="957263" eaLnBrk="0" hangingPunct="0">
              <a:spcBef>
                <a:spcPct val="0"/>
              </a:spcBef>
              <a:defRPr sz="4200">
                <a:solidFill>
                  <a:schemeClr val="tx2"/>
                </a:solidFill>
                <a:latin typeface="Arial" charset="0"/>
              </a:defRPr>
            </a:lvl5pPr>
            <a:lvl6pPr marL="457200" defTabSz="957263" eaLnBrk="0" fontAlgn="base" hangingPunct="0">
              <a:spcBef>
                <a:spcPct val="0"/>
              </a:spcBef>
              <a:spcAft>
                <a:spcPct val="0"/>
              </a:spcAft>
              <a:defRPr sz="4200">
                <a:solidFill>
                  <a:schemeClr val="tx2"/>
                </a:solidFill>
                <a:latin typeface="Arial" charset="0"/>
              </a:defRPr>
            </a:lvl6pPr>
            <a:lvl7pPr marL="914400" defTabSz="957263" eaLnBrk="0" fontAlgn="base" hangingPunct="0">
              <a:spcBef>
                <a:spcPct val="0"/>
              </a:spcBef>
              <a:spcAft>
                <a:spcPct val="0"/>
              </a:spcAft>
              <a:defRPr sz="4200">
                <a:solidFill>
                  <a:schemeClr val="tx2"/>
                </a:solidFill>
                <a:latin typeface="Arial" charset="0"/>
              </a:defRPr>
            </a:lvl7pPr>
            <a:lvl8pPr marL="1371600" defTabSz="957263" eaLnBrk="0" fontAlgn="base" hangingPunct="0">
              <a:spcBef>
                <a:spcPct val="0"/>
              </a:spcBef>
              <a:spcAft>
                <a:spcPct val="0"/>
              </a:spcAft>
              <a:defRPr sz="4200">
                <a:solidFill>
                  <a:schemeClr val="tx2"/>
                </a:solidFill>
                <a:latin typeface="Arial" charset="0"/>
              </a:defRPr>
            </a:lvl8pPr>
            <a:lvl9pPr marL="1828800" defTabSz="957263" eaLnBrk="0" fontAlgn="base" hangingPunct="0">
              <a:spcBef>
                <a:spcPct val="0"/>
              </a:spcBef>
              <a:spcAft>
                <a:spcPct val="0"/>
              </a:spcAft>
              <a:defRPr sz="4200">
                <a:solidFill>
                  <a:schemeClr val="tx2"/>
                </a:solidFill>
                <a:latin typeface="Arial" charset="0"/>
              </a:defRPr>
            </a:lvl9pPr>
          </a:lstStyle>
          <a:p>
            <a:pPr algn="ctr">
              <a:defRPr/>
            </a:pPr>
            <a:r>
              <a:rPr lang="en-GB" altLang="en-US" sz="2000" smtClean="0">
                <a:solidFill>
                  <a:schemeClr val="bg1"/>
                </a:solidFill>
                <a:effectLst>
                  <a:outerShdw blurRad="38100" dist="38100" dir="2700000" algn="tl">
                    <a:srgbClr val="C0C0C0"/>
                  </a:outerShdw>
                </a:effectLst>
              </a:rPr>
              <a:t>Global Uncertainties</a:t>
            </a:r>
          </a:p>
        </p:txBody>
      </p:sp>
      <p:sp>
        <p:nvSpPr>
          <p:cNvPr id="61484" name="Text Box 44"/>
          <p:cNvSpPr txBox="1">
            <a:spLocks noChangeArrowheads="1"/>
          </p:cNvSpPr>
          <p:nvPr/>
        </p:nvSpPr>
        <p:spPr bwMode="auto">
          <a:xfrm>
            <a:off x="7523163" y="2443163"/>
            <a:ext cx="1751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defRPr/>
            </a:pPr>
            <a:r>
              <a:rPr lang="en-GB" altLang="en-US" sz="2000">
                <a:solidFill>
                  <a:schemeClr val="bg1"/>
                </a:solidFill>
                <a:effectLst>
                  <a:outerShdw blurRad="38100" dist="38100" dir="2700000" algn="tl">
                    <a:srgbClr val="C0C0C0"/>
                  </a:outerShdw>
                </a:effectLst>
              </a:rPr>
              <a:t>Food Security</a:t>
            </a:r>
          </a:p>
        </p:txBody>
      </p:sp>
      <p:sp>
        <p:nvSpPr>
          <p:cNvPr id="61485" name="Text Box 45"/>
          <p:cNvSpPr txBox="1">
            <a:spLocks noChangeArrowheads="1"/>
          </p:cNvSpPr>
          <p:nvPr/>
        </p:nvSpPr>
        <p:spPr bwMode="auto">
          <a:xfrm>
            <a:off x="7818438" y="4052888"/>
            <a:ext cx="115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defRPr/>
            </a:pPr>
            <a:r>
              <a:rPr lang="en-GB" altLang="en-US" sz="2000">
                <a:solidFill>
                  <a:schemeClr val="bg1"/>
                </a:solidFill>
                <a:effectLst>
                  <a:outerShdw blurRad="38100" dist="38100" dir="2700000" algn="tl">
                    <a:srgbClr val="C0C0C0"/>
                  </a:outerShdw>
                </a:effectLst>
              </a:rPr>
              <a:t>Big Data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415925" y="0"/>
            <a:ext cx="73453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r>
              <a:rPr lang="en-GB" altLang="en-US" sz="2400" b="1" dirty="0">
                <a:solidFill>
                  <a:srgbClr val="660066"/>
                </a:solidFill>
              </a:rPr>
              <a:t>Current </a:t>
            </a:r>
            <a:r>
              <a:rPr lang="en-GB" altLang="en-US" sz="2400" b="1" dirty="0" smtClean="0">
                <a:solidFill>
                  <a:srgbClr val="660066"/>
                </a:solidFill>
              </a:rPr>
              <a:t>Research </a:t>
            </a:r>
            <a:r>
              <a:rPr lang="en-GB" altLang="en-US" sz="2400" b="1" dirty="0">
                <a:solidFill>
                  <a:srgbClr val="660066"/>
                </a:solidFill>
              </a:rPr>
              <a:t>activity with [x] – highlights </a:t>
            </a:r>
          </a:p>
        </p:txBody>
      </p:sp>
      <p:pic>
        <p:nvPicPr>
          <p:cNvPr id="133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313238"/>
            <a:ext cx="25336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406400" y="44450"/>
            <a:ext cx="92170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r>
              <a:rPr lang="en-GB" altLang="en-US" sz="2400" b="1">
                <a:solidFill>
                  <a:srgbClr val="660066"/>
                </a:solidFill>
              </a:rPr>
              <a:t>Potential Newton Fund research activity – examples </a:t>
            </a:r>
          </a:p>
        </p:txBody>
      </p:sp>
      <p:sp>
        <p:nvSpPr>
          <p:cNvPr id="14339" name="AutoShape 4" descr="data:image/jpeg;base64,/9j/4AAQSkZJRgABAQAAAQABAAD/2wCEAAkGBxQSEhUUExQWFBUXGBcUFhcYFRQUGBgYFxQXFhUWFRgYHCggGBolHBUUITEhJSkrLi4uFx8zODMsNygtLiwBCgoKDg0OGxAQGywkICYsLCwsLCwsLCwsLCwsLCwsLCwsLCwsLCwsLCwsLCwsLCwsLCwsLCwsLCwsLCwsLCwsLP/AABEIAJABXwMBEQACEQEDEQH/xAAbAAACAwEBAQAAAAAAAAAAAAAFBgEDBAIAB//EADoQAAIBAgUBBgQFAwMEAwAAAAECEQADBAUSITFBBhMiUWFxMoGRsRRCUqHBIzPwB3LRYpKi4bLC8f/EABsBAAIDAQEBAAAAAAAAAAAAAAMEAAECBQYH/8QAMREAAgIBBAEDAQgCAgMBAAAAAAECEQMEEiExQRMiUWEFMnGBkaGxwULwI9EkM/EU/9oADAMBAAIRAxEAPwBiwePTBPbTgsYO5OrVvB9jx715PFkcZcHZnHchoF9FQBIO8gHqedvWnIyjtpC7TvkWlxFtLReNJeXc9d7mkb+y1eCW2SvrybmuGE7dwOJHBr00JqUdyOTKO10zqK0ZOqhCKhRNWQkVCE1CHqhRdbsk7igzmovkNGLaOLw3omN3Gwc1TKiKIYIirKIioQ9UIeqyj1QhFWQ9UIeqEJqEJAqiEgVCzqqISBUIdAVRZ1FUWeioQ9UIeqFE1CyyIHv9qz2zXSOQKsomoQmqLPRUsh2i1lstItFg+Hb4p38vKkdTqnCW0YxY01ZN9QDA6UzhnvW75BTVcFVGMEVCiDVkPm2Kwv4jGradio+JLgPG3hO+x32ivGY0lbi+Gd59cjrhMquB9DNJTS+sbBh7dDIomODUnH4BOacbMnbDLS1u2EAGq5pYDghm1A/In70xFcqzCkbbWkQqmdIH04H2r0GHLCfEfFHOyQkuX5O6OCPVCiahDwqEJqEPVZRNQgTwt9UTeuRrsyjIewQbRiu3VeSDNMaHOskQepx7XZVFdAUOSKshEVCiIqyHoqFHoqFnoqyHoqEPRUshIWqsh0FqEOgtUWdBKqyUdhaqzVEhalkonTVWQgirIcmrKJU71TIj2jePWKm5VZdc0d3Dv6DYfKsw6Ll2QK0UTVFkzUIXpZJ2FCc0uWbUfB2yhSF586TlrI7g8cLoz5pjgRAbTpIPv7fWuLm1HqOl4Y5jxbeWQt1TIUz855rv6RJQUUIZu2zo02BOCasoiahQiYbFG1ZYlT3niBBkbAxpI86+fut21Ho+xgyXPjcsrrPiAjiCCNoanVkl02AljV2ipsxZ7yIhkElvYqpP3ijrkzVGjBXCS0Dw6iobz0AA/wDkSPrXX+zZunGvrf7CeqXTNddUSPCoUTUITUIeqFHqshIqEIxRAG5rzn2lJJ7X+R1tNyrQMyknvG/Sar7Jy06ZerhcQsRXpTkHJqyiIqFHoqEJioQiKhCYqEJ01LLo6CVLJRIWqsuiQtVZKOgKllnQFUWdAVRCahCDUIQRVkOSKso9aST/AJ7Cqk6RIqwhjbQRQfzSJ+381x55HLIldW/2HYLh8eDARXYTsTaPVZRNUWd2ElgKzOW2NlxVs2YrEpZBJPSuJqNXUaHseLc+Abk+ODo107yxEc7cVzoTUZbpDE4t+1C72gxBdyiEDfSPpJoClFTkl8hkvarC3Z7DsLSyPE2/8D9hXqNFFQw2/PJytQ90+AtdXTseQOKJjy75NIxKO1WZppoCRNQgp53h2xNy2UYQp8exkgHnbrE/tXgY5Iyk2+z0KVIL38vS7Z1WEVL43ZQQNccn19/WmHCOSClDtdgtzjKpdGzB5Tat3rd5hDgEECACzACSPMb0zhpStg5ttNIz3segZgFhVLAR1Yku0f8AcKe0+o9Nv9gOTFuSNFvcDaJHFdyLe1Wc+SVujspU3Eo5NaMsioUemrIeqELbY5rLZpIzZphGdBpMEVxPtjHuimh/RSrgAYXEvbYKx3muNo8zhkUWP5YqURqivaQdo4MlTOYrdmSNNSyExVWSj2mpZKOgtSyUSFqWXRMVRZ1pqEPBahD0VRCYqEOoqEPVCyahD1QhEVCjkioQ05eninyj70tq8ijH8QmKNsw4/EG/fChW0I3jb8qhZJZj8gIriRyt5t1cIf2KOOvLLiwO68Hj26GvQYXcE/nn9eTnT+80e00SzNERVkNNhIUn/Nq5euzPa0hvBAA9oMyRQNRknaK4C90rZ0EqRY2JW1bUxpVlkeUjmja7bBLb3RjCnJu/kGYm3ZhrjBg7ENuRBA/T5Tt9KSwtTatch5Wh3y4DQr+YB+or0k898p8HL21x5MGNxSPcIXcj4j/FT7PmsmSUo9FZ4uMEmUmuuJnM1dFCxgMtuYa5ddritaIChp6zHiHQ9K8LLHULj8/yehUr4NODwTgve0OvdsZnhlIBFy2eo8x86v0HGHqJdd/9mXkW7b8mq47XtQUy2nV9CN/fcUXD7naKkkgML8XO7kNc1uqgb7KxLO3lqbSKb097o13f9mJ9P8Bxw9rq1dzPmUUc3HjtnF8jpV6eW9WTKtpmpoXPVCHoqyiQKos0R4aFF3IK1wV3wdBjnmldfh9THwF009sqFOzilN2XXdf8mvIxltnydlq0NGAxHeLPyr2Oiy78aONqYbZGjTTli1ERULo9FUQ6ioQkVCHqhCahD1QsmoUeqEPVCEgVRZ1FZUrfBdURNbKImoUeqEPVCGzBOACPrXJ12b/kUX1Q1hh7bF/PMzdn/C2ubhBYgfCg+MsfXYVzMXqajJ6cem+fwG2o44734CirAj/I6V6eHVfBzJfJM1KIesLqMf5tWHOse4vb7qK+8ZpUbDr6HqK8xny5Mkq8HVhGMVYvNldl7wUkswM70XQ4FLITPkcYjLjEt6ApTUnDe0VWoyRjlknH5TB4lJpcnzzE3mxd827R0hAW38gYj/PKk8MedzQ3LhH0PMcQlq1bs69JhVnrEbxR9Zkh6axX8WK4YNyc6AuGxim9os/Cu9w8yegPrTv2Y8k5KMOIoxqtsY3LsJM816RKujkt2ck1ZBSxuOWHssukNqV46N+r7V4GW/DNxro9HGpq0EOyWLewBZd3uIVhQ0Hwxyo6cxHlR4am2/h+DGTGmr8h9GW2DJ3jSTG5H5Z+VbxSXK8g5JsW8qsthxcuMdWu+xUCBssxJ8uTTOGaxNN/Uk1uVBTFZwHQFJE+dZy53mkkiQxKCL8IDpE139PDbA5uaVyLGFMoAyKsomKhC61bmhzlRuKstvBQ+kcxNc7BqVvkmN5MTcVRAWuhLmFCy4kKWd4mWKqACNq8Vq045Nr8HcxcxsL5HFtApaS2/wA67n2Xn2+xiWrhasMKK7cjnJHIWo2RI7Syay5ovacMN62imeqyj1Qh6oQ9UITUIeqiF9nClvShzyxibUGzVdtrbUk9K52bVNcoYx40+AbZu6xMU3p3JxTZjKknSOjTYueqEIqEJVSdhVSkoq2Wk3wjVicLC94PiVDA+UmfOuBqoOUpTX5D2KdJRYlZXjHFq5iiGXWQEU7F4J891WTz9KTxTnp4SS7l8DU4xnJfQaUbYSIMCR5GNxXqMMNsEvocjJK5NnU1t9lI24HDgjfYzH81zM2RuUo3xf8AIzFUk68AnP7i2WZi0aht7jb7fauRlg1OvA7ilcQdkeFH90nUW+1dzQ6WMI7hLU5m3tOs+zQWiQZ3Ijbqdorzusk3lnS8nRwR9q/A1vZtYVCwVVa5Bcgc7VpXFL5M3vYOzK7hGNx3Y3CDsoJAUx6c0G8anLi2wiU6RoyW3ptfCFDHUBEGOk16f7Lwyhi3S7f7HK1uRSnS8G010xIiKhABnWSpilgP3N7xAdQ2k7TxvFeMcoy1DU+HbO/BuMFXKKMJld69dD2iji2QroTBAGwI8+J+RpXT4XNP5CZMijVhMuzECCZIRvSTEGtQu+CPo5uYQ2lvlmkKbhRSfykAAn3Ij5GnJdAVyC8uLN3evmJI8p3itaaClmv4NZHUBrRdq9HFqqOTJcnFFBM7Fk+VZ3L5L2suawF+I7+VKZNbCL2rsPDTtq2aFw+xMifKg59UlHjsJDE75MGEQ/iNTH8tcXDL32x6a9vBqusJ2r1GJNxTZyZunwLWe5QGc3AYPl515z7TxRWXnydXSzuALweIJvqonbmgfZ0tsrfQTOrVDzZHFeqcvZZx691EusGqjJNEapm+yBppLJl2yoPGPBgxCwadxS3IBNUysUUwTUIeqyHqoh3btk1mU1FWy1GzZYwwXdqTy6pJcBoY+SjMs4t2FMsJ8pFcnNqlHp2NQwuXYGwuctiuF8Hn50fR45ZvdImWsapBUGBArtqNCDdnlSatujKR21qsLIa2lJopg6w7Qw96U1rrFx8oNgVyNOMxegNv8Ox3/b6VwcuXbFpeB2EL5E7CN3+KAJlLY7zT0ECQzk7AcQPSavQYY7lkm+O0n/P/AEEzze1xiMzEdOK9PF2kzktU6O7VvaaFlyKJvHGyx8aLZUaSS8mRx4fP16VwMmbbNv5/ofWPcvwAva7DDF9ygP5iZHUDkCqWSOWSNQi4JhSxgBbQBeAK78ZqEOPBzpRcpcmXMb6MsG0tyCGho5HB45ryuTVPlV2dWGKvIMw9wYpnZ5Fu0CWnqx+Fflz9KxgtpuXg3P20l5AOXWrVy9otJO5ZzyF3596a02B5cqUV+fwZy5NkG2OYWAB5bV6yMVFJI4Um5O2Qa0ZIqyC9m110bUBsyyAeQw3K/Tf615H7VwbMnqLqX8+TtaOdx2vx/Bgyd+6uti1lNWlbgkxq6kDyM70hHNJVXgblBNUxws93qa8OXieoBHl780aMoqTkvIBqVbQbi8XbYXgqnvHKqVPXeNvSjJKr+SU1QNt3YvRA2AkieetbxS2W0XJWM2GbWJHA60/ptVf3hXLi+DRYtqgNxyIG9NanWxhDhi+PA3IxYXNQ6td1ALJj2FcH/wDZklbs6PopUqEzEZ/dOJLhgwOygUvBZMkrX3g1Rigz2czHE3HuG6hUD4TTGXT5cS3NglKEuED8XmF58QyqYAgE+VLwb3JhaVDdhn8CyZMc16/A90Ezi5eJNGDtDaYoGTkdK5n2rg3xvyhvRzp0AsqxRliy6SNt+tcKE5Y1sZ0Gk+UNWV44Nb1eVeg9f/x7+hznj/5T2Hx/eMfIVvRZnkjyZz49oRwWJExQdRKp8moR9pZjVo+DNToFOFoHzFdJciz4JDVZR3pNZ3I1TLsPY1UHLmUUbjCzXdvJZHiMetc7UapLsYx4m+hOz/thYd+5VzPmtczLN5H1wN44bQThsi/E3ldtTIP1E7/KntJptzTceAebLtXDHSxYW2oVQABXbjFRVI5spNvkuSqm6RcVZL3gtIZdQlwMwxWQl+aJgblyZyJIrY0+Kl+BQFt+m/3j7Uhqs8beJ91YfHB1vRg7ZYe46W1slRNz+ozGAqhSS0ct7D0riaqEJ9ukPYJNeAHl6Kb4sWCdBE3uPEAZLMf1EwI4jaq0l5cqS+7/AEjeX2wt9jT3W9enlNJWcpRtmkOI9q4up1O58DuPG0gFi8wG0ngkr7TJHuDXG1WZqO6Pgdx4zv8AHaEAdVDcqR5M0/IxHFHwZPlUwcoc8MK2cSLigjzI+m1dXHqvMhWWKhO7QYs4d2DcEyp9+lcXV47k4x+R/E7jbNS5oiWbtt0Ku7AvtsRA2HrwKnrLa8Vcvsy8b3KXgt7MYJbdolVjUSZ6t6mvUfZ0UsVpUcvWSudWFTXQEzmrIeipZKA+aXE7tkcatQBt7wVcbAg9BxXl/tZuGSmrT5/PydbRe6PHaFzKksofw+IvFRdZirbSGP3jb9q5qisklLpJL8h2TaXHYzYjDtbbQHB2Gk8BhG23rWmlGdGE90bMoy97QfEOIZbZMA+cAE+sSKYSko8mbTdHeS5aBbRrpOu4O8I8gTKj6RWJzUeC1z0XZ5notm3aRTpnxMBsKDkzblUeEv3Lhjp2wL2r7WIiqgEgiDUjCWbo1SiCcvwbY21pt3Cig7gU9o9C5SuQHNmUUNmRdmreHACjU36jzXex4IY1Zzp5pTDV+4LexFcj7SzJtRob02N1YsZpikRXMQzn51ylSHQ5ltzVaQ8bCvX6d3jRxM6qbNt94SeYpPX8wYxpuxXzci4BoMGd68vKW+aUjqLhG9mFmz4d5G/vFOSy+2l0D28mbs3fLM07eldD7Mpi2q6GBWhg1O6zA2tyF8GTwwzbIdaRg7CNUC8Vb3NdPTZr4F8uPyV4QSaayOkBgrZt7stMVzcuZrobjBeTTAs2yWPAkml8s3GO5mordKkIuddpGuuLYw73Lf6tJg1zpuc1bHIRUScBkgDi4bYQeUUfTW5clZHxwNOGIA2rtwlwc6S5LCs0aMgTieuuFFKajOkhjFjsB4jFktXIg3PJbHmtsQphVla7+KkjmZLbJY0wBNGGvgFV4JBb5LzXE10qz19B3Cv+Oxcz3MSwCCAzLPjOkLImWJ4iuLG801H+fA+koJsJ9nsut4a2pVtRu/nOxcgTsOigSQPnXUxKGGlDz5+RablPvwEbl3yo+qzvZwDx4+TBi3ZTEc9a4mSTUWOwSZU2CRrJt7S0nV1G87evNVxs2tEt7rF69c76+LYYgq8EHeAu87fL61nFuUuTb6GvJsObNsSZ0gknzZmM/f8Aauk/arFZPc6OcbctqutkFzk7gNHWfqKTeSMXaVhVGT4uj52cccXeW2hksdR6ws7k/ah4cMlLdILJpKkfRrYAVQsRAiPavZad3ji18HCy/fZBowOi23YnmhSyUbjCyxrYoccthHAXc3y83bTAHSw8SnpPkfQ0rr8UMuH3eOQmmlKGTjyKmBYar2tSLloA6WAlWIMwD7c15WcJY6rz+5100xp7P5nbvpbuuPFbLKJ2II2IYf8APoaYbcZJSX4A2rTo1ZnmYcmwYi4DHpElvkADRXNyiYUEnYuY3tIbN5yBqXSAvpGx2oLi200FVUKWO7VXbzFYgE+VMrTKuWZ3jPhezFq6guXpZoEAmmceLHCPAKUm2F8mtraOlF0ij6TKukDzwtWNOD33p/POo2J448mPOU7wMAYI4rzmonvbOliW1Cz2jyg3NDzAUb+tAg6YUYMttxaQc7CvX6ZNY1Zxs/M2a7nw0vrFcWF075F7GZaHOoEqQZgV5XLCNv5OtFldnEq5YH8u1TDK+GSSPZD/AHmHSux9mL3MU1X3RnNoxXcye5Uc6HDs25c3hiuI4OEmrHW7VnOMw56UXDJwkZl7kZ8PbiQKez5vbYDHDkIG4LVrUTHUzXMnkqG4YUd0qEztV2p20W1a57AmkZ5ZZXx0MwxqBx2euYi5DXItp0WN/nW1CdW3wabXQevYifDWtPkW+gc48FtoRXYjKkKNclrXtIoE9Som44rBj3S7UCOOWXlhXJQ4KcXhtG9DyR9J2bjLebMpxUiKZhqaAzxG26sxHmB9TH803PVenj3JXyl+ov6W6VBCzZVIJidIX6kk0hmyRnP1JeVSCRTUdqEXM8Olq9ev4h1uOXPc24lLaqAFdx+d+scCa5s5wh91e5jsVKSS8Gzsqbl22L10s2xWzqidBaWYR5mPkBRYxnFbp9+CpbbqP5h5Lm1Zlk3KjO2mD82uO5UW4nqfSlMj3PaGgtqsH3hctoG3IBZSR67j/wDazmjLZwai03Rpym8lv+uVTVdUeKAG6QCevwitYM0oqnyZyw3OglkV7vLN2erEe0AGPqa6Ka9Np+RaaammgNmt7ul+LndSeCK503t6/IbjyY8hS1hhdxC2wDeEhuijiFHkdz86NHPNrleP0MTxpvsZcHam2h/6Qf2r1Onmo4or6HJyxubZaLe9Fc+DG09dvxXPz5aQ1jhZnt4qaFp8jfLN5YHOWHWvvRpyuFA0qlYl9tbTXbYNof1i3dtuAxMldJJ6TNeexbfUSmdHxwbFxcYCzeu/Ei91fiCdSnSGaOeImt5Y75XFcGY8NpgHC5i8vdufCi6bZ3Oo3TCj6KT8q3t9n1LfZZ2dyC/dvG621vgA8sPP06mmMNKjEmwjnmV21IgAEUvq50+DePoIZXf1gKKrHO0XJBm/ZVQI60bTz2ysFNWghhFi3NN6jPugAhCpALNbbiHnYtB9K4zte5jqroXe02NuJotTOreauMNxdjhlCzZT2FetwTXpo4+aPvZruLtWNRzEvDwxazN3UyvHUV5fOu6OtEoy/FLoZo3J3pbCpJ8m5HfZ+9qvkgbV29HLbKxXMriOTsK60ZWIONGVWYGRSmsw/wCS7DYZ3wwvhjK70tjft5NTXPBxYthQzedR5Ki2yNW6Qs9su0Nq3b0t4j5UnOTycLkYxw28sH5Gt2+BcKi2kbDqabwaGbW6bpGMmdLhBZhGwoesqMdqNYueWUYm9oINcqO5TVDHDQVwT6hNehv/AIxD/IjGW5pPFDfPkK5Uj2Fswa7kcajEQlNtlmMw+oVy9ZGxzDKgPcw5Tiuc2xlchHJ8XLb8CZ+m37xTkcjeNfj/AL+4DJDk7x2YaQP9jXAegBMJ84+1I5clJV8P/f0CQhbYnWrFnFXFN1iSXIW2okt/1XY4QfvRtFhxqPqZH2+F/Zeac72x/UfGtKulVIhYEfLj6UzqXGVUAx35PKyjVHNIuSi2FpugCzkK+g9TuelJwvexl9BHKx3mHS20TEXAeG55+XX0p2Ev8V+f1FpKnu/QXcwv6sS2GVZKwwUc6AJBHpxSvpSWRtL22MJrYm2HMHc/DItuCxdwDwdPmze5B3prLkcIqPyBUNzv4M/aPKbWJ8F0nR6HTEbyPLy+dCnPZls1C9oHv3BiLyYdOJCgDgKo3PsBVQk5ukblUVbG3voEDgHSPYbV1MGZt0KTgqLVaulKVRFkuSq9a1CBXKy5N3A3FbThcBoWTWUpcfBNyYOONFliqgkjakcmrmrDLEmJN7DnE41jcY2VLAhgZ8Y4lfWKzjyLan588G9tdBc4ki4bdq13lpgouqN4DQs6eo6n2q8Tck31ySX1GntBl9rumEARpcRA+EQB6Cm5KMVx2LQlJvk9kI/piqx9m8gA7U4fUTG1DzJNG8YO7N3u7MMaVjk8BGhh/FB2okWzNBXFXtNvbyos5e2gcVzYCGOXSQdxS/fQWjHnmKs92HMFuBUuuiUHMlvDuljyru4M6UUhPLjt2brlwRRMmb2mI46YAx1/QZIkda4WV27H4gzH2O80iyQs/F86Cmt3BsI4PDLaYBTvG9OYcr7BSjYVt4qTFdTTZdzFM0KRrZSRtTGoSnEDi9rLcE7T4uK4qbi6HJJNFee5wtq2d42qs2dbdqKxYubYk5VhlxbeG3InxXG3+Qms6eD3UuA05JKx2NsW0CjptXfc0o0c3bcrKrWGmuJqHvkPQ4QuZyzBwOlc6UnGSGFyhnysjQK7fqp4xOUfcX3DWNLOplZFwc6hXZ9RUJ7C0tXP1PKGMYPzA7GuVJjcS/J8vXZpMQ0g+srt+9G08lJV+P8A0CzSaMfbPBXLyW7WHZLa6wLtwidFsKTsBydgInrVZI4pSrwiYnKKvyL1vMBh7iWsvVLjE6bjsA1xywgXGI+FAfLbipjm5S24wko8XkHbK8HpUAsXPxMx5ZiZZvTfp5U28cVS7F3J0Udo0KIXtiD18qR1uL27ohdPK3TETE9oCWGHtiSx5HTzpXDF7b8DMqsZMXcOGto4BZRC3I3gHhz6A8n1onLTaMKm6PZbjyQ14wJ8EECYUx8XIHpQsM8iXLNZIRuhf7S533KNeXxNsJnbTrWP31UxLB61RZUXtNGOx8paugyl0Sp6ecH1/wCKBkTumbj9Dd2Yx9pLjO6jWQV1+QAkLPSavT51CfuRjNjco8BjJr2u2esOx+pmnNPKgORcmi7uNq6s8ilDgWjGmd4bDtp1TvXLlBu2hjcumCM0xd4mOF/yKEpv/IIorwKl3EXwt+60AySN94rn7YzcWn+IfpA7s1k127dW/iG/pzqiedjpPyMH5V0JShCNRX5guW+R6yO0Gv32A0gi0gj/AGT/APah4VuT+rZU+DD2mxzoTbJBJVRsfUk/xUju6bIq7Qe7O/2h7UxjB5AF2qmTHNAzBcYoW7jK0mlaVcBRpySSNXU0eC4MM25hjDpIqSKSOVw6XFRgumOfWsyLAvabLT/TVBInUakJLcWX5ZjtwoPG1Gjk91Iy48Bw4iBRZZeKMqJns3FYkN1FLJo2CsyVbel7ZjTOoelKzrdx2ERTk+JLlrm5U7A0fHFxXJhjVkuAL+I10NM2uhfK0GcUoRaYy5KQGEbZxYuBUknekpNRjbC026QiZliUu3GUnvDMKg6eppRK+RnoZ8jwIw9oACD1pyEnHkBPkvd9RijPPaMqFGudK0Bt1ZfbFbG4gNc0kUj/AJ0xldBPCXwIApjc+kDaN119qJCTi7MVZkW6SaaWdmHjQRtnarnltGVGjFmQ2pOXYaIRw9/+2vUoTHyG/wB6LGVUvNP/AO/yBce2LXazMVAFosomfEfhWfzNHlS00pzURiHtTke7GZTZtWjfGolvALjrpZ5I+BfyqT57nrXSi8cIuv1F5uUpUxrwS6gYjUNivr6ehHFZjc3d8/BiT28Poz4i2byuh2jY/uPtQOclxfgIqhTQqZPkCYd3JEvqO/P09Ky40qDXfKGXD4oQUJgsIn9j96B6uzj5Myhbv4Fvte7WTbCKWR/CCik+MCYIHEj7VJ4pPmDVBMc0+H2UZllFtbCjFKWhoVOJcgQrEdA2o+s0Sc5Y48dmY+98BN8ht/hlsO3hA/LtE7iPIiR9KC2ou2zSk74Qv4rDrh7Qw9t9QE+IkamZjJJ+sfKo5xnJm0nQ8ZDgxZsqhMnSCfc80zh9q5FcjbfBeoExRXk8FV5B/aHMTh7e3XagTbi6CQipcghcxNwKAOBvVqO430KnZzLHxLF77HTPwTsfehVCPEEad+R1QKrIoGwIEfOo1Zktwtxle4wA/ungR8KqB9oqoykvcU0mqFztVhXGImCJ6/IbD61IQcbs0pJrgZMgvwkelFi6MTVgzPH1bjeh5LNxEnN1uL4tJ0+cbfWs4sfyabDfZ3HsywqliBJA3Mecda1FNcFNm8Y8O0dZiPWh7k2XRozy+2Htq0QG+9W4tMpNMHY/M3NkHTv19KHV8GgXll3TcBIid6v7pBr1alFabKLbWCMEjpUatEsQs3xF7v2VB8RiK1jhBxuXZG2nwNOXXQi2rJEMd2H71UfvEZ9GwdsKgiuthilA5+R3IC5viPHppPNK2MYo0gJ2ra8tpRZ5YwZ6DzoEkrVhInuz2WhBCqNUSW8zW4LwXNhq82nY81c+ODK5OcIu9ZRci/G3YFak/gzFCxj2BkD4oJ+lKyXgOgplGDIXW2/A+Zo0FUbByfNBG+vhrcjC7MyLUvg0a7DzVKRlo6v2wYET/GxM/tWqT4KujQ2HVJaR8CIvsJJPzn9qJkio3P6JA4ycnX1bEbEpatPexOMKXG7xvw+HU7QphWvfQGOPeh4/Tity5f8Af9INLfL2rhfITyDM72MRL11VVVkWkUQC24a5HtsPnV5cknwylCMXwa80uurJdTZ1Gkj9SHkEdY5FLuck7XZtQTVPoM2Mw1JqMTAk+dHx6mUo89gJYUnwCbjkyQNiYEDmq3OStBkqK3ssAVG9wDWq9duh8poU409vn4NKXnwc5VmJe43KaACQepMiIpfFujlck6+hqcVtoy9osWt5dLSQNyByTtx/nSnVJyiwcY7SvNcc/dW3CmIhiNwI2BNLt+1UES5BaKl0r3myqyksN9O+xgc0OEtsv7NSTobcuxK37t4o0oAiD5A7+9NqW+VoWa2xVm107sTzW5rYrKT3cA7M8QFBa7HoKxzdyCJeEDcucSW4Bqo5aZpxF7s5ijuN+aFHhmmMWAtM7hugZR/5CaKYZrTG6e8MD+4/mOWiqhzwVXBzmCgG80KYRY1HgmeKHGezovugdgMwFwaQ6KwG67mKaeVVbRW0sw2OVpDspMnaKiyIjiFOzeFLF+DbmNJEyedj1FXjuTqPH4g8stq5L7GTW7GIV7KBQ0q6AQN95Xy49qvdFZKS5+DNtwds92l7Opd/qL/TurDBl/NBkhh1PrV5saTt8FYsj6NmYZVbxFlAdxAYevvWp4YygmmVHK4ydi1jspa6t0IhhDBXg7CdvPaPrScccqbS6GXkiqsVMTZ8IfgTt9qHK2rYQP5TclRWY9EYbvXjbWenWtt0jNWLOKxVlrycSTzWEvKNG7FYdTftFBJ6n0o0e7Mvof1fSnyrpqW3GINXIWLf9S+SeBvXPbtjnSK8zZrhLadKr8PrQ5Pc7LiqVGTA533YMjesQyuMjUopo22cT3vio03bMpUjdYGkSapOinyY8dfBq3yWlRXgsp7y4r9CGU+m1SOJyfBUsiigtm9wWkt2wNvuRRcvtjGCBYvdJyZluXjpoG4LXJnF4mrs1RowzQKz0Uy3A4ybunnY7fMVvFNqSZjJFbTJnmP0gg76B4o4LeX0iqyu3Xx/JrHHz8nzt7b47EIhY6Z1PJ28go6AmInyrWG4pvz4CTPouBuqukCIGwA4geXpQt9My42j2d3bbPbDF0BO1xOUb8rT0HTg80T1Iud9GFFqLN1jKYLpJKNDAyN9obj1JIitw01Ta8Pkw83Cf5FAwV23ZVEYFw5VWP6WJOqPMD96jxSgqi/PBanGTtrwUZdcWzchjJ2lj+o7z9qAnHH7gkk5KiM+i0j4hRq31XAOdMRq9Y2+VXOEsnui038FY5V7XwLeU6r7m7pPdnwq0bExqJ36Aaf+6rjuSTf1NtroaVtW1sgGdMkmeOdx7enrWN0VDn5Zn3bhGzg28Irizqi9cnczG0BV8hz9a0pPLwlwE65Yw9lMLdw9kFh/cOs+YngGqdxla6MOpcDHiMeoCzvRXlTVAljYC7QhHjUZO0CrfywkSgWyIHkKBJGxfyDx3IXqd6qKafJGfRLbpaFu2OWIH8mmXJJKKF2m7YvYCHNwGYLONjH5jSsW6DgT/UC4Uud4C0IokBdQPkWPSiYo7nRSdIScLmd1Lodi1hX5cqd167fmFO+lHbtjyZ3ckZjmZ1zaud6Bw0aWHoaqGJVUlRG/gYr/APqDKW1dIZQA2k6TEbgGdv3oT0s5u10WpJDDlf8AqJYFpdaOAZ8UEmNRG589jxV7Jw9tL9TDipO7DuV573/hS4rK0wWGkj0PmaBNzl7H+5exL3UG8FcRVKIfF1HQHzAPFEhKMcdRu/2BTjJyt9GXA4sW8Q9u6w8ShgeADJEfMfaq02aMZOOV8+GXkg5RUoIXu2OFttLWyDO5jiep96mTbJbohMe5KmBuz5I2NAiuQzHC4ym2Q3UUS1XIOnYj43IxbcOD1msO9tG0NWEIi2wHFXCVFSQ13Gm38q6Le7GJJVMXMuaWc+W01z5MbNeYwLdanxFGY9gDKVRyVYb1iDsIwxh7YU6QKj7KfRuxOy0SQOPYHSyXfYTyY8/IVcVfRtuhgyS1o1DgNBHoTsRTGm4uxbPzVArM73eYjcHRbEek+lByZVOTfwGxw2xLblkxxQWmbtGE2mB4qyy4sQhkVhvgnkIZDhF8F0/Fpce8kc01pYvdufXP9C+eX+KF/t3hLtw2UsuiKzsbpcgKq6fjPUxER5ms1jcnbCY3JLoVVxNvvO5wstbG9+8w8V3oI/Qnko6VWSox/gJG3yxwyS5J3HSl1V8ly6MXarEOFm2JE6T78j6/xUXudroi4C/ZfNCbK6vLjyPXnpNFw5JQdPoHlxqXKNVnGM90QpCjV5GHICruPMMfpTKe6Vr/AFg3FKPILFn8Q18zpVdW/tssfNT9KW2b1ILu20ZxnIQKl2VuA6V2lbgJhSp4IM70rmhNRTh2gsUm2bcVmxVAlyNQXkbSes/tRseeU+JIH6STtAjtP3qYIXLUuviU+YhiJ9QQP2o8sN1fTKjkVteUKfZ/GjF4izaZSx1aomNMA+KosDx210ac0z6vgMQlwOq7BGKR6gDjzrUWpcApJoyY/DnQ5Xc9KBsabaCKXgVslwVy5cJvEkjiOK33yy+hlFkChyLTFbs9hDZQuwg3IK+goGbM4tI0lYwBh+JsS0yGb6Ia3FvcYl90wdmr0s/+5v8A5GrXRpmnM3HfPqAYQhg7jaYrcPJldGe5ltnEOrXF1sgIUMZAn06/OtRlJcJkaRnx3ZXCvpDrpUEmE8AYkfmj2oinKLtFVYJznsXZIBw6AMBAloXn4m2JY1qOon1J8E2oz4zstcYqvf7KEUqFAAAUatPWSZPzqeqrbolcAa3kuJs3H06lWTBDgAgHwkzv+1blkhJK+yKLRZlXaC9axCDEuQs7sD41B43HI9DVSwQlG8ZW5p0z6bhe0uG0kEpctH82zHf9Y/ml8cticJR4/cqcHKmnyd5QuExCkWgpWW+FwT8t+fSrwxSbTTX/AF4oqcpJXYOx+Vfh3G8qd1biR6+oqTx7JG4T3o3m2Ht87isNGrEDOsfdFwgzC7VcVuXLLGXIsS34VWPP/ugyVNpFjFYzNntwPamIZJONAnjV2VR3ahepMmhyZpck5je8FSTJFC3lj6bs0PG3ZtjKlyWmjN27MUW42/4ajdlJHsieXmJA2Pp60bC6kYy/dCt+8o1AHxCBA5kiRFbyuPNPkFFPiwLmGKFu4pbbbZfuT60tNNO/2GIq0cDtCkx+9Y9fkv0yxc3tk8ia0syZXps0jGW2ESK16kWVtaMd/Hiy6AHw+KB5krsPt9DWoyqyONiN20zsMe6VtTP4DEExPT5VWDDc9z6RpypUEsiy/RZUaFSd4BJnyLMfiJqsr3SNLgacvw4UEn9O1ZS4bZmT8ATE9oRZxCJCkEgPq+GCdyT6czU09wdkyLcqGrPMvF1UuWSoPSPhcHjdeRTurxqSU48C2Cbi3GR1kuCeyt17gEmGEceFZn3/AOKvTwlCMnJfgVmmpNJC7krsuFN4ghbneXfXu1kr9f5pWeNqNt/6hjcnKghi8St61bXSm0XASASp6geVK588nD0kuDUMdScxQxuNFx2tpvdVtGnqWPHyPNXp8U41a78hJNdjFmN3usOti6QAF0tO8n823qZospyUqkCjFP3Ix4t/wmhxZlwkKVXcAgQCQOu1ET6L4YaybLXTDqJ/qGXf/c25rUYNrgw5K+TLmWKa1YaTvvQbfRtJWaOzz/0wWG5o0OOzEzUyFj5ChNOTNJ0hS7UZwLcW0BPh2gcUp6frSu+EFXCBfYa7dvYvXcOyJcAHutOzUMcXGPlApW+Tb2WxxDuD+po+tBqv0NsYcfbDXWB/Sn81vGZ8FwytkXWNxRnBpWZU1dFWOK6NJ+IkfKhp2zRmughdjUfZZbbt/wBS571mXDIugPnTjis9llGAyQXrS6ttz/6rPO7gvwL+OyIjEBS0gmDG23rFMY8yrazLj5GmzkGHtwyWgjghg6s4aR11TPy4rUssmuWUkhuW6uJti2SO80kqp2OoRup6qRz5USMlkhtffgA08ct3gA3XZJMHbYjyI6UqxlCvisWtwMSIrJYe7PgNhwPesp3LkjDGRbFp4FHg1HsxPlENe1uW9dvahN27NJUjjMrvgqpMiQu4J/H86zj+DTGKDsaIjJ1etlqtLko3ZRYKIXHHBHlREmveugcmm9p7E3xZIuuDLMRE7eFYBNax+2pS+Svve1AOzbOKuM54+ntHpQ+ZsJxFFWbZFA2O9YljRpSBeXZbcNwBjtWfTRdj0uQoyDeKbjplOIs81Mzv2fCksxJVQTz5A8yNokmf+ap4HjTT6L9ZS6PmuEyILdVFY3MTf1Nq5XD4csRPHxsoO8dQBRpT9iXhd/VmqqTPpOIwaJbVV2CqFUegED7UtNKrLi2F8VhosADmBTGXFWFIBCd5GLFrI0d9TCWPU9KSirGpSoJ4G0MM2hWPdOJCkghWB3C9R5xRN7hxfH9gmt/Ncm25mR0n02byg7A0bHnclXkw8STBWOvAYUKI06VtxHQbvt7QKkv/AFL/AH8TaXvFrMXvYa7JXVYubKRtpeBqU+UmSPnS2XEnDcg0Zc0EuyWNS4jXdGlrbkK2kBidInfrAIocbx1FvntEmrf8g/tEwxD94T4VER5kbzRJO+SoqlQyZhjWcoF+AhSduvQTW4Tc42zCgompsyC7deK1GdFOFi92ixyQqv1MxWGESCVjF+EaRsKtsqjdYvyJq07MtUf/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endParaRPr lang="en-US" altLang="en-US" sz="1800"/>
          </a:p>
        </p:txBody>
      </p:sp>
      <p:sp>
        <p:nvSpPr>
          <p:cNvPr id="14340" name="AutoShape 6" descr="data:image/jpeg;base64,/9j/4AAQSkZJRgABAQAAAQABAAD/2wCEAAkGBxQSEhUUExQWFBUXGBcUFhcYFRQUGBgYFxQXFhUWFRgYHCggGBolHBUUITEhJSkrLi4uFx8zODMsNygtLiwBCgoKDg0OGxAQGywkICYsLCwsLCwsLCwsLCwsLCwsLCwsLCwsLCwsLCwsLCwsLCwsLCwsLCwsLCwsLCwsLCwsLP/AABEIAJABXwMBEQACEQEDEQH/xAAbAAACAwEBAQAAAAAAAAAAAAAFBgEDBAIAB//EADoQAAIBAgUBBgQFAwMEAwAAAAECEQADBAUSITFBBhMiUWFxMoGRsRRCUqHBIzPwB3LRYpKi4bLC8f/EABsBAAIDAQEBAAAAAAAAAAAAAAMEAAECBQYH/8QAMREAAgIBBAEDAQgCAgMBAAAAAAECEQMEEiExQRMiUWEFMnGBkaGxwULwI9EkM/EU/9oADAMBAAIRAxEAPwBiwePTBPbTgsYO5OrVvB9jx715PFkcZcHZnHchoF9FQBIO8gHqedvWnIyjtpC7TvkWlxFtLReNJeXc9d7mkb+y1eCW2SvrybmuGE7dwOJHBr00JqUdyOTKO10zqK0ZOqhCKhRNWQkVCE1CHqhRdbsk7igzmovkNGLaOLw3omN3Gwc1TKiKIYIirKIioQ9UIeqyj1QhFWQ9UIeqEJqEJAqiEgVCzqqISBUIdAVRZ1FUWeioQ9UIeqFE1CyyIHv9qz2zXSOQKsomoQmqLPRUsh2i1lstItFg+Hb4p38vKkdTqnCW0YxY01ZN9QDA6UzhnvW75BTVcFVGMEVCiDVkPm2Kwv4jGradio+JLgPG3hO+x32ivGY0lbi+Gd59cjrhMquB9DNJTS+sbBh7dDIomODUnH4BOacbMnbDLS1u2EAGq5pYDghm1A/In70xFcqzCkbbWkQqmdIH04H2r0GHLCfEfFHOyQkuX5O6OCPVCiahDwqEJqEPVZRNQgTwt9UTeuRrsyjIewQbRiu3VeSDNMaHOskQepx7XZVFdAUOSKshEVCiIqyHoqFHoqFnoqyHoqEPRUshIWqsh0FqEOgtUWdBKqyUdhaqzVEhalkonTVWQgirIcmrKJU71TIj2jePWKm5VZdc0d3Dv6DYfKsw6Ll2QK0UTVFkzUIXpZJ2FCc0uWbUfB2yhSF586TlrI7g8cLoz5pjgRAbTpIPv7fWuLm1HqOl4Y5jxbeWQt1TIUz855rv6RJQUUIZu2zo02BOCasoiahQiYbFG1ZYlT3niBBkbAxpI86+fut21Ho+xgyXPjcsrrPiAjiCCNoanVkl02AljV2ipsxZ7yIhkElvYqpP3ijrkzVGjBXCS0Dw6iobz0AA/wDkSPrXX+zZunGvrf7CeqXTNddUSPCoUTUITUIeqFHqshIqEIxRAG5rzn2lJJ7X+R1tNyrQMyknvG/Sar7Jy06ZerhcQsRXpTkHJqyiIqFHoqEJioQiKhCYqEJ01LLo6CVLJRIWqsuiQtVZKOgKllnQFUWdAVRCahCDUIQRVkOSKso9aST/AJ7Cqk6RIqwhjbQRQfzSJ+381x55HLIldW/2HYLh8eDARXYTsTaPVZRNUWd2ElgKzOW2NlxVs2YrEpZBJPSuJqNXUaHseLc+Abk+ODo107yxEc7cVzoTUZbpDE4t+1C72gxBdyiEDfSPpJoClFTkl8hkvarC3Z7DsLSyPE2/8D9hXqNFFQw2/PJytQ90+AtdXTseQOKJjy75NIxKO1WZppoCRNQgp53h2xNy2UYQp8exkgHnbrE/tXgY5Iyk2+z0KVIL38vS7Z1WEVL43ZQQNccn19/WmHCOSClDtdgtzjKpdGzB5Tat3rd5hDgEECACzACSPMb0zhpStg5ttNIz3segZgFhVLAR1Yku0f8AcKe0+o9Nv9gOTFuSNFvcDaJHFdyLe1Wc+SVujspU3Eo5NaMsioUemrIeqELbY5rLZpIzZphGdBpMEVxPtjHuimh/RSrgAYXEvbYKx3muNo8zhkUWP5YqURqivaQdo4MlTOYrdmSNNSyExVWSj2mpZKOgtSyUSFqWXRMVRZ1pqEPBahD0VRCYqEOoqEPVCyahD1QhEVCjkioQ05eninyj70tq8ijH8QmKNsw4/EG/fChW0I3jb8qhZJZj8gIriRyt5t1cIf2KOOvLLiwO68Hj26GvQYXcE/nn9eTnT+80e00SzNERVkNNhIUn/Nq5euzPa0hvBAA9oMyRQNRknaK4C90rZ0EqRY2JW1bUxpVlkeUjmja7bBLb3RjCnJu/kGYm3ZhrjBg7ENuRBA/T5Tt9KSwtTatch5Wh3y4DQr+YB+or0k898p8HL21x5MGNxSPcIXcj4j/FT7PmsmSUo9FZ4uMEmUmuuJnM1dFCxgMtuYa5ddritaIChp6zHiHQ9K8LLHULj8/yehUr4NODwTgve0OvdsZnhlIBFy2eo8x86v0HGHqJdd/9mXkW7b8mq47XtQUy2nV9CN/fcUXD7naKkkgML8XO7kNc1uqgb7KxLO3lqbSKb097o13f9mJ9P8Bxw9rq1dzPmUUc3HjtnF8jpV6eW9WTKtpmpoXPVCHoqyiQKos0R4aFF3IK1wV3wdBjnmldfh9THwF009sqFOzilN2XXdf8mvIxltnydlq0NGAxHeLPyr2Oiy78aONqYbZGjTTli1ERULo9FUQ6ioQkVCHqhCahD1QsmoUeqEPVCEgVRZ1FZUrfBdURNbKImoUeqEPVCGzBOACPrXJ12b/kUX1Q1hh7bF/PMzdn/C2ubhBYgfCg+MsfXYVzMXqajJ6cem+fwG2o44734CirAj/I6V6eHVfBzJfJM1KIesLqMf5tWHOse4vb7qK+8ZpUbDr6HqK8xny5Mkq8HVhGMVYvNldl7wUkswM70XQ4FLITPkcYjLjEt6ApTUnDe0VWoyRjlknH5TB4lJpcnzzE3mxd827R0hAW38gYj/PKk8MedzQ3LhH0PMcQlq1bs69JhVnrEbxR9Zkh6axX8WK4YNyc6AuGxim9os/Cu9w8yegPrTv2Y8k5KMOIoxqtsY3LsJM816RKujkt2ck1ZBSxuOWHssukNqV46N+r7V4GW/DNxro9HGpq0EOyWLewBZd3uIVhQ0Hwxyo6cxHlR4am2/h+DGTGmr8h9GW2DJ3jSTG5H5Z+VbxSXK8g5JsW8qsthxcuMdWu+xUCBssxJ8uTTOGaxNN/Uk1uVBTFZwHQFJE+dZy53mkkiQxKCL8IDpE139PDbA5uaVyLGFMoAyKsomKhC61bmhzlRuKstvBQ+kcxNc7BqVvkmN5MTcVRAWuhLmFCy4kKWd4mWKqACNq8Vq045Nr8HcxcxsL5HFtApaS2/wA67n2Xn2+xiWrhasMKK7cjnJHIWo2RI7Syay5ovacMN62imeqyj1Qh6oQ9UITUIeqiF9nClvShzyxibUGzVdtrbUk9K52bVNcoYx40+AbZu6xMU3p3JxTZjKknSOjTYueqEIqEJVSdhVSkoq2Wk3wjVicLC94PiVDA+UmfOuBqoOUpTX5D2KdJRYlZXjHFq5iiGXWQEU7F4J891WTz9KTxTnp4SS7l8DU4xnJfQaUbYSIMCR5GNxXqMMNsEvocjJK5NnU1t9lI24HDgjfYzH81zM2RuUo3xf8AIzFUk68AnP7i2WZi0aht7jb7fauRlg1OvA7ilcQdkeFH90nUW+1dzQ6WMI7hLU5m3tOs+zQWiQZ3Ijbqdorzusk3lnS8nRwR9q/A1vZtYVCwVVa5Bcgc7VpXFL5M3vYOzK7hGNx3Y3CDsoJAUx6c0G8anLi2wiU6RoyW3ptfCFDHUBEGOk16f7Lwyhi3S7f7HK1uRSnS8G010xIiKhABnWSpilgP3N7xAdQ2k7TxvFeMcoy1DU+HbO/BuMFXKKMJld69dD2iji2QroTBAGwI8+J+RpXT4XNP5CZMijVhMuzECCZIRvSTEGtQu+CPo5uYQ2lvlmkKbhRSfykAAn3Ij5GnJdAVyC8uLN3evmJI8p3itaaClmv4NZHUBrRdq9HFqqOTJcnFFBM7Fk+VZ3L5L2suawF+I7+VKZNbCL2rsPDTtq2aFw+xMifKg59UlHjsJDE75MGEQ/iNTH8tcXDL32x6a9vBqusJ2r1GJNxTZyZunwLWe5QGc3AYPl515z7TxRWXnydXSzuALweIJvqonbmgfZ0tsrfQTOrVDzZHFeqcvZZx691EusGqjJNEapm+yBppLJl2yoPGPBgxCwadxS3IBNUysUUwTUIeqyHqoh3btk1mU1FWy1GzZYwwXdqTy6pJcBoY+SjMs4t2FMsJ8pFcnNqlHp2NQwuXYGwuctiuF8Hn50fR45ZvdImWsapBUGBArtqNCDdnlSatujKR21qsLIa2lJopg6w7Qw96U1rrFx8oNgVyNOMxegNv8Ox3/b6VwcuXbFpeB2EL5E7CN3+KAJlLY7zT0ECQzk7AcQPSavQYY7lkm+O0n/P/AEEzze1xiMzEdOK9PF2kzktU6O7VvaaFlyKJvHGyx8aLZUaSS8mRx4fP16VwMmbbNv5/ofWPcvwAva7DDF9ygP5iZHUDkCqWSOWSNQi4JhSxgBbQBeAK78ZqEOPBzpRcpcmXMb6MsG0tyCGho5HB45ryuTVPlV2dWGKvIMw9wYpnZ5Fu0CWnqx+Fflz9KxgtpuXg3P20l5AOXWrVy9otJO5ZzyF3596a02B5cqUV+fwZy5NkG2OYWAB5bV6yMVFJI4Um5O2Qa0ZIqyC9m110bUBsyyAeQw3K/Tf615H7VwbMnqLqX8+TtaOdx2vx/Bgyd+6uti1lNWlbgkxq6kDyM70hHNJVXgblBNUxws93qa8OXieoBHl780aMoqTkvIBqVbQbi8XbYXgqnvHKqVPXeNvSjJKr+SU1QNt3YvRA2AkieetbxS2W0XJWM2GbWJHA60/ptVf3hXLi+DRYtqgNxyIG9NanWxhDhi+PA3IxYXNQ6td1ALJj2FcH/wDZklbs6PopUqEzEZ/dOJLhgwOygUvBZMkrX3g1Rigz2czHE3HuG6hUD4TTGXT5cS3NglKEuED8XmF58QyqYAgE+VLwb3JhaVDdhn8CyZMc16/A90Ezi5eJNGDtDaYoGTkdK5n2rg3xvyhvRzp0AsqxRliy6SNt+tcKE5Y1sZ0Gk+UNWV44Nb1eVeg9f/x7+hznj/5T2Hx/eMfIVvRZnkjyZz49oRwWJExQdRKp8moR9pZjVo+DNToFOFoHzFdJciz4JDVZR3pNZ3I1TLsPY1UHLmUUbjCzXdvJZHiMetc7UapLsYx4m+hOz/thYd+5VzPmtczLN5H1wN44bQThsi/E3ldtTIP1E7/KntJptzTceAebLtXDHSxYW2oVQABXbjFRVI5spNvkuSqm6RcVZL3gtIZdQlwMwxWQl+aJgblyZyJIrY0+Kl+BQFt+m/3j7Uhqs8beJ91YfHB1vRg7ZYe46W1slRNz+ozGAqhSS0ct7D0riaqEJ9ukPYJNeAHl6Kb4sWCdBE3uPEAZLMf1EwI4jaq0l5cqS+7/AEjeX2wt9jT3W9enlNJWcpRtmkOI9q4up1O58DuPG0gFi8wG0ngkr7TJHuDXG1WZqO6Pgdx4zv8AHaEAdVDcqR5M0/IxHFHwZPlUwcoc8MK2cSLigjzI+m1dXHqvMhWWKhO7QYs4d2DcEyp9+lcXV47k4x+R/E7jbNS5oiWbtt0Ku7AvtsRA2HrwKnrLa8Vcvsy8b3KXgt7MYJbdolVjUSZ6t6mvUfZ0UsVpUcvWSudWFTXQEzmrIeipZKA+aXE7tkcatQBt7wVcbAg9BxXl/tZuGSmrT5/PydbRe6PHaFzKksofw+IvFRdZirbSGP3jb9q5qisklLpJL8h2TaXHYzYjDtbbQHB2Gk8BhG23rWmlGdGE90bMoy97QfEOIZbZMA+cAE+sSKYSko8mbTdHeS5aBbRrpOu4O8I8gTKj6RWJzUeC1z0XZ5notm3aRTpnxMBsKDkzblUeEv3Lhjp2wL2r7WIiqgEgiDUjCWbo1SiCcvwbY21pt3Cig7gU9o9C5SuQHNmUUNmRdmreHACjU36jzXex4IY1Zzp5pTDV+4LexFcj7SzJtRob02N1YsZpikRXMQzn51ylSHQ5ltzVaQ8bCvX6d3jRxM6qbNt94SeYpPX8wYxpuxXzci4BoMGd68vKW+aUjqLhG9mFmz4d5G/vFOSy+2l0D28mbs3fLM07eldD7Mpi2q6GBWhg1O6zA2tyF8GTwwzbIdaRg7CNUC8Vb3NdPTZr4F8uPyV4QSaayOkBgrZt7stMVzcuZrobjBeTTAs2yWPAkml8s3GO5mordKkIuddpGuuLYw73Lf6tJg1zpuc1bHIRUScBkgDi4bYQeUUfTW5clZHxwNOGIA2rtwlwc6S5LCs0aMgTieuuFFKajOkhjFjsB4jFktXIg3PJbHmtsQphVla7+KkjmZLbJY0wBNGGvgFV4JBb5LzXE10qz19B3Cv+Oxcz3MSwCCAzLPjOkLImWJ4iuLG801H+fA+koJsJ9nsut4a2pVtRu/nOxcgTsOigSQPnXUxKGGlDz5+RablPvwEbl3yo+qzvZwDx4+TBi3ZTEc9a4mSTUWOwSZU2CRrJt7S0nV1G87evNVxs2tEt7rF69c76+LYYgq8EHeAu87fL61nFuUuTb6GvJsObNsSZ0gknzZmM/f8Aauk/arFZPc6OcbctqutkFzk7gNHWfqKTeSMXaVhVGT4uj52cccXeW2hksdR6ws7k/ah4cMlLdILJpKkfRrYAVQsRAiPavZad3ji18HCy/fZBowOi23YnmhSyUbjCyxrYoccthHAXc3y83bTAHSw8SnpPkfQ0rr8UMuH3eOQmmlKGTjyKmBYar2tSLloA6WAlWIMwD7c15WcJY6rz+5100xp7P5nbvpbuuPFbLKJ2II2IYf8APoaYbcZJSX4A2rTo1ZnmYcmwYi4DHpElvkADRXNyiYUEnYuY3tIbN5yBqXSAvpGx2oLi200FVUKWO7VXbzFYgE+VMrTKuWZ3jPhezFq6guXpZoEAmmceLHCPAKUm2F8mtraOlF0ij6TKukDzwtWNOD33p/POo2J448mPOU7wMAYI4rzmonvbOliW1Cz2jyg3NDzAUb+tAg6YUYMttxaQc7CvX6ZNY1Zxs/M2a7nw0vrFcWF075F7GZaHOoEqQZgV5XLCNv5OtFldnEq5YH8u1TDK+GSSPZD/AHmHSux9mL3MU1X3RnNoxXcye5Uc6HDs25c3hiuI4OEmrHW7VnOMw56UXDJwkZl7kZ8PbiQKez5vbYDHDkIG4LVrUTHUzXMnkqG4YUd0qEztV2p20W1a57AmkZ5ZZXx0MwxqBx2euYi5DXItp0WN/nW1CdW3wabXQevYifDWtPkW+gc48FtoRXYjKkKNclrXtIoE9Som44rBj3S7UCOOWXlhXJQ4KcXhtG9DyR9J2bjLebMpxUiKZhqaAzxG26sxHmB9TH803PVenj3JXyl+ov6W6VBCzZVIJidIX6kk0hmyRnP1JeVSCRTUdqEXM8Olq9ev4h1uOXPc24lLaqAFdx+d+scCa5s5wh91e5jsVKSS8Gzsqbl22L10s2xWzqidBaWYR5mPkBRYxnFbp9+CpbbqP5h5Lm1Zlk3KjO2mD82uO5UW4nqfSlMj3PaGgtqsH3hctoG3IBZSR67j/wDazmjLZwai03Rpym8lv+uVTVdUeKAG6QCevwitYM0oqnyZyw3OglkV7vLN2erEe0AGPqa6Ka9Np+RaaammgNmt7ul+LndSeCK503t6/IbjyY8hS1hhdxC2wDeEhuijiFHkdz86NHPNrleP0MTxpvsZcHam2h/6Qf2r1Onmo4or6HJyxubZaLe9Fc+DG09dvxXPz5aQ1jhZnt4qaFp8jfLN5YHOWHWvvRpyuFA0qlYl9tbTXbYNof1i3dtuAxMldJJ6TNeexbfUSmdHxwbFxcYCzeu/Ei91fiCdSnSGaOeImt5Y75XFcGY8NpgHC5i8vdufCi6bZ3Oo3TCj6KT8q3t9n1LfZZ2dyC/dvG621vgA8sPP06mmMNKjEmwjnmV21IgAEUvq50+DePoIZXf1gKKrHO0XJBm/ZVQI60bTz2ysFNWghhFi3NN6jPugAhCpALNbbiHnYtB9K4zte5jqroXe02NuJotTOreauMNxdjhlCzZT2FetwTXpo4+aPvZruLtWNRzEvDwxazN3UyvHUV5fOu6OtEoy/FLoZo3J3pbCpJ8m5HfZ+9qvkgbV29HLbKxXMriOTsK60ZWIONGVWYGRSmsw/wCS7DYZ3wwvhjK70tjft5NTXPBxYthQzedR5Ki2yNW6Qs9su0Nq3b0t4j5UnOTycLkYxw28sH5Gt2+BcKi2kbDqabwaGbW6bpGMmdLhBZhGwoesqMdqNYueWUYm9oINcqO5TVDHDQVwT6hNehv/AIxD/IjGW5pPFDfPkK5Uj2Fswa7kcajEQlNtlmMw+oVy9ZGxzDKgPcw5Tiuc2xlchHJ8XLb8CZ+m37xTkcjeNfj/AL+4DJDk7x2YaQP9jXAegBMJ84+1I5clJV8P/f0CQhbYnWrFnFXFN1iSXIW2okt/1XY4QfvRtFhxqPqZH2+F/Zeac72x/UfGtKulVIhYEfLj6UzqXGVUAx35PKyjVHNIuSi2FpugCzkK+g9TuelJwvexl9BHKx3mHS20TEXAeG55+XX0p2Ev8V+f1FpKnu/QXcwv6sS2GVZKwwUc6AJBHpxSvpSWRtL22MJrYm2HMHc/DItuCxdwDwdPmze5B3prLkcIqPyBUNzv4M/aPKbWJ8F0nR6HTEbyPLy+dCnPZls1C9oHv3BiLyYdOJCgDgKo3PsBVQk5ukblUVbG3voEDgHSPYbV1MGZt0KTgqLVaulKVRFkuSq9a1CBXKy5N3A3FbThcBoWTWUpcfBNyYOONFliqgkjakcmrmrDLEmJN7DnE41jcY2VLAhgZ8Y4lfWKzjyLan588G9tdBc4ki4bdq13lpgouqN4DQs6eo6n2q8Tck31ySX1GntBl9rumEARpcRA+EQB6Cm5KMVx2LQlJvk9kI/piqx9m8gA7U4fUTG1DzJNG8YO7N3u7MMaVjk8BGhh/FB2okWzNBXFXtNvbyos5e2gcVzYCGOXSQdxS/fQWjHnmKs92HMFuBUuuiUHMlvDuljyru4M6UUhPLjt2brlwRRMmb2mI46YAx1/QZIkda4WV27H4gzH2O80iyQs/F86Cmt3BsI4PDLaYBTvG9OYcr7BSjYVt4qTFdTTZdzFM0KRrZSRtTGoSnEDi9rLcE7T4uK4qbi6HJJNFee5wtq2d42qs2dbdqKxYubYk5VhlxbeG3InxXG3+Qms6eD3UuA05JKx2NsW0CjptXfc0o0c3bcrKrWGmuJqHvkPQ4QuZyzBwOlc6UnGSGFyhnysjQK7fqp4xOUfcX3DWNLOplZFwc6hXZ9RUJ7C0tXP1PKGMYPzA7GuVJjcS/J8vXZpMQ0g+srt+9G08lJV+P8A0CzSaMfbPBXLyW7WHZLa6wLtwidFsKTsBydgInrVZI4pSrwiYnKKvyL1vMBh7iWsvVLjE6bjsA1xywgXGI+FAfLbipjm5S24wko8XkHbK8HpUAsXPxMx5ZiZZvTfp5U28cVS7F3J0Udo0KIXtiD18qR1uL27ohdPK3TETE9oCWGHtiSx5HTzpXDF7b8DMqsZMXcOGto4BZRC3I3gHhz6A8n1onLTaMKm6PZbjyQ14wJ8EECYUx8XIHpQsM8iXLNZIRuhf7S533KNeXxNsJnbTrWP31UxLB61RZUXtNGOx8paugyl0Sp6ecH1/wCKBkTumbj9Dd2Yx9pLjO6jWQV1+QAkLPSavT51CfuRjNjco8BjJr2u2esOx+pmnNPKgORcmi7uNq6s8ilDgWjGmd4bDtp1TvXLlBu2hjcumCM0xd4mOF/yKEpv/IIorwKl3EXwt+60AySN94rn7YzcWn+IfpA7s1k127dW/iG/pzqiedjpPyMH5V0JShCNRX5guW+R6yO0Gv32A0gi0gj/AGT/APah4VuT+rZU+DD2mxzoTbJBJVRsfUk/xUju6bIq7Qe7O/2h7UxjB5AF2qmTHNAzBcYoW7jK0mlaVcBRpySSNXU0eC4MM25hjDpIqSKSOVw6XFRgumOfWsyLAvabLT/TVBInUakJLcWX5ZjtwoPG1Gjk91Iy48Bw4iBRZZeKMqJns3FYkN1FLJo2CsyVbel7ZjTOoelKzrdx2ERTk+JLlrm5U7A0fHFxXJhjVkuAL+I10NM2uhfK0GcUoRaYy5KQGEbZxYuBUknekpNRjbC026QiZliUu3GUnvDMKg6eppRK+RnoZ8jwIw9oACD1pyEnHkBPkvd9RijPPaMqFGudK0Bt1ZfbFbG4gNc0kUj/AJ0xldBPCXwIApjc+kDaN119qJCTi7MVZkW6SaaWdmHjQRtnarnltGVGjFmQ2pOXYaIRw9/+2vUoTHyG/wB6LGVUvNP/AO/yBce2LXazMVAFosomfEfhWfzNHlS00pzURiHtTke7GZTZtWjfGolvALjrpZ5I+BfyqT57nrXSi8cIuv1F5uUpUxrwS6gYjUNivr6ehHFZjc3d8/BiT28Poz4i2byuh2jY/uPtQOclxfgIqhTQqZPkCYd3JEvqO/P09Ky40qDXfKGXD4oQUJgsIn9j96B6uzj5Myhbv4Fvte7WTbCKWR/CCik+MCYIHEj7VJ4pPmDVBMc0+H2UZllFtbCjFKWhoVOJcgQrEdA2o+s0Sc5Y48dmY+98BN8ht/hlsO3hA/LtE7iPIiR9KC2ou2zSk74Qv4rDrh7Qw9t9QE+IkamZjJJ+sfKo5xnJm0nQ8ZDgxZsqhMnSCfc80zh9q5FcjbfBeoExRXk8FV5B/aHMTh7e3XagTbi6CQipcghcxNwKAOBvVqO430KnZzLHxLF77HTPwTsfehVCPEEad+R1QKrIoGwIEfOo1Zktwtxle4wA/ungR8KqB9oqoykvcU0mqFztVhXGImCJ6/IbD61IQcbs0pJrgZMgvwkelFi6MTVgzPH1bjeh5LNxEnN1uL4tJ0+cbfWs4sfyabDfZ3HsywqliBJA3Mecda1FNcFNm8Y8O0dZiPWh7k2XRozy+2Htq0QG+9W4tMpNMHY/M3NkHTv19KHV8GgXll3TcBIid6v7pBr1alFabKLbWCMEjpUatEsQs3xF7v2VB8RiK1jhBxuXZG2nwNOXXQi2rJEMd2H71UfvEZ9GwdsKgiuthilA5+R3IC5viPHppPNK2MYo0gJ2ra8tpRZ5YwZ6DzoEkrVhInuz2WhBCqNUSW8zW4LwXNhq82nY81c+ODK5OcIu9ZRci/G3YFak/gzFCxj2BkD4oJ+lKyXgOgplGDIXW2/A+Zo0FUbByfNBG+vhrcjC7MyLUvg0a7DzVKRlo6v2wYET/GxM/tWqT4KujQ2HVJaR8CIvsJJPzn9qJkio3P6JA4ycnX1bEbEpatPexOMKXG7xvw+HU7QphWvfQGOPeh4/Tity5f8Af9INLfL2rhfITyDM72MRL11VVVkWkUQC24a5HtsPnV5cknwylCMXwa80uurJdTZ1Gkj9SHkEdY5FLuck7XZtQTVPoM2Mw1JqMTAk+dHx6mUo89gJYUnwCbjkyQNiYEDmq3OStBkqK3ssAVG9wDWq9duh8poU409vn4NKXnwc5VmJe43KaACQepMiIpfFujlck6+hqcVtoy9osWt5dLSQNyByTtx/nSnVJyiwcY7SvNcc/dW3CmIhiNwI2BNLt+1UES5BaKl0r3myqyksN9O+xgc0OEtsv7NSTobcuxK37t4o0oAiD5A7+9NqW+VoWa2xVm107sTzW5rYrKT3cA7M8QFBa7HoKxzdyCJeEDcucSW4Bqo5aZpxF7s5ijuN+aFHhmmMWAtM7hugZR/5CaKYZrTG6e8MD+4/mOWiqhzwVXBzmCgG80KYRY1HgmeKHGezovugdgMwFwaQ6KwG67mKaeVVbRW0sw2OVpDspMnaKiyIjiFOzeFLF+DbmNJEyedj1FXjuTqPH4g8stq5L7GTW7GIV7KBQ0q6AQN95Xy49qvdFZKS5+DNtwds92l7Opd/qL/TurDBl/NBkhh1PrV5saTt8FYsj6NmYZVbxFlAdxAYevvWp4YygmmVHK4ydi1jspa6t0IhhDBXg7CdvPaPrScccqbS6GXkiqsVMTZ8IfgTt9qHK2rYQP5TclRWY9EYbvXjbWenWtt0jNWLOKxVlrycSTzWEvKNG7FYdTftFBJ6n0o0e7Mvof1fSnyrpqW3GINXIWLf9S+SeBvXPbtjnSK8zZrhLadKr8PrQ5Pc7LiqVGTA533YMjesQyuMjUopo22cT3vio03bMpUjdYGkSapOinyY8dfBq3yWlRXgsp7y4r9CGU+m1SOJyfBUsiigtm9wWkt2wNvuRRcvtjGCBYvdJyZluXjpoG4LXJnF4mrs1RowzQKz0Uy3A4ybunnY7fMVvFNqSZjJFbTJnmP0gg76B4o4LeX0iqyu3Xx/JrHHz8nzt7b47EIhY6Z1PJ28go6AmInyrWG4pvz4CTPouBuqukCIGwA4geXpQt9My42j2d3bbPbDF0BO1xOUb8rT0HTg80T1Iud9GFFqLN1jKYLpJKNDAyN9obj1JIitw01Ta8Pkw83Cf5FAwV23ZVEYFw5VWP6WJOqPMD96jxSgqi/PBanGTtrwUZdcWzchjJ2lj+o7z9qAnHH7gkk5KiM+i0j4hRq31XAOdMRq9Y2+VXOEsnui038FY5V7XwLeU6r7m7pPdnwq0bExqJ36Aaf+6rjuSTf1NtroaVtW1sgGdMkmeOdx7enrWN0VDn5Zn3bhGzg28Irizqi9cnczG0BV8hz9a0pPLwlwE65Yw9lMLdw9kFh/cOs+YngGqdxla6MOpcDHiMeoCzvRXlTVAljYC7QhHjUZO0CrfywkSgWyIHkKBJGxfyDx3IXqd6qKafJGfRLbpaFu2OWIH8mmXJJKKF2m7YvYCHNwGYLONjH5jSsW6DgT/UC4Uud4C0IokBdQPkWPSiYo7nRSdIScLmd1Lodi1hX5cqd167fmFO+lHbtjyZ3ckZjmZ1zaud6Bw0aWHoaqGJVUlRG/gYr/APqDKW1dIZQA2k6TEbgGdv3oT0s5u10WpJDDlf8AqJYFpdaOAZ8UEmNRG589jxV7Jw9tL9TDipO7DuV573/hS4rK0wWGkj0PmaBNzl7H+5exL3UG8FcRVKIfF1HQHzAPFEhKMcdRu/2BTjJyt9GXA4sW8Q9u6w8ShgeADJEfMfaq02aMZOOV8+GXkg5RUoIXu2OFttLWyDO5jiep96mTbJbohMe5KmBuz5I2NAiuQzHC4ym2Q3UUS1XIOnYj43IxbcOD1msO9tG0NWEIi2wHFXCVFSQ13Gm38q6Le7GJJVMXMuaWc+W01z5MbNeYwLdanxFGY9gDKVRyVYb1iDsIwxh7YU6QKj7KfRuxOy0SQOPYHSyXfYTyY8/IVcVfRtuhgyS1o1DgNBHoTsRTGm4uxbPzVArM73eYjcHRbEek+lByZVOTfwGxw2xLblkxxQWmbtGE2mB4qyy4sQhkVhvgnkIZDhF8F0/Fpce8kc01pYvdufXP9C+eX+KF/t3hLtw2UsuiKzsbpcgKq6fjPUxER5ms1jcnbCY3JLoVVxNvvO5wstbG9+8w8V3oI/Qnko6VWSox/gJG3yxwyS5J3HSl1V8ly6MXarEOFm2JE6T78j6/xUXudroi4C/ZfNCbK6vLjyPXnpNFw5JQdPoHlxqXKNVnGM90QpCjV5GHICruPMMfpTKe6Vr/AFg3FKPILFn8Q18zpVdW/tssfNT9KW2b1ILu20ZxnIQKl2VuA6V2lbgJhSp4IM70rmhNRTh2gsUm2bcVmxVAlyNQXkbSes/tRseeU+JIH6STtAjtP3qYIXLUuviU+YhiJ9QQP2o8sN1fTKjkVteUKfZ/GjF4izaZSx1aomNMA+KosDx210ac0z6vgMQlwOq7BGKR6gDjzrUWpcApJoyY/DnQ5Xc9KBsabaCKXgVslwVy5cJvEkjiOK33yy+hlFkChyLTFbs9hDZQuwg3IK+goGbM4tI0lYwBh+JsS0yGb6Ia3FvcYl90wdmr0s/+5v8A5GrXRpmnM3HfPqAYQhg7jaYrcPJldGe5ltnEOrXF1sgIUMZAn06/OtRlJcJkaRnx3ZXCvpDrpUEmE8AYkfmj2oinKLtFVYJznsXZIBw6AMBAloXn4m2JY1qOon1J8E2oz4zstcYqvf7KEUqFAAAUatPWSZPzqeqrbolcAa3kuJs3H06lWTBDgAgHwkzv+1blkhJK+yKLRZlXaC9axCDEuQs7sD41B43HI9DVSwQlG8ZW5p0z6bhe0uG0kEpctH82zHf9Y/ml8cticJR4/cqcHKmnyd5QuExCkWgpWW+FwT8t+fSrwxSbTTX/AF4oqcpJXYOx+Vfh3G8qd1biR6+oqTx7JG4T3o3m2Ht87isNGrEDOsfdFwgzC7VcVuXLLGXIsS34VWPP/ugyVNpFjFYzNntwPamIZJONAnjV2VR3ahepMmhyZpck5je8FSTJFC3lj6bs0PG3ZtjKlyWmjN27MUW42/4ajdlJHsieXmJA2Pp60bC6kYy/dCt+8o1AHxCBA5kiRFbyuPNPkFFPiwLmGKFu4pbbbZfuT60tNNO/2GIq0cDtCkx+9Y9fkv0yxc3tk8ia0syZXps0jGW2ESK16kWVtaMd/Hiy6AHw+KB5krsPt9DWoyqyONiN20zsMe6VtTP4DEExPT5VWDDc9z6RpypUEsiy/RZUaFSd4BJnyLMfiJqsr3SNLgacvw4UEn9O1ZS4bZmT8ATE9oRZxCJCkEgPq+GCdyT6czU09wdkyLcqGrPMvF1UuWSoPSPhcHjdeRTurxqSU48C2Cbi3GR1kuCeyt17gEmGEceFZn3/AOKvTwlCMnJfgVmmpNJC7krsuFN4ghbneXfXu1kr9f5pWeNqNt/6hjcnKghi8St61bXSm0XASASp6geVK588nD0kuDUMdScxQxuNFx2tpvdVtGnqWPHyPNXp8U41a78hJNdjFmN3usOti6QAF0tO8n823qZospyUqkCjFP3Ix4t/wmhxZlwkKVXcAgQCQOu1ET6L4YaybLXTDqJ/qGXf/c25rUYNrgw5K+TLmWKa1YaTvvQbfRtJWaOzz/0wWG5o0OOzEzUyFj5ChNOTNJ0hS7UZwLcW0BPh2gcUp6frSu+EFXCBfYa7dvYvXcOyJcAHutOzUMcXGPlApW+Tb2WxxDuD+po+tBqv0NsYcfbDXWB/Sn81vGZ8FwytkXWNxRnBpWZU1dFWOK6NJ+IkfKhp2zRmughdjUfZZbbt/wBS571mXDIugPnTjis9llGAyQXrS6ttz/6rPO7gvwL+OyIjEBS0gmDG23rFMY8yrazLj5GmzkGHtwyWgjghg6s4aR11TPy4rUssmuWUkhuW6uJti2SO80kqp2OoRup6qRz5USMlkhtffgA08ct3gA3XZJMHbYjyI6UqxlCvisWtwMSIrJYe7PgNhwPesp3LkjDGRbFp4FHg1HsxPlENe1uW9dvahN27NJUjjMrvgqpMiQu4J/H86zj+DTGKDsaIjJ1etlqtLko3ZRYKIXHHBHlREmveugcmm9p7E3xZIuuDLMRE7eFYBNax+2pS+Svve1AOzbOKuM54+ntHpQ+ZsJxFFWbZFA2O9YljRpSBeXZbcNwBjtWfTRdj0uQoyDeKbjplOIs81Mzv2fCksxJVQTz5A8yNokmf+ap4HjTT6L9ZS6PmuEyILdVFY3MTf1Nq5XD4csRPHxsoO8dQBRpT9iXhd/VmqqTPpOIwaJbVV2CqFUegED7UtNKrLi2F8VhosADmBTGXFWFIBCd5GLFrI0d9TCWPU9KSirGpSoJ4G0MM2hWPdOJCkghWB3C9R5xRN7hxfH9gmt/Ncm25mR0n02byg7A0bHnclXkw8STBWOvAYUKI06VtxHQbvt7QKkv/AFL/AH8TaXvFrMXvYa7JXVYubKRtpeBqU+UmSPnS2XEnDcg0Zc0EuyWNS4jXdGlrbkK2kBidInfrAIocbx1FvntEmrf8g/tEwxD94T4VER5kbzRJO+SoqlQyZhjWcoF+AhSduvQTW4Tc42zCgompsyC7deK1GdFOFi92ixyQqv1MxWGESCVjF+EaRsKtsqjdYvyJq07MtUf/2Q=="/>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endParaRPr lang="en-US" altLang="en-US" sz="1800"/>
          </a:p>
        </p:txBody>
      </p:sp>
      <p:sp>
        <p:nvSpPr>
          <p:cNvPr id="14341" name="AutoShape 8" descr="data:image/jpeg;base64,/9j/4AAQSkZJRgABAQAAAQABAAD/2wCEAAkGBxQSEhUUExQWFBUXGBcUFhcYFRQUGBgYFxQXFhUWFRgYHCggGBolHBUUITEhJSkrLi4uFx8zODMsNygtLiwBCgoKDg0OGxAQGywkICYsLCwsLCwsLCwsLCwsLCwsLCwsLCwsLCwsLCwsLCwsLCwsLCwsLCwsLCwsLCwsLCwsLP/AABEIAJABXwMBEQACEQEDEQH/xAAbAAACAwEBAQAAAAAAAAAAAAAFBgEDBAIAB//EADoQAAIBAgUBBgQFAwMEAwAAAAECEQADBAUSITFBBhMiUWFxMoGRsRRCUqHBIzPwB3LRYpKi4bLC8f/EABsBAAIDAQEBAAAAAAAAAAAAAAMEAAECBQYH/8QAMREAAgIBBAEDAQgCAgMBAAAAAAECEQMEEiExQRMiUWEFMnGBkaGxwULwI9EkM/EU/9oADAMBAAIRAxEAPwBiwePTBPbTgsYO5OrVvB9jx715PFkcZcHZnHchoF9FQBIO8gHqedvWnIyjtpC7TvkWlxFtLReNJeXc9d7mkb+y1eCW2SvrybmuGE7dwOJHBr00JqUdyOTKO10zqK0ZOqhCKhRNWQkVCE1CHqhRdbsk7igzmovkNGLaOLw3omN3Gwc1TKiKIYIirKIioQ9UIeqyj1QhFWQ9UIeqEJqEJAqiEgVCzqqISBUIdAVRZ1FUWeioQ9UIeqFE1CyyIHv9qz2zXSOQKsomoQmqLPRUsh2i1lstItFg+Hb4p38vKkdTqnCW0YxY01ZN9QDA6UzhnvW75BTVcFVGMEVCiDVkPm2Kwv4jGradio+JLgPG3hO+x32ivGY0lbi+Gd59cjrhMquB9DNJTS+sbBh7dDIomODUnH4BOacbMnbDLS1u2EAGq5pYDghm1A/In70xFcqzCkbbWkQqmdIH04H2r0GHLCfEfFHOyQkuX5O6OCPVCiahDwqEJqEPVZRNQgTwt9UTeuRrsyjIewQbRiu3VeSDNMaHOskQepx7XZVFdAUOSKshEVCiIqyHoqFHoqFnoqyHoqEPRUshIWqsh0FqEOgtUWdBKqyUdhaqzVEhalkonTVWQgirIcmrKJU71TIj2jePWKm5VZdc0d3Dv6DYfKsw6Ll2QK0UTVFkzUIXpZJ2FCc0uWbUfB2yhSF586TlrI7g8cLoz5pjgRAbTpIPv7fWuLm1HqOl4Y5jxbeWQt1TIUz855rv6RJQUUIZu2zo02BOCasoiahQiYbFG1ZYlT3niBBkbAxpI86+fut21Ho+xgyXPjcsrrPiAjiCCNoanVkl02AljV2ipsxZ7yIhkElvYqpP3ijrkzVGjBXCS0Dw6iobz0AA/wDkSPrXX+zZunGvrf7CeqXTNddUSPCoUTUITUIeqFHqshIqEIxRAG5rzn2lJJ7X+R1tNyrQMyknvG/Sar7Jy06ZerhcQsRXpTkHJqyiIqFHoqEJioQiKhCYqEJ01LLo6CVLJRIWqsuiQtVZKOgKllnQFUWdAVRCahCDUIQRVkOSKso9aST/AJ7Cqk6RIqwhjbQRQfzSJ+381x55HLIldW/2HYLh8eDARXYTsTaPVZRNUWd2ElgKzOW2NlxVs2YrEpZBJPSuJqNXUaHseLc+Abk+ODo107yxEc7cVzoTUZbpDE4t+1C72gxBdyiEDfSPpJoClFTkl8hkvarC3Z7DsLSyPE2/8D9hXqNFFQw2/PJytQ90+AtdXTseQOKJjy75NIxKO1WZppoCRNQgp53h2xNy2UYQp8exkgHnbrE/tXgY5Iyk2+z0KVIL38vS7Z1WEVL43ZQQNccn19/WmHCOSClDtdgtzjKpdGzB5Tat3rd5hDgEECACzACSPMb0zhpStg5ttNIz3segZgFhVLAR1Yku0f8AcKe0+o9Nv9gOTFuSNFvcDaJHFdyLe1Wc+SVujspU3Eo5NaMsioUemrIeqELbY5rLZpIzZphGdBpMEVxPtjHuimh/RSrgAYXEvbYKx3muNo8zhkUWP5YqURqivaQdo4MlTOYrdmSNNSyExVWSj2mpZKOgtSyUSFqWXRMVRZ1pqEPBahD0VRCYqEOoqEPVCyahD1QhEVCjkioQ05eninyj70tq8ijH8QmKNsw4/EG/fChW0I3jb8qhZJZj8gIriRyt5t1cIf2KOOvLLiwO68Hj26GvQYXcE/nn9eTnT+80e00SzNERVkNNhIUn/Nq5euzPa0hvBAA9oMyRQNRknaK4C90rZ0EqRY2JW1bUxpVlkeUjmja7bBLb3RjCnJu/kGYm3ZhrjBg7ENuRBA/T5Tt9KSwtTatch5Wh3y4DQr+YB+or0k898p8HL21x5MGNxSPcIXcj4j/FT7PmsmSUo9FZ4uMEmUmuuJnM1dFCxgMtuYa5ddritaIChp6zHiHQ9K8LLHULj8/yehUr4NODwTgve0OvdsZnhlIBFy2eo8x86v0HGHqJdd/9mXkW7b8mq47XtQUy2nV9CN/fcUXD7naKkkgML8XO7kNc1uqgb7KxLO3lqbSKb097o13f9mJ9P8Bxw9rq1dzPmUUc3HjtnF8jpV6eW9WTKtpmpoXPVCHoqyiQKos0R4aFF3IK1wV3wdBjnmldfh9THwF009sqFOzilN2XXdf8mvIxltnydlq0NGAxHeLPyr2Oiy78aONqYbZGjTTli1ERULo9FUQ6ioQkVCHqhCahD1QsmoUeqEPVCEgVRZ1FZUrfBdURNbKImoUeqEPVCGzBOACPrXJ12b/kUX1Q1hh7bF/PMzdn/C2ubhBYgfCg+MsfXYVzMXqajJ6cem+fwG2o44734CirAj/I6V6eHVfBzJfJM1KIesLqMf5tWHOse4vb7qK+8ZpUbDr6HqK8xny5Mkq8HVhGMVYvNldl7wUkswM70XQ4FLITPkcYjLjEt6ApTUnDe0VWoyRjlknH5TB4lJpcnzzE3mxd827R0hAW38gYj/PKk8MedzQ3LhH0PMcQlq1bs69JhVnrEbxR9Zkh6axX8WK4YNyc6AuGxim9os/Cu9w8yegPrTv2Y8k5KMOIoxqtsY3LsJM816RKujkt2ck1ZBSxuOWHssukNqV46N+r7V4GW/DNxro9HGpq0EOyWLewBZd3uIVhQ0Hwxyo6cxHlR4am2/h+DGTGmr8h9GW2DJ3jSTG5H5Z+VbxSXK8g5JsW8qsthxcuMdWu+xUCBssxJ8uTTOGaxNN/Uk1uVBTFZwHQFJE+dZy53mkkiQxKCL8IDpE139PDbA5uaVyLGFMoAyKsomKhC61bmhzlRuKstvBQ+kcxNc7BqVvkmN5MTcVRAWuhLmFCy4kKWd4mWKqACNq8Vq045Nr8HcxcxsL5HFtApaS2/wA67n2Xn2+xiWrhasMKK7cjnJHIWo2RI7Syay5ovacMN62imeqyj1Qh6oQ9UITUIeqiF9nClvShzyxibUGzVdtrbUk9K52bVNcoYx40+AbZu6xMU3p3JxTZjKknSOjTYueqEIqEJVSdhVSkoq2Wk3wjVicLC94PiVDA+UmfOuBqoOUpTX5D2KdJRYlZXjHFq5iiGXWQEU7F4J891WTz9KTxTnp4SS7l8DU4xnJfQaUbYSIMCR5GNxXqMMNsEvocjJK5NnU1t9lI24HDgjfYzH81zM2RuUo3xf8AIzFUk68AnP7i2WZi0aht7jb7fauRlg1OvA7ilcQdkeFH90nUW+1dzQ6WMI7hLU5m3tOs+zQWiQZ3Ijbqdorzusk3lnS8nRwR9q/A1vZtYVCwVVa5Bcgc7VpXFL5M3vYOzK7hGNx3Y3CDsoJAUx6c0G8anLi2wiU6RoyW3ptfCFDHUBEGOk16f7Lwyhi3S7f7HK1uRSnS8G010xIiKhABnWSpilgP3N7xAdQ2k7TxvFeMcoy1DU+HbO/BuMFXKKMJld69dD2iji2QroTBAGwI8+J+RpXT4XNP5CZMijVhMuzECCZIRvSTEGtQu+CPo5uYQ2lvlmkKbhRSfykAAn3Ij5GnJdAVyC8uLN3evmJI8p3itaaClmv4NZHUBrRdq9HFqqOTJcnFFBM7Fk+VZ3L5L2suawF+I7+VKZNbCL2rsPDTtq2aFw+xMifKg59UlHjsJDE75MGEQ/iNTH8tcXDL32x6a9vBqusJ2r1GJNxTZyZunwLWe5QGc3AYPl515z7TxRWXnydXSzuALweIJvqonbmgfZ0tsrfQTOrVDzZHFeqcvZZx691EusGqjJNEapm+yBppLJl2yoPGPBgxCwadxS3IBNUysUUwTUIeqyHqoh3btk1mU1FWy1GzZYwwXdqTy6pJcBoY+SjMs4t2FMsJ8pFcnNqlHp2NQwuXYGwuctiuF8Hn50fR45ZvdImWsapBUGBArtqNCDdnlSatujKR21qsLIa2lJopg6w7Qw96U1rrFx8oNgVyNOMxegNv8Ox3/b6VwcuXbFpeB2EL5E7CN3+KAJlLY7zT0ECQzk7AcQPSavQYY7lkm+O0n/P/AEEzze1xiMzEdOK9PF2kzktU6O7VvaaFlyKJvHGyx8aLZUaSS8mRx4fP16VwMmbbNv5/ofWPcvwAva7DDF9ygP5iZHUDkCqWSOWSNQi4JhSxgBbQBeAK78ZqEOPBzpRcpcmXMb6MsG0tyCGho5HB45ryuTVPlV2dWGKvIMw9wYpnZ5Fu0CWnqx+Fflz9KxgtpuXg3P20l5AOXWrVy9otJO5ZzyF3596a02B5cqUV+fwZy5NkG2OYWAB5bV6yMVFJI4Um5O2Qa0ZIqyC9m110bUBsyyAeQw3K/Tf615H7VwbMnqLqX8+TtaOdx2vx/Bgyd+6uti1lNWlbgkxq6kDyM70hHNJVXgblBNUxws93qa8OXieoBHl780aMoqTkvIBqVbQbi8XbYXgqnvHKqVPXeNvSjJKr+SU1QNt3YvRA2AkieetbxS2W0XJWM2GbWJHA60/ptVf3hXLi+DRYtqgNxyIG9NanWxhDhi+PA3IxYXNQ6td1ALJj2FcH/wDZklbs6PopUqEzEZ/dOJLhgwOygUvBZMkrX3g1Rigz2czHE3HuG6hUD4TTGXT5cS3NglKEuED8XmF58QyqYAgE+VLwb3JhaVDdhn8CyZMc16/A90Ezi5eJNGDtDaYoGTkdK5n2rg3xvyhvRzp0AsqxRliy6SNt+tcKE5Y1sZ0Gk+UNWV44Nb1eVeg9f/x7+hznj/5T2Hx/eMfIVvRZnkjyZz49oRwWJExQdRKp8moR9pZjVo+DNToFOFoHzFdJciz4JDVZR3pNZ3I1TLsPY1UHLmUUbjCzXdvJZHiMetc7UapLsYx4m+hOz/thYd+5VzPmtczLN5H1wN44bQThsi/E3ldtTIP1E7/KntJptzTceAebLtXDHSxYW2oVQABXbjFRVI5spNvkuSqm6RcVZL3gtIZdQlwMwxWQl+aJgblyZyJIrY0+Kl+BQFt+m/3j7Uhqs8beJ91YfHB1vRg7ZYe46W1slRNz+ozGAqhSS0ct7D0riaqEJ9ukPYJNeAHl6Kb4sWCdBE3uPEAZLMf1EwI4jaq0l5cqS+7/AEjeX2wt9jT3W9enlNJWcpRtmkOI9q4up1O58DuPG0gFi8wG0ngkr7TJHuDXG1WZqO6Pgdx4zv8AHaEAdVDcqR5M0/IxHFHwZPlUwcoc8MK2cSLigjzI+m1dXHqvMhWWKhO7QYs4d2DcEyp9+lcXV47k4x+R/E7jbNS5oiWbtt0Ku7AvtsRA2HrwKnrLa8Vcvsy8b3KXgt7MYJbdolVjUSZ6t6mvUfZ0UsVpUcvWSudWFTXQEzmrIeipZKA+aXE7tkcatQBt7wVcbAg9BxXl/tZuGSmrT5/PydbRe6PHaFzKksofw+IvFRdZirbSGP3jb9q5qisklLpJL8h2TaXHYzYjDtbbQHB2Gk8BhG23rWmlGdGE90bMoy97QfEOIZbZMA+cAE+sSKYSko8mbTdHeS5aBbRrpOu4O8I8gTKj6RWJzUeC1z0XZ5notm3aRTpnxMBsKDkzblUeEv3Lhjp2wL2r7WIiqgEgiDUjCWbo1SiCcvwbY21pt3Cig7gU9o9C5SuQHNmUUNmRdmreHACjU36jzXex4IY1Zzp5pTDV+4LexFcj7SzJtRob02N1YsZpikRXMQzn51ylSHQ5ltzVaQ8bCvX6d3jRxM6qbNt94SeYpPX8wYxpuxXzci4BoMGd68vKW+aUjqLhG9mFmz4d5G/vFOSy+2l0D28mbs3fLM07eldD7Mpi2q6GBWhg1O6zA2tyF8GTwwzbIdaRg7CNUC8Vb3NdPTZr4F8uPyV4QSaayOkBgrZt7stMVzcuZrobjBeTTAs2yWPAkml8s3GO5mordKkIuddpGuuLYw73Lf6tJg1zpuc1bHIRUScBkgDi4bYQeUUfTW5clZHxwNOGIA2rtwlwc6S5LCs0aMgTieuuFFKajOkhjFjsB4jFktXIg3PJbHmtsQphVla7+KkjmZLbJY0wBNGGvgFV4JBb5LzXE10qz19B3Cv+Oxcz3MSwCCAzLPjOkLImWJ4iuLG801H+fA+koJsJ9nsut4a2pVtRu/nOxcgTsOigSQPnXUxKGGlDz5+RablPvwEbl3yo+qzvZwDx4+TBi3ZTEc9a4mSTUWOwSZU2CRrJt7S0nV1G87evNVxs2tEt7rF69c76+LYYgq8EHeAu87fL61nFuUuTb6GvJsObNsSZ0gknzZmM/f8Aauk/arFZPc6OcbctqutkFzk7gNHWfqKTeSMXaVhVGT4uj52cccXeW2hksdR6ws7k/ah4cMlLdILJpKkfRrYAVQsRAiPavZad3ji18HCy/fZBowOi23YnmhSyUbjCyxrYoccthHAXc3y83bTAHSw8SnpPkfQ0rr8UMuH3eOQmmlKGTjyKmBYar2tSLloA6WAlWIMwD7c15WcJY6rz+5100xp7P5nbvpbuuPFbLKJ2II2IYf8APoaYbcZJSX4A2rTo1ZnmYcmwYi4DHpElvkADRXNyiYUEnYuY3tIbN5yBqXSAvpGx2oLi200FVUKWO7VXbzFYgE+VMrTKuWZ3jPhezFq6guXpZoEAmmceLHCPAKUm2F8mtraOlF0ij6TKukDzwtWNOD33p/POo2J448mPOU7wMAYI4rzmonvbOliW1Cz2jyg3NDzAUb+tAg6YUYMttxaQc7CvX6ZNY1Zxs/M2a7nw0vrFcWF075F7GZaHOoEqQZgV5XLCNv5OtFldnEq5YH8u1TDK+GSSPZD/AHmHSux9mL3MU1X3RnNoxXcye5Uc6HDs25c3hiuI4OEmrHW7VnOMw56UXDJwkZl7kZ8PbiQKez5vbYDHDkIG4LVrUTHUzXMnkqG4YUd0qEztV2p20W1a57AmkZ5ZZXx0MwxqBx2euYi5DXItp0WN/nW1CdW3wabXQevYifDWtPkW+gc48FtoRXYjKkKNclrXtIoE9Som44rBj3S7UCOOWXlhXJQ4KcXhtG9DyR9J2bjLebMpxUiKZhqaAzxG26sxHmB9TH803PVenj3JXyl+ov6W6VBCzZVIJidIX6kk0hmyRnP1JeVSCRTUdqEXM8Olq9ev4h1uOXPc24lLaqAFdx+d+scCa5s5wh91e5jsVKSS8Gzsqbl22L10s2xWzqidBaWYR5mPkBRYxnFbp9+CpbbqP5h5Lm1Zlk3KjO2mD82uO5UW4nqfSlMj3PaGgtqsH3hctoG3IBZSR67j/wDazmjLZwai03Rpym8lv+uVTVdUeKAG6QCevwitYM0oqnyZyw3OglkV7vLN2erEe0AGPqa6Ka9Np+RaaammgNmt7ul+LndSeCK503t6/IbjyY8hS1hhdxC2wDeEhuijiFHkdz86NHPNrleP0MTxpvsZcHam2h/6Qf2r1Onmo4or6HJyxubZaLe9Fc+DG09dvxXPz5aQ1jhZnt4qaFp8jfLN5YHOWHWvvRpyuFA0qlYl9tbTXbYNof1i3dtuAxMldJJ6TNeexbfUSmdHxwbFxcYCzeu/Ei91fiCdSnSGaOeImt5Y75XFcGY8NpgHC5i8vdufCi6bZ3Oo3TCj6KT8q3t9n1LfZZ2dyC/dvG621vgA8sPP06mmMNKjEmwjnmV21IgAEUvq50+DePoIZXf1gKKrHO0XJBm/ZVQI60bTz2ysFNWghhFi3NN6jPugAhCpALNbbiHnYtB9K4zte5jqroXe02NuJotTOreauMNxdjhlCzZT2FetwTXpo4+aPvZruLtWNRzEvDwxazN3UyvHUV5fOu6OtEoy/FLoZo3J3pbCpJ8m5HfZ+9qvkgbV29HLbKxXMriOTsK60ZWIONGVWYGRSmsw/wCS7DYZ3wwvhjK70tjft5NTXPBxYthQzedR5Ki2yNW6Qs9su0Nq3b0t4j5UnOTycLkYxw28sH5Gt2+BcKi2kbDqabwaGbW6bpGMmdLhBZhGwoesqMdqNYueWUYm9oINcqO5TVDHDQVwT6hNehv/AIxD/IjGW5pPFDfPkK5Uj2Fswa7kcajEQlNtlmMw+oVy9ZGxzDKgPcw5Tiuc2xlchHJ8XLb8CZ+m37xTkcjeNfj/AL+4DJDk7x2YaQP9jXAegBMJ84+1I5clJV8P/f0CQhbYnWrFnFXFN1iSXIW2okt/1XY4QfvRtFhxqPqZH2+F/Zeac72x/UfGtKulVIhYEfLj6UzqXGVUAx35PKyjVHNIuSi2FpugCzkK+g9TuelJwvexl9BHKx3mHS20TEXAeG55+XX0p2Ev8V+f1FpKnu/QXcwv6sS2GVZKwwUc6AJBHpxSvpSWRtL22MJrYm2HMHc/DItuCxdwDwdPmze5B3prLkcIqPyBUNzv4M/aPKbWJ8F0nR6HTEbyPLy+dCnPZls1C9oHv3BiLyYdOJCgDgKo3PsBVQk5ukblUVbG3voEDgHSPYbV1MGZt0KTgqLVaulKVRFkuSq9a1CBXKy5N3A3FbThcBoWTWUpcfBNyYOONFliqgkjakcmrmrDLEmJN7DnE41jcY2VLAhgZ8Y4lfWKzjyLan588G9tdBc4ki4bdq13lpgouqN4DQs6eo6n2q8Tck31ySX1GntBl9rumEARpcRA+EQB6Cm5KMVx2LQlJvk9kI/piqx9m8gA7U4fUTG1DzJNG8YO7N3u7MMaVjk8BGhh/FB2okWzNBXFXtNvbyos5e2gcVzYCGOXSQdxS/fQWjHnmKs92HMFuBUuuiUHMlvDuljyru4M6UUhPLjt2brlwRRMmb2mI46YAx1/QZIkda4WV27H4gzH2O80iyQs/F86Cmt3BsI4PDLaYBTvG9OYcr7BSjYVt4qTFdTTZdzFM0KRrZSRtTGoSnEDi9rLcE7T4uK4qbi6HJJNFee5wtq2d42qs2dbdqKxYubYk5VhlxbeG3InxXG3+Qms6eD3UuA05JKx2NsW0CjptXfc0o0c3bcrKrWGmuJqHvkPQ4QuZyzBwOlc6UnGSGFyhnysjQK7fqp4xOUfcX3DWNLOplZFwc6hXZ9RUJ7C0tXP1PKGMYPzA7GuVJjcS/J8vXZpMQ0g+srt+9G08lJV+P8A0CzSaMfbPBXLyW7WHZLa6wLtwidFsKTsBydgInrVZI4pSrwiYnKKvyL1vMBh7iWsvVLjE6bjsA1xywgXGI+FAfLbipjm5S24wko8XkHbK8HpUAsXPxMx5ZiZZvTfp5U28cVS7F3J0Udo0KIXtiD18qR1uL27ohdPK3TETE9oCWGHtiSx5HTzpXDF7b8DMqsZMXcOGto4BZRC3I3gHhz6A8n1onLTaMKm6PZbjyQ14wJ8EECYUx8XIHpQsM8iXLNZIRuhf7S533KNeXxNsJnbTrWP31UxLB61RZUXtNGOx8paugyl0Sp6ecH1/wCKBkTumbj9Dd2Yx9pLjO6jWQV1+QAkLPSavT51CfuRjNjco8BjJr2u2esOx+pmnNPKgORcmi7uNq6s8ilDgWjGmd4bDtp1TvXLlBu2hjcumCM0xd4mOF/yKEpv/IIorwKl3EXwt+60AySN94rn7YzcWn+IfpA7s1k127dW/iG/pzqiedjpPyMH5V0JShCNRX5guW+R6yO0Gv32A0gi0gj/AGT/APah4VuT+rZU+DD2mxzoTbJBJVRsfUk/xUju6bIq7Qe7O/2h7UxjB5AF2qmTHNAzBcYoW7jK0mlaVcBRpySSNXU0eC4MM25hjDpIqSKSOVw6XFRgumOfWsyLAvabLT/TVBInUakJLcWX5ZjtwoPG1Gjk91Iy48Bw4iBRZZeKMqJns3FYkN1FLJo2CsyVbel7ZjTOoelKzrdx2ERTk+JLlrm5U7A0fHFxXJhjVkuAL+I10NM2uhfK0GcUoRaYy5KQGEbZxYuBUknekpNRjbC026QiZliUu3GUnvDMKg6eppRK+RnoZ8jwIw9oACD1pyEnHkBPkvd9RijPPaMqFGudK0Bt1ZfbFbG4gNc0kUj/AJ0xldBPCXwIApjc+kDaN119qJCTi7MVZkW6SaaWdmHjQRtnarnltGVGjFmQ2pOXYaIRw9/+2vUoTHyG/wB6LGVUvNP/AO/yBce2LXazMVAFosomfEfhWfzNHlS00pzURiHtTke7GZTZtWjfGolvALjrpZ5I+BfyqT57nrXSi8cIuv1F5uUpUxrwS6gYjUNivr6ehHFZjc3d8/BiT28Poz4i2byuh2jY/uPtQOclxfgIqhTQqZPkCYd3JEvqO/P09Ky40qDXfKGXD4oQUJgsIn9j96B6uzj5Myhbv4Fvte7WTbCKWR/CCik+MCYIHEj7VJ4pPmDVBMc0+H2UZllFtbCjFKWhoVOJcgQrEdA2o+s0Sc5Y48dmY+98BN8ht/hlsO3hA/LtE7iPIiR9KC2ou2zSk74Qv4rDrh7Qw9t9QE+IkamZjJJ+sfKo5xnJm0nQ8ZDgxZsqhMnSCfc80zh9q5FcjbfBeoExRXk8FV5B/aHMTh7e3XagTbi6CQipcghcxNwKAOBvVqO430KnZzLHxLF77HTPwTsfehVCPEEad+R1QKrIoGwIEfOo1Zktwtxle4wA/ungR8KqB9oqoykvcU0mqFztVhXGImCJ6/IbD61IQcbs0pJrgZMgvwkelFi6MTVgzPH1bjeh5LNxEnN1uL4tJ0+cbfWs4sfyabDfZ3HsywqliBJA3Mecda1FNcFNm8Y8O0dZiPWh7k2XRozy+2Htq0QG+9W4tMpNMHY/M3NkHTv19KHV8GgXll3TcBIid6v7pBr1alFabKLbWCMEjpUatEsQs3xF7v2VB8RiK1jhBxuXZG2nwNOXXQi2rJEMd2H71UfvEZ9GwdsKgiuthilA5+R3IC5viPHppPNK2MYo0gJ2ra8tpRZ5YwZ6DzoEkrVhInuz2WhBCqNUSW8zW4LwXNhq82nY81c+ODK5OcIu9ZRci/G3YFak/gzFCxj2BkD4oJ+lKyXgOgplGDIXW2/A+Zo0FUbByfNBG+vhrcjC7MyLUvg0a7DzVKRlo6v2wYET/GxM/tWqT4KujQ2HVJaR8CIvsJJPzn9qJkio3P6JA4ycnX1bEbEpatPexOMKXG7xvw+HU7QphWvfQGOPeh4/Tity5f8Af9INLfL2rhfITyDM72MRL11VVVkWkUQC24a5HtsPnV5cknwylCMXwa80uurJdTZ1Gkj9SHkEdY5FLuck7XZtQTVPoM2Mw1JqMTAk+dHx6mUo89gJYUnwCbjkyQNiYEDmq3OStBkqK3ssAVG9wDWq9duh8poU409vn4NKXnwc5VmJe43KaACQepMiIpfFujlck6+hqcVtoy9osWt5dLSQNyByTtx/nSnVJyiwcY7SvNcc/dW3CmIhiNwI2BNLt+1UES5BaKl0r3myqyksN9O+xgc0OEtsv7NSTobcuxK37t4o0oAiD5A7+9NqW+VoWa2xVm107sTzW5rYrKT3cA7M8QFBa7HoKxzdyCJeEDcucSW4Bqo5aZpxF7s5ijuN+aFHhmmMWAtM7hugZR/5CaKYZrTG6e8MD+4/mOWiqhzwVXBzmCgG80KYRY1HgmeKHGezovugdgMwFwaQ6KwG67mKaeVVbRW0sw2OVpDspMnaKiyIjiFOzeFLF+DbmNJEyedj1FXjuTqPH4g8stq5L7GTW7GIV7KBQ0q6AQN95Xy49qvdFZKS5+DNtwds92l7Opd/qL/TurDBl/NBkhh1PrV5saTt8FYsj6NmYZVbxFlAdxAYevvWp4YygmmVHK4ydi1jspa6t0IhhDBXg7CdvPaPrScccqbS6GXkiqsVMTZ8IfgTt9qHK2rYQP5TclRWY9EYbvXjbWenWtt0jNWLOKxVlrycSTzWEvKNG7FYdTftFBJ6n0o0e7Mvof1fSnyrpqW3GINXIWLf9S+SeBvXPbtjnSK8zZrhLadKr8PrQ5Pc7LiqVGTA533YMjesQyuMjUopo22cT3vio03bMpUjdYGkSapOinyY8dfBq3yWlRXgsp7y4r9CGU+m1SOJyfBUsiigtm9wWkt2wNvuRRcvtjGCBYvdJyZluXjpoG4LXJnF4mrs1RowzQKz0Uy3A4ybunnY7fMVvFNqSZjJFbTJnmP0gg76B4o4LeX0iqyu3Xx/JrHHz8nzt7b47EIhY6Z1PJ28go6AmInyrWG4pvz4CTPouBuqukCIGwA4geXpQt9My42j2d3bbPbDF0BO1xOUb8rT0HTg80T1Iud9GFFqLN1jKYLpJKNDAyN9obj1JIitw01Ta8Pkw83Cf5FAwV23ZVEYFw5VWP6WJOqPMD96jxSgqi/PBanGTtrwUZdcWzchjJ2lj+o7z9qAnHH7gkk5KiM+i0j4hRq31XAOdMRq9Y2+VXOEsnui038FY5V7XwLeU6r7m7pPdnwq0bExqJ36Aaf+6rjuSTf1NtroaVtW1sgGdMkmeOdx7enrWN0VDn5Zn3bhGzg28Irizqi9cnczG0BV8hz9a0pPLwlwE65Yw9lMLdw9kFh/cOs+YngGqdxla6MOpcDHiMeoCzvRXlTVAljYC7QhHjUZO0CrfywkSgWyIHkKBJGxfyDx3IXqd6qKafJGfRLbpaFu2OWIH8mmXJJKKF2m7YvYCHNwGYLONjH5jSsW6DgT/UC4Uud4C0IokBdQPkWPSiYo7nRSdIScLmd1Lodi1hX5cqd167fmFO+lHbtjyZ3ckZjmZ1zaud6Bw0aWHoaqGJVUlRG/gYr/APqDKW1dIZQA2k6TEbgGdv3oT0s5u10WpJDDlf8AqJYFpdaOAZ8UEmNRG589jxV7Jw9tL9TDipO7DuV573/hS4rK0wWGkj0PmaBNzl7H+5exL3UG8FcRVKIfF1HQHzAPFEhKMcdRu/2BTjJyt9GXA4sW8Q9u6w8ShgeADJEfMfaq02aMZOOV8+GXkg5RUoIXu2OFttLWyDO5jiep96mTbJbohMe5KmBuz5I2NAiuQzHC4ym2Q3UUS1XIOnYj43IxbcOD1msO9tG0NWEIi2wHFXCVFSQ13Gm38q6Le7GJJVMXMuaWc+W01z5MbNeYwLdanxFGY9gDKVRyVYb1iDsIwxh7YU6QKj7KfRuxOy0SQOPYHSyXfYTyY8/IVcVfRtuhgyS1o1DgNBHoTsRTGm4uxbPzVArM73eYjcHRbEek+lByZVOTfwGxw2xLblkxxQWmbtGE2mB4qyy4sQhkVhvgnkIZDhF8F0/Fpce8kc01pYvdufXP9C+eX+KF/t3hLtw2UsuiKzsbpcgKq6fjPUxER5ms1jcnbCY3JLoVVxNvvO5wstbG9+8w8V3oI/Qnko6VWSox/gJG3yxwyS5J3HSl1V8ly6MXarEOFm2JE6T78j6/xUXudroi4C/ZfNCbK6vLjyPXnpNFw5JQdPoHlxqXKNVnGM90QpCjV5GHICruPMMfpTKe6Vr/AFg3FKPILFn8Q18zpVdW/tssfNT9KW2b1ILu20ZxnIQKl2VuA6V2lbgJhSp4IM70rmhNRTh2gsUm2bcVmxVAlyNQXkbSes/tRseeU+JIH6STtAjtP3qYIXLUuviU+YhiJ9QQP2o8sN1fTKjkVteUKfZ/GjF4izaZSx1aomNMA+KosDx210ac0z6vgMQlwOq7BGKR6gDjzrUWpcApJoyY/DnQ5Xc9KBsabaCKXgVslwVy5cJvEkjiOK33yy+hlFkChyLTFbs9hDZQuwg3IK+goGbM4tI0lYwBh+JsS0yGb6Ia3FvcYl90wdmr0s/+5v8A5GrXRpmnM3HfPqAYQhg7jaYrcPJldGe5ltnEOrXF1sgIUMZAn06/OtRlJcJkaRnx3ZXCvpDrpUEmE8AYkfmj2oinKLtFVYJznsXZIBw6AMBAloXn4m2JY1qOon1J8E2oz4zstcYqvf7KEUqFAAAUatPWSZPzqeqrbolcAa3kuJs3H06lWTBDgAgHwkzv+1blkhJK+yKLRZlXaC9axCDEuQs7sD41B43HI9DVSwQlG8ZW5p0z6bhe0uG0kEpctH82zHf9Y/ml8cticJR4/cqcHKmnyd5QuExCkWgpWW+FwT8t+fSrwxSbTTX/AF4oqcpJXYOx+Vfh3G8qd1biR6+oqTx7JG4T3o3m2Ht87isNGrEDOsfdFwgzC7VcVuXLLGXIsS34VWPP/ugyVNpFjFYzNntwPamIZJONAnjV2VR3ahepMmhyZpck5je8FSTJFC3lj6bs0PG3ZtjKlyWmjN27MUW42/4ajdlJHsieXmJA2Pp60bC6kYy/dCt+8o1AHxCBA5kiRFbyuPNPkFFPiwLmGKFu4pbbbZfuT60tNNO/2GIq0cDtCkx+9Y9fkv0yxc3tk8ia0syZXps0jGW2ESK16kWVtaMd/Hiy6AHw+KB5krsPt9DWoyqyONiN20zsMe6VtTP4DEExPT5VWDDc9z6RpypUEsiy/RZUaFSd4BJnyLMfiJqsr3SNLgacvw4UEn9O1ZS4bZmT8ATE9oRZxCJCkEgPq+GCdyT6czU09wdkyLcqGrPMvF1UuWSoPSPhcHjdeRTurxqSU48C2Cbi3GR1kuCeyt17gEmGEceFZn3/AOKvTwlCMnJfgVmmpNJC7krsuFN4ghbneXfXu1kr9f5pWeNqNt/6hjcnKghi8St61bXSm0XASASp6geVK588nD0kuDUMdScxQxuNFx2tpvdVtGnqWPHyPNXp8U41a78hJNdjFmN3usOti6QAF0tO8n823qZospyUqkCjFP3Ix4t/wmhxZlwkKVXcAgQCQOu1ET6L4YaybLXTDqJ/qGXf/c25rUYNrgw5K+TLmWKa1YaTvvQbfRtJWaOzz/0wWG5o0OOzEzUyFj5ChNOTNJ0hS7UZwLcW0BPh2gcUp6frSu+EFXCBfYa7dvYvXcOyJcAHutOzUMcXGPlApW+Tb2WxxDuD+po+tBqv0NsYcfbDXWB/Sn81vGZ8FwytkXWNxRnBpWZU1dFWOK6NJ+IkfKhp2zRmughdjUfZZbbt/wBS571mXDIugPnTjis9llGAyQXrS6ttz/6rPO7gvwL+OyIjEBS0gmDG23rFMY8yrazLj5GmzkGHtwyWgjghg6s4aR11TPy4rUssmuWUkhuW6uJti2SO80kqp2OoRup6qRz5USMlkhtffgA08ct3gA3XZJMHbYjyI6UqxlCvisWtwMSIrJYe7PgNhwPesp3LkjDGRbFp4FHg1HsxPlENe1uW9dvahN27NJUjjMrvgqpMiQu4J/H86zj+DTGKDsaIjJ1etlqtLko3ZRYKIXHHBHlREmveugcmm9p7E3xZIuuDLMRE7eFYBNax+2pS+Svve1AOzbOKuM54+ntHpQ+ZsJxFFWbZFA2O9YljRpSBeXZbcNwBjtWfTRdj0uQoyDeKbjplOIs81Mzv2fCksxJVQTz5A8yNokmf+ap4HjTT6L9ZS6PmuEyILdVFY3MTf1Nq5XD4csRPHxsoO8dQBRpT9iXhd/VmqqTPpOIwaJbVV2CqFUegED7UtNKrLi2F8VhosADmBTGXFWFIBCd5GLFrI0d9TCWPU9KSirGpSoJ4G0MM2hWPdOJCkghWB3C9R5xRN7hxfH9gmt/Ncm25mR0n02byg7A0bHnclXkw8STBWOvAYUKI06VtxHQbvt7QKkv/AFL/AH8TaXvFrMXvYa7JXVYubKRtpeBqU+UmSPnS2XEnDcg0Zc0EuyWNS4jXdGlrbkK2kBidInfrAIocbx1FvntEmrf8g/tEwxD94T4VER5kbzRJO+SoqlQyZhjWcoF+AhSduvQTW4Tc42zCgompsyC7deK1GdFOFi92ixyQqv1MxWGESCVjF+EaRsKtsqjdYvyJq07MtUf/2Q=="/>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endParaRPr lang="en-US" altLang="en-US" sz="1800"/>
          </a:p>
        </p:txBody>
      </p:sp>
      <p:grpSp>
        <p:nvGrpSpPr>
          <p:cNvPr id="14342" name="Group 8"/>
          <p:cNvGrpSpPr>
            <a:grpSpLocks noChangeAspect="1"/>
          </p:cNvGrpSpPr>
          <p:nvPr/>
        </p:nvGrpSpPr>
        <p:grpSpPr bwMode="auto">
          <a:xfrm>
            <a:off x="415925" y="4508500"/>
            <a:ext cx="7902575" cy="1728788"/>
            <a:chOff x="992560" y="4509120"/>
            <a:chExt cx="6532959" cy="1428750"/>
          </a:xfrm>
        </p:grpSpPr>
        <p:pic>
          <p:nvPicPr>
            <p:cNvPr id="14343" name="Picture 2" descr="http://planetearth.nerc.ac.uk/images/uploaded/large/amazonj-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560" y="4509120"/>
              <a:ext cx="30765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9135" y="4509120"/>
              <a:ext cx="3456384" cy="141667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 name="Rectangle 1"/>
          <p:cNvSpPr/>
          <p:nvPr/>
        </p:nvSpPr>
        <p:spPr>
          <a:xfrm>
            <a:off x="992560" y="1242120"/>
            <a:ext cx="4953000" cy="1754326"/>
          </a:xfrm>
          <a:prstGeom prst="rect">
            <a:avLst/>
          </a:prstGeom>
        </p:spPr>
        <p:txBody>
          <a:bodyPr>
            <a:spAutoFit/>
          </a:bodyPr>
          <a:lstStyle/>
          <a:p>
            <a:pPr eaLnBrk="1" hangingPunct="1">
              <a:buFont typeface="Arial" pitchFamily="34" charset="0"/>
              <a:buChar char="•"/>
            </a:pPr>
            <a:r>
              <a:rPr lang="en-GB" altLang="en-US" dirty="0"/>
              <a:t>Global Health Research Call (MRC lead)</a:t>
            </a:r>
          </a:p>
          <a:p>
            <a:pPr eaLnBrk="1" hangingPunct="1">
              <a:buFont typeface="Arial" pitchFamily="34" charset="0"/>
              <a:buChar char="•"/>
            </a:pPr>
            <a:r>
              <a:rPr lang="en-GB" altLang="en-US" dirty="0"/>
              <a:t>International Wheat Yield Partnership (BBSRC lead)</a:t>
            </a:r>
          </a:p>
          <a:p>
            <a:pPr eaLnBrk="1" hangingPunct="1">
              <a:buFont typeface="Arial" pitchFamily="34" charset="0"/>
              <a:buChar char="•"/>
            </a:pPr>
            <a:r>
              <a:rPr lang="en-GB" altLang="en-US" dirty="0" smtClean="0"/>
              <a:t>Sustainable Development in Urban Areas (ESRC lead)</a:t>
            </a:r>
            <a:endParaRPr lang="en-GB"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txBox="1">
            <a:spLocks noGrp="1"/>
          </p:cNvSpPr>
          <p:nvPr/>
        </p:nvSpPr>
        <p:spPr bwMode="auto">
          <a:xfrm>
            <a:off x="4705350" y="6427788"/>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0"/>
              </a:spcBef>
              <a:buClrTx/>
              <a:buFontTx/>
              <a:buNone/>
            </a:pPr>
            <a:fld id="{C218E23D-6526-41E5-B2D8-6F67DF03B4FF}" type="slidenum">
              <a:rPr lang="en-GB" altLang="en-US" sz="1500"/>
              <a:pPr eaLnBrk="1" hangingPunct="1">
                <a:spcBef>
                  <a:spcPct val="0"/>
                </a:spcBef>
                <a:buClrTx/>
                <a:buFontTx/>
                <a:buNone/>
              </a:pPr>
              <a:t>14</a:t>
            </a:fld>
            <a:endParaRPr lang="en-GB" altLang="en-US" sz="1500"/>
          </a:p>
        </p:txBody>
      </p:sp>
      <p:sp>
        <p:nvSpPr>
          <p:cNvPr id="15363" name="Text Box 4"/>
          <p:cNvSpPr txBox="1">
            <a:spLocks noChangeArrowheads="1"/>
          </p:cNvSpPr>
          <p:nvPr/>
        </p:nvSpPr>
        <p:spPr bwMode="auto">
          <a:xfrm>
            <a:off x="415925" y="-26988"/>
            <a:ext cx="92170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r>
              <a:rPr lang="en-GB" altLang="en-US" sz="2400" b="1">
                <a:solidFill>
                  <a:srgbClr val="660066"/>
                </a:solidFill>
              </a:rPr>
              <a:t>Translation</a:t>
            </a:r>
          </a:p>
        </p:txBody>
      </p:sp>
      <p:sp>
        <p:nvSpPr>
          <p:cNvPr id="15364" name="Rectangle 123"/>
          <p:cNvSpPr>
            <a:spLocks noChangeArrowheads="1"/>
          </p:cNvSpPr>
          <p:nvPr/>
        </p:nvSpPr>
        <p:spPr bwMode="auto">
          <a:xfrm>
            <a:off x="393700" y="620713"/>
            <a:ext cx="8223250" cy="31781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round/>
                <a:headEnd/>
                <a:tailEnd/>
              </a14:hiddenLine>
            </a:ext>
          </a:extLst>
        </p:spPr>
        <p:txBody>
          <a:bodyPr/>
          <a:lstStyle>
            <a:lvl1pPr marL="180975" indent="-180975"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spcAft>
                <a:spcPct val="20000"/>
              </a:spcAft>
              <a:buClrTx/>
              <a:buFontTx/>
              <a:buNone/>
            </a:pPr>
            <a:endParaRPr lang="en-GB" altLang="en-US" sz="1400" b="1" dirty="0"/>
          </a:p>
          <a:p>
            <a:pPr eaLnBrk="1" hangingPunct="1">
              <a:spcBef>
                <a:spcPct val="50000"/>
              </a:spcBef>
              <a:spcAft>
                <a:spcPct val="50000"/>
              </a:spcAft>
              <a:buClrTx/>
            </a:pPr>
            <a:r>
              <a:rPr lang="en-GB" altLang="en-US" sz="2000" dirty="0"/>
              <a:t>Climate Science </a:t>
            </a:r>
            <a:r>
              <a:rPr lang="en-GB" altLang="en-US" sz="2000" dirty="0" smtClean="0"/>
              <a:t>for Service </a:t>
            </a:r>
            <a:r>
              <a:rPr lang="en-GB" altLang="en-US" sz="2000" dirty="0"/>
              <a:t>Partnership</a:t>
            </a:r>
            <a:r>
              <a:rPr lang="en-GB" altLang="en-US" sz="1800" dirty="0"/>
              <a:t>: China </a:t>
            </a:r>
            <a:endParaRPr lang="en-GB" altLang="en-US" sz="2000" dirty="0"/>
          </a:p>
          <a:p>
            <a:pPr eaLnBrk="1" hangingPunct="1">
              <a:spcBef>
                <a:spcPct val="50000"/>
              </a:spcBef>
              <a:spcAft>
                <a:spcPct val="50000"/>
              </a:spcAft>
              <a:buClrTx/>
            </a:pPr>
            <a:r>
              <a:rPr lang="en-GB" altLang="en-US" sz="2000" dirty="0"/>
              <a:t>Research and Innovation Bridges </a:t>
            </a:r>
          </a:p>
          <a:p>
            <a:pPr eaLnBrk="1" hangingPunct="1">
              <a:spcBef>
                <a:spcPct val="50000"/>
              </a:spcBef>
              <a:spcAft>
                <a:spcPct val="50000"/>
              </a:spcAft>
              <a:buClrTx/>
            </a:pPr>
            <a:r>
              <a:rPr lang="en-GB" altLang="en-US" sz="2000" dirty="0"/>
              <a:t>Global Innovation Capacity Building</a:t>
            </a:r>
          </a:p>
          <a:p>
            <a:pPr eaLnBrk="1" hangingPunct="1">
              <a:spcBef>
                <a:spcPct val="50000"/>
              </a:spcBef>
              <a:spcAft>
                <a:spcPct val="50000"/>
              </a:spcAft>
              <a:buClrTx/>
            </a:pPr>
            <a:r>
              <a:rPr lang="en-GB" altLang="en-US" sz="2000" dirty="0"/>
              <a:t>Developing entrepreneurial skills in S&amp;I small and medium sized enterprises</a:t>
            </a:r>
          </a:p>
        </p:txBody>
      </p:sp>
      <p:pic>
        <p:nvPicPr>
          <p:cNvPr id="153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3357563"/>
            <a:ext cx="3300412"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3088" y="3717925"/>
            <a:ext cx="2598737"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13" y="4052888"/>
            <a:ext cx="19431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415925" y="0"/>
            <a:ext cx="73453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r>
              <a:rPr lang="en-GB" altLang="en-US" sz="2400" b="1" dirty="0">
                <a:solidFill>
                  <a:srgbClr val="660066"/>
                </a:solidFill>
              </a:rPr>
              <a:t>Current </a:t>
            </a:r>
            <a:r>
              <a:rPr lang="en-GB" altLang="en-US" sz="2400" b="1" dirty="0" smtClean="0">
                <a:solidFill>
                  <a:srgbClr val="660066"/>
                </a:solidFill>
              </a:rPr>
              <a:t>Translation </a:t>
            </a:r>
            <a:r>
              <a:rPr lang="en-GB" altLang="en-US" sz="2400" b="1" dirty="0">
                <a:solidFill>
                  <a:srgbClr val="660066"/>
                </a:solidFill>
              </a:rPr>
              <a:t>activity with </a:t>
            </a:r>
            <a:r>
              <a:rPr lang="en-GB" altLang="en-US" sz="2400" b="1" dirty="0" smtClean="0">
                <a:solidFill>
                  <a:srgbClr val="660066"/>
                </a:solidFill>
              </a:rPr>
              <a:t>x– </a:t>
            </a:r>
            <a:r>
              <a:rPr lang="en-GB" altLang="en-US" sz="2400" b="1" dirty="0">
                <a:solidFill>
                  <a:srgbClr val="660066"/>
                </a:solidFill>
              </a:rPr>
              <a:t>highlights </a:t>
            </a:r>
          </a:p>
        </p:txBody>
      </p:sp>
      <p:sp>
        <p:nvSpPr>
          <p:cNvPr id="16387" name="TextBox 3"/>
          <p:cNvSpPr txBox="1">
            <a:spLocks noChangeArrowheads="1"/>
          </p:cNvSpPr>
          <p:nvPr/>
        </p:nvSpPr>
        <p:spPr bwMode="auto">
          <a:xfrm>
            <a:off x="0" y="908050"/>
            <a:ext cx="96329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pPr>
            <a:r>
              <a:rPr lang="en-GB" altLang="en-US" sz="2000"/>
              <a:t>x</a:t>
            </a:r>
          </a:p>
          <a:p>
            <a:pPr eaLnBrk="1" hangingPunct="1">
              <a:spcBef>
                <a:spcPct val="50000"/>
              </a:spcBef>
              <a:buClrTx/>
            </a:pPr>
            <a:endParaRPr lang="en-GB" altLang="en-US" sz="20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415925" y="0"/>
            <a:ext cx="73453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r>
              <a:rPr lang="en-GB" altLang="en-US" sz="2400" b="1">
                <a:solidFill>
                  <a:srgbClr val="660066"/>
                </a:solidFill>
              </a:rPr>
              <a:t>Potential Newton Fund translation activity - examples </a:t>
            </a:r>
          </a:p>
        </p:txBody>
      </p:sp>
      <p:sp>
        <p:nvSpPr>
          <p:cNvPr id="17411" name="TextBox 3"/>
          <p:cNvSpPr txBox="1">
            <a:spLocks noChangeArrowheads="1"/>
          </p:cNvSpPr>
          <p:nvPr/>
        </p:nvSpPr>
        <p:spPr bwMode="auto">
          <a:xfrm>
            <a:off x="0" y="908050"/>
            <a:ext cx="963295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buFont typeface="Arial" pitchFamily="34" charset="0"/>
              <a:buChar char="•"/>
            </a:pPr>
            <a:r>
              <a:rPr lang="en-GB" altLang="en-US" sz="2000" b="1" dirty="0" smtClean="0"/>
              <a:t>Global Innovation Capacity Building </a:t>
            </a:r>
            <a:r>
              <a:rPr lang="en-GB" altLang="en-US" sz="2000" dirty="0" smtClean="0"/>
              <a:t>Bodies </a:t>
            </a:r>
            <a:r>
              <a:rPr lang="en-GB" altLang="en-US" sz="2000" dirty="0"/>
              <a:t>such as </a:t>
            </a:r>
            <a:r>
              <a:rPr lang="en-GB" altLang="en-US" sz="2000" dirty="0" smtClean="0"/>
              <a:t>the Technology </a:t>
            </a:r>
            <a:r>
              <a:rPr lang="en-GB" altLang="en-US" sz="2000" dirty="0"/>
              <a:t>Strategy Board </a:t>
            </a:r>
            <a:r>
              <a:rPr lang="en-GB" altLang="en-US" sz="2000" dirty="0" smtClean="0"/>
              <a:t>could </a:t>
            </a:r>
            <a:r>
              <a:rPr lang="en-GB" altLang="en-US" sz="2000" dirty="0"/>
              <a:t>work with </a:t>
            </a:r>
            <a:r>
              <a:rPr lang="en-GB" altLang="en-US" sz="2000" dirty="0" smtClean="0"/>
              <a:t>government ministries </a:t>
            </a:r>
            <a:r>
              <a:rPr lang="en-GB" altLang="en-US" sz="2000" dirty="0"/>
              <a:t>and innovation agencies to share effective policies and practice</a:t>
            </a:r>
            <a:r>
              <a:rPr lang="en-GB" altLang="en-US" sz="2000" dirty="0" smtClean="0"/>
              <a:t>.</a:t>
            </a:r>
          </a:p>
          <a:p>
            <a:pPr marL="0" indent="0" eaLnBrk="1" hangingPunct="1">
              <a:buNone/>
            </a:pPr>
            <a:endParaRPr lang="en-GB" altLang="en-US" sz="2000" dirty="0" smtClean="0"/>
          </a:p>
          <a:p>
            <a:pPr eaLnBrk="1" hangingPunct="1">
              <a:buFont typeface="Arial" pitchFamily="34" charset="0"/>
              <a:buChar char="•"/>
            </a:pPr>
            <a:r>
              <a:rPr lang="en-GB" altLang="en-US" sz="2000" b="1" dirty="0"/>
              <a:t>Research and Innovation </a:t>
            </a:r>
            <a:r>
              <a:rPr lang="en-GB" altLang="en-US" sz="2000" b="1" dirty="0" smtClean="0"/>
              <a:t>Bridges </a:t>
            </a:r>
            <a:r>
              <a:rPr lang="en-GB" altLang="en-US" sz="2000" dirty="0" smtClean="0"/>
              <a:t>Institutional </a:t>
            </a:r>
            <a:r>
              <a:rPr lang="en-GB" altLang="en-US" sz="2000" dirty="0"/>
              <a:t>“bridges” between UK Catapults and </a:t>
            </a:r>
            <a:r>
              <a:rPr lang="en-GB" altLang="en-US" sz="2000" dirty="0" smtClean="0"/>
              <a:t>centres </a:t>
            </a:r>
            <a:r>
              <a:rPr lang="en-GB" altLang="en-US" sz="2000" dirty="0"/>
              <a:t>of innovation focusing on particular challenge </a:t>
            </a:r>
            <a:r>
              <a:rPr lang="en-GB" altLang="en-US" sz="2000" dirty="0" smtClean="0"/>
              <a:t>areas</a:t>
            </a:r>
          </a:p>
          <a:p>
            <a:pPr marL="0" indent="0" eaLnBrk="1" hangingPunct="1">
              <a:buNone/>
            </a:pPr>
            <a:endParaRPr lang="en-GB" altLang="en-US" sz="2000" dirty="0"/>
          </a:p>
          <a:p>
            <a:pPr eaLnBrk="1" hangingPunct="1">
              <a:buFont typeface="Arial" pitchFamily="34" charset="0"/>
              <a:buChar char="•"/>
            </a:pPr>
            <a:r>
              <a:rPr lang="en-GB" altLang="en-US" sz="2000" b="1" dirty="0"/>
              <a:t>Newton Institutional Links </a:t>
            </a:r>
            <a:r>
              <a:rPr lang="en-GB" altLang="en-US" sz="2000" dirty="0" smtClean="0"/>
              <a:t>University-University </a:t>
            </a:r>
            <a:r>
              <a:rPr lang="en-GB" altLang="en-US" sz="2000" dirty="0"/>
              <a:t>programmes aiming to bring new technologies that can be spun-out </a:t>
            </a:r>
            <a:r>
              <a:rPr lang="en-GB" altLang="en-US" sz="2000" dirty="0" smtClean="0"/>
              <a:t>potentially </a:t>
            </a:r>
            <a:r>
              <a:rPr lang="en-GB" altLang="en-US" sz="2000" dirty="0"/>
              <a:t>creating enterprises that can offer practical solutions to address </a:t>
            </a:r>
            <a:r>
              <a:rPr lang="en-GB" altLang="en-US" sz="2000" dirty="0" smtClean="0"/>
              <a:t>particular needs affecting partner country’s low </a:t>
            </a:r>
            <a:r>
              <a:rPr lang="en-GB" altLang="en-US" sz="2000" dirty="0"/>
              <a:t>income </a:t>
            </a:r>
            <a:r>
              <a:rPr lang="en-GB" altLang="en-US" sz="2000" dirty="0" smtClean="0"/>
              <a:t>communities</a:t>
            </a:r>
          </a:p>
          <a:p>
            <a:pPr eaLnBrk="1" hangingPunct="1">
              <a:buFont typeface="Arial" pitchFamily="34" charset="0"/>
              <a:buChar char="•"/>
            </a:pPr>
            <a:endParaRPr lang="en-GB" altLang="en-US" sz="2000" dirty="0"/>
          </a:p>
          <a:p>
            <a:pPr eaLnBrk="1" hangingPunct="1">
              <a:spcBef>
                <a:spcPct val="50000"/>
              </a:spcBef>
              <a:buClrTx/>
            </a:pPr>
            <a:endParaRPr lang="en-GB" alt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415925" y="-26988"/>
            <a:ext cx="73453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r>
              <a:rPr lang="en-GB" altLang="en-US" sz="2400" b="1">
                <a:solidFill>
                  <a:srgbClr val="660066"/>
                </a:solidFill>
              </a:rPr>
              <a:t>Mechanism for in-country co-ordination</a:t>
            </a:r>
          </a:p>
        </p:txBody>
      </p:sp>
      <p:sp>
        <p:nvSpPr>
          <p:cNvPr id="18435" name="Rectangle 123"/>
          <p:cNvSpPr>
            <a:spLocks noChangeArrowheads="1"/>
          </p:cNvSpPr>
          <p:nvPr/>
        </p:nvSpPr>
        <p:spPr bwMode="auto">
          <a:xfrm>
            <a:off x="344488" y="836613"/>
            <a:ext cx="9288462" cy="12969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round/>
                <a:headEnd/>
                <a:tailEnd/>
              </a14:hiddenLine>
            </a:ext>
          </a:extLst>
        </p:spPr>
        <p:txBody>
          <a:bodyP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spcAft>
                <a:spcPct val="20000"/>
              </a:spcAft>
              <a:buClrTx/>
              <a:buFontTx/>
              <a:buNone/>
            </a:pPr>
            <a:r>
              <a:rPr lang="en-GB" altLang="en-US" sz="1800" dirty="0"/>
              <a:t>While our individual Delivery Partners will be forging links with their opposite numbers in-country, our Embassy, Consulate or High Commission will be making sure the whole programme really does represent a “whole system” partnership between the UK and our partner country.</a:t>
            </a:r>
          </a:p>
        </p:txBody>
      </p:sp>
      <p:sp>
        <p:nvSpPr>
          <p:cNvPr id="18436" name="Rectangle 123"/>
          <p:cNvSpPr>
            <a:spLocks noChangeArrowheads="1"/>
          </p:cNvSpPr>
          <p:nvPr/>
        </p:nvSpPr>
        <p:spPr bwMode="auto">
          <a:xfrm>
            <a:off x="2000250" y="3860800"/>
            <a:ext cx="1944688" cy="5762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round/>
                <a:headEnd/>
                <a:tailEnd/>
              </a14:hiddenLine>
            </a:ext>
          </a:extLst>
        </p:spPr>
        <p:txBody>
          <a:bodyP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spcAft>
                <a:spcPct val="20000"/>
              </a:spcAft>
              <a:buClrTx/>
              <a:buFontTx/>
              <a:buNone/>
            </a:pPr>
            <a:endParaRPr lang="en-US" altLang="en-US" sz="2000"/>
          </a:p>
        </p:txBody>
      </p:sp>
      <p:sp>
        <p:nvSpPr>
          <p:cNvPr id="18438" name="AutoShape 6" descr="image002"/>
          <p:cNvSpPr>
            <a:spLocks noChangeAspect="1" noChangeArrowheads="1"/>
          </p:cNvSpPr>
          <p:nvPr/>
        </p:nvSpPr>
        <p:spPr bwMode="auto">
          <a:xfrm>
            <a:off x="-66675" y="-4114800"/>
            <a:ext cx="10039350" cy="150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endParaRPr lang="en-US" altLang="en-US" sz="1800"/>
          </a:p>
        </p:txBody>
      </p:sp>
      <p:sp>
        <p:nvSpPr>
          <p:cNvPr id="18440" name="Rectangle 123"/>
          <p:cNvSpPr>
            <a:spLocks noChangeArrowheads="1"/>
          </p:cNvSpPr>
          <p:nvPr/>
        </p:nvSpPr>
        <p:spPr bwMode="auto">
          <a:xfrm>
            <a:off x="2792413" y="5876925"/>
            <a:ext cx="1944687" cy="5762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round/>
                <a:headEnd/>
                <a:tailEnd/>
              </a14:hiddenLine>
            </a:ext>
          </a:extLst>
        </p:spPr>
        <p:txBody>
          <a:bodyP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spcAft>
                <a:spcPct val="20000"/>
              </a:spcAft>
              <a:buClrTx/>
              <a:buFontTx/>
              <a:buNone/>
            </a:pPr>
            <a:endParaRPr lang="en-US" altLang="en-US" sz="2000"/>
          </a:p>
        </p:txBody>
      </p:sp>
      <p:sp>
        <p:nvSpPr>
          <p:cNvPr id="18441" name="Rectangle 123"/>
          <p:cNvSpPr>
            <a:spLocks noChangeArrowheads="1"/>
          </p:cNvSpPr>
          <p:nvPr/>
        </p:nvSpPr>
        <p:spPr bwMode="auto">
          <a:xfrm>
            <a:off x="2073275" y="6281738"/>
            <a:ext cx="1008063" cy="5762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round/>
                <a:headEnd/>
                <a:tailEnd/>
              </a14:hiddenLine>
            </a:ext>
          </a:extLst>
        </p:spPr>
        <p:txBody>
          <a:bodyP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spcAft>
                <a:spcPct val="20000"/>
              </a:spcAft>
              <a:buClrTx/>
              <a:buFontTx/>
              <a:buNone/>
            </a:pPr>
            <a:endParaRPr lang="en-US" altLang="en-US" sz="2000"/>
          </a:p>
        </p:txBody>
      </p:sp>
      <p:sp>
        <p:nvSpPr>
          <p:cNvPr id="18443" name="AutoShape 11" descr="DF4698D8-0732-468F-8ABB-9EAE28712DC3"/>
          <p:cNvSpPr>
            <a:spLocks noChangeAspect="1" noChangeArrowheads="1"/>
          </p:cNvSpPr>
          <p:nvPr/>
        </p:nvSpPr>
        <p:spPr bwMode="auto">
          <a:xfrm>
            <a:off x="-66675" y="85725"/>
            <a:ext cx="10039350"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endParaRPr lang="en-US" altLang="en-US" sz="1800"/>
          </a:p>
        </p:txBody>
      </p:sp>
      <p:sp>
        <p:nvSpPr>
          <p:cNvPr id="2" name="TextBox 1"/>
          <p:cNvSpPr txBox="1"/>
          <p:nvPr/>
        </p:nvSpPr>
        <p:spPr>
          <a:xfrm>
            <a:off x="2504728" y="3068960"/>
            <a:ext cx="4968552" cy="369332"/>
          </a:xfrm>
          <a:prstGeom prst="rect">
            <a:avLst/>
          </a:prstGeom>
          <a:noFill/>
        </p:spPr>
        <p:txBody>
          <a:bodyPr wrap="square" rtlCol="0">
            <a:spAutoFit/>
          </a:bodyPr>
          <a:lstStyle/>
          <a:p>
            <a:r>
              <a:rPr lang="en-GB" dirty="0" smtClean="0"/>
              <a:t>[Photo of Newton Fund country team in post]</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47700" y="2798763"/>
            <a:ext cx="8420100" cy="1470025"/>
          </a:xfrm>
        </p:spPr>
        <p:txBody>
          <a:bodyPr/>
          <a:lstStyle/>
          <a:p>
            <a:pPr algn="ctr"/>
            <a:r>
              <a:rPr lang="en-GB" altLang="en-US" sz="4600" b="1" smtClean="0">
                <a:solidFill>
                  <a:schemeClr val="accent2"/>
                </a:solidFill>
              </a:rPr>
              <a:t>Thank you</a:t>
            </a:r>
            <a:endParaRPr lang="en-US" altLang="en-US" sz="4600" b="1" smtClean="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Rolls Royce turbines"/>
          <p:cNvPicPr>
            <a:picLocks noChangeAspect="1" noChangeArrowheads="1"/>
          </p:cNvPicPr>
          <p:nvPr/>
        </p:nvPicPr>
        <p:blipFill>
          <a:blip r:embed="rId2">
            <a:extLst>
              <a:ext uri="{28A0092B-C50C-407E-A947-70E740481C1C}">
                <a14:useLocalDpi xmlns:a14="http://schemas.microsoft.com/office/drawing/2010/main" val="0"/>
              </a:ext>
            </a:extLst>
          </a:blip>
          <a:srcRect l="1512" b="3798"/>
          <a:stretch>
            <a:fillRect/>
          </a:stretch>
        </p:blipFill>
        <p:spPr bwMode="auto">
          <a:xfrm>
            <a:off x="4681538" y="4754563"/>
            <a:ext cx="207962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 descr="old document"/>
          <p:cNvPicPr>
            <a:picLocks noChangeAspect="1" noChangeArrowheads="1"/>
          </p:cNvPicPr>
          <p:nvPr/>
        </p:nvPicPr>
        <p:blipFill>
          <a:blip r:embed="rId3">
            <a:extLst>
              <a:ext uri="{28A0092B-C50C-407E-A947-70E740481C1C}">
                <a14:useLocalDpi xmlns:a14="http://schemas.microsoft.com/office/drawing/2010/main" val="0"/>
              </a:ext>
            </a:extLst>
          </a:blip>
          <a:srcRect l="8946"/>
          <a:stretch>
            <a:fillRect/>
          </a:stretch>
        </p:blipFill>
        <p:spPr bwMode="auto">
          <a:xfrm>
            <a:off x="6892925" y="4754563"/>
            <a:ext cx="2557463"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1" descr="rhodococcus"/>
          <p:cNvPicPr>
            <a:picLocks noChangeAspect="1" noChangeArrowheads="1"/>
          </p:cNvPicPr>
          <p:nvPr/>
        </p:nvPicPr>
        <p:blipFill>
          <a:blip r:embed="rId4">
            <a:extLst>
              <a:ext uri="{28A0092B-C50C-407E-A947-70E740481C1C}">
                <a14:useLocalDpi xmlns:a14="http://schemas.microsoft.com/office/drawing/2010/main" val="0"/>
              </a:ext>
            </a:extLst>
          </a:blip>
          <a:srcRect l="30095"/>
          <a:stretch>
            <a:fillRect/>
          </a:stretch>
        </p:blipFill>
        <p:spPr bwMode="auto">
          <a:xfrm>
            <a:off x="2925763" y="4754563"/>
            <a:ext cx="1690687"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4"/>
          <p:cNvSpPr txBox="1">
            <a:spLocks noChangeArrowheads="1"/>
          </p:cNvSpPr>
          <p:nvPr/>
        </p:nvSpPr>
        <p:spPr bwMode="auto">
          <a:xfrm>
            <a:off x="387350" y="-26988"/>
            <a:ext cx="72453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r>
              <a:rPr lang="en-GB" altLang="en-US" sz="2400" b="1">
                <a:solidFill>
                  <a:srgbClr val="660066"/>
                </a:solidFill>
              </a:rPr>
              <a:t>The Vision </a:t>
            </a:r>
          </a:p>
        </p:txBody>
      </p:sp>
      <p:sp>
        <p:nvSpPr>
          <p:cNvPr id="3078" name="Text Box 12"/>
          <p:cNvSpPr txBox="1">
            <a:spLocks noChangeArrowheads="1"/>
          </p:cNvSpPr>
          <p:nvPr/>
        </p:nvSpPr>
        <p:spPr bwMode="auto">
          <a:xfrm>
            <a:off x="833438" y="1695450"/>
            <a:ext cx="82391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hangingPunct="1">
              <a:spcBef>
                <a:spcPct val="50000"/>
              </a:spcBef>
              <a:buClrTx/>
              <a:buFontTx/>
              <a:buNone/>
            </a:pPr>
            <a:r>
              <a:rPr lang="en-GB" altLang="en-US" sz="2000"/>
              <a:t>The UK will use its strength in research and innovation to </a:t>
            </a:r>
            <a:r>
              <a:rPr lang="en-GB" altLang="en-US" sz="2000" b="1"/>
              <a:t>promote the economic development and social welfare of partner countries</a:t>
            </a:r>
            <a:r>
              <a:rPr lang="en-GB" altLang="en-US" sz="2000"/>
              <a:t>.  By working together on bi-lateral and multi-lateral programmes with a research and innovation focus, the UK will </a:t>
            </a:r>
            <a:r>
              <a:rPr lang="en-GB" altLang="en-US" sz="2000" b="1"/>
              <a:t>build strong, sustainable, systemic relationships</a:t>
            </a:r>
            <a:r>
              <a:rPr lang="en-GB" altLang="en-US" sz="2000"/>
              <a:t> with partner countries.  This will support the continued excellence of the UK research base and innovation ecosystem and act as a golden key to unlock opportunities for wider collaboration and trade.</a:t>
            </a:r>
          </a:p>
        </p:txBody>
      </p:sp>
      <p:pic>
        <p:nvPicPr>
          <p:cNvPr id="3079" name="Picture 16" descr="File:Researcher looks through microscope (1).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5213" y="4764088"/>
            <a:ext cx="180022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2"/>
          <p:cNvSpPr>
            <a:spLocks noChangeShapeType="1"/>
          </p:cNvSpPr>
          <p:nvPr/>
        </p:nvSpPr>
        <p:spPr bwMode="auto">
          <a:xfrm>
            <a:off x="1252538" y="5521325"/>
            <a:ext cx="7304087"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9" name="Line 3"/>
          <p:cNvSpPr>
            <a:spLocks noChangeShapeType="1"/>
          </p:cNvSpPr>
          <p:nvPr/>
        </p:nvSpPr>
        <p:spPr bwMode="auto">
          <a:xfrm>
            <a:off x="1252538" y="4808538"/>
            <a:ext cx="7304087"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0" name="Line 4"/>
          <p:cNvSpPr>
            <a:spLocks noChangeShapeType="1"/>
          </p:cNvSpPr>
          <p:nvPr/>
        </p:nvSpPr>
        <p:spPr bwMode="auto">
          <a:xfrm>
            <a:off x="1300163" y="4440238"/>
            <a:ext cx="7304087"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1" name="Line 5"/>
          <p:cNvSpPr>
            <a:spLocks noChangeShapeType="1"/>
          </p:cNvSpPr>
          <p:nvPr/>
        </p:nvSpPr>
        <p:spPr bwMode="auto">
          <a:xfrm>
            <a:off x="1252538" y="3405188"/>
            <a:ext cx="7304087"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2" name="Line 6"/>
          <p:cNvSpPr>
            <a:spLocks noChangeShapeType="1"/>
          </p:cNvSpPr>
          <p:nvPr/>
        </p:nvSpPr>
        <p:spPr bwMode="auto">
          <a:xfrm>
            <a:off x="1912938" y="1235075"/>
            <a:ext cx="7304087"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3" name="Line 7"/>
          <p:cNvSpPr>
            <a:spLocks noChangeShapeType="1"/>
          </p:cNvSpPr>
          <p:nvPr/>
        </p:nvSpPr>
        <p:spPr bwMode="auto">
          <a:xfrm>
            <a:off x="1252538" y="1990725"/>
            <a:ext cx="7304087"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4" name="Rectangle 8"/>
          <p:cNvSpPr>
            <a:spLocks noChangeArrowheads="1"/>
          </p:cNvSpPr>
          <p:nvPr/>
        </p:nvSpPr>
        <p:spPr bwMode="auto">
          <a:xfrm>
            <a:off x="6451600" y="2273300"/>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0"/>
              </a:spcBef>
              <a:buClrTx/>
              <a:buFontTx/>
              <a:buNone/>
            </a:pPr>
            <a:endParaRPr lang="en-US" altLang="en-US" sz="1800"/>
          </a:p>
        </p:txBody>
      </p:sp>
      <p:sp>
        <p:nvSpPr>
          <p:cNvPr id="4105" name="Rectangle 9"/>
          <p:cNvSpPr>
            <a:spLocks noChangeArrowheads="1"/>
          </p:cNvSpPr>
          <p:nvPr/>
        </p:nvSpPr>
        <p:spPr bwMode="auto">
          <a:xfrm>
            <a:off x="7116763" y="2900363"/>
            <a:ext cx="492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0"/>
              </a:spcBef>
              <a:buClrTx/>
              <a:buFontTx/>
              <a:buNone/>
            </a:pPr>
            <a:r>
              <a:rPr lang="en-GB" altLang="en-US" sz="1300">
                <a:solidFill>
                  <a:srgbClr val="000000"/>
                </a:solidFill>
              </a:rPr>
              <a:t> </a:t>
            </a:r>
            <a:endParaRPr lang="en-GB" altLang="en-US" sz="1800"/>
          </a:p>
        </p:txBody>
      </p:sp>
      <p:sp>
        <p:nvSpPr>
          <p:cNvPr id="4106" name="Text Box 4"/>
          <p:cNvSpPr txBox="1">
            <a:spLocks noChangeArrowheads="1"/>
          </p:cNvSpPr>
          <p:nvPr/>
        </p:nvSpPr>
        <p:spPr bwMode="auto">
          <a:xfrm>
            <a:off x="415925" y="-26988"/>
            <a:ext cx="92170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r>
              <a:rPr lang="en-GB" altLang="en-US" sz="2400" b="1">
                <a:solidFill>
                  <a:srgbClr val="660066"/>
                </a:solidFill>
              </a:rPr>
              <a:t>Our partner countries</a:t>
            </a:r>
          </a:p>
        </p:txBody>
      </p:sp>
      <p:pic>
        <p:nvPicPr>
          <p:cNvPr id="4107" name="Picture 89" descr="large-size-blank-world-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738313"/>
            <a:ext cx="68103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Rectangle 90"/>
          <p:cNvSpPr>
            <a:spLocks noChangeArrowheads="1"/>
          </p:cNvSpPr>
          <p:nvPr/>
        </p:nvSpPr>
        <p:spPr bwMode="auto">
          <a:xfrm>
            <a:off x="2705100" y="1162050"/>
            <a:ext cx="914400"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hangingPunct="1">
              <a:spcBef>
                <a:spcPct val="50000"/>
              </a:spcBef>
              <a:buClrTx/>
              <a:buFontTx/>
              <a:buNone/>
            </a:pPr>
            <a:r>
              <a:rPr lang="en-GB" altLang="en-US" sz="2000"/>
              <a:t>Egypt</a:t>
            </a:r>
          </a:p>
        </p:txBody>
      </p:sp>
      <p:sp>
        <p:nvSpPr>
          <p:cNvPr id="4109" name="Rectangle 91"/>
          <p:cNvSpPr>
            <a:spLocks noChangeArrowheads="1"/>
          </p:cNvSpPr>
          <p:nvPr/>
        </p:nvSpPr>
        <p:spPr bwMode="auto">
          <a:xfrm>
            <a:off x="8410575" y="2568575"/>
            <a:ext cx="914400"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r>
              <a:rPr lang="en-GB" altLang="en-US" sz="2000"/>
              <a:t>China</a:t>
            </a:r>
          </a:p>
        </p:txBody>
      </p:sp>
      <p:sp>
        <p:nvSpPr>
          <p:cNvPr id="4110" name="Rectangle 92"/>
          <p:cNvSpPr>
            <a:spLocks noChangeArrowheads="1"/>
          </p:cNvSpPr>
          <p:nvPr/>
        </p:nvSpPr>
        <p:spPr bwMode="auto">
          <a:xfrm>
            <a:off x="203200" y="3054350"/>
            <a:ext cx="1133475"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r" eaLnBrk="1" hangingPunct="1">
              <a:spcBef>
                <a:spcPct val="50000"/>
              </a:spcBef>
              <a:buClrTx/>
              <a:buFontTx/>
              <a:buNone/>
            </a:pPr>
            <a:r>
              <a:rPr lang="en-GB" altLang="en-US" sz="2000"/>
              <a:t>Colombia</a:t>
            </a:r>
          </a:p>
        </p:txBody>
      </p:sp>
      <p:sp>
        <p:nvSpPr>
          <p:cNvPr id="4111" name="Rectangle 93"/>
          <p:cNvSpPr>
            <a:spLocks noChangeArrowheads="1"/>
          </p:cNvSpPr>
          <p:nvPr/>
        </p:nvSpPr>
        <p:spPr bwMode="auto">
          <a:xfrm>
            <a:off x="422275" y="4127500"/>
            <a:ext cx="914400"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r" eaLnBrk="1" hangingPunct="1">
              <a:spcBef>
                <a:spcPct val="50000"/>
              </a:spcBef>
              <a:buClrTx/>
              <a:buFontTx/>
              <a:buNone/>
            </a:pPr>
            <a:r>
              <a:rPr lang="en-GB" altLang="en-US" sz="2000"/>
              <a:t>Chile</a:t>
            </a:r>
          </a:p>
        </p:txBody>
      </p:sp>
      <p:sp>
        <p:nvSpPr>
          <p:cNvPr id="4112" name="Rectangle 94"/>
          <p:cNvSpPr>
            <a:spLocks noChangeArrowheads="1"/>
          </p:cNvSpPr>
          <p:nvPr/>
        </p:nvSpPr>
        <p:spPr bwMode="auto">
          <a:xfrm>
            <a:off x="3740150" y="5232400"/>
            <a:ext cx="1323975"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hangingPunct="1">
              <a:spcBef>
                <a:spcPct val="50000"/>
              </a:spcBef>
              <a:buClrTx/>
              <a:buFontTx/>
              <a:buNone/>
            </a:pPr>
            <a:r>
              <a:rPr lang="en-GB" altLang="en-US" sz="2000"/>
              <a:t>South Africa</a:t>
            </a:r>
          </a:p>
        </p:txBody>
      </p:sp>
      <p:sp>
        <p:nvSpPr>
          <p:cNvPr id="4113" name="Rectangle 95"/>
          <p:cNvSpPr>
            <a:spLocks noChangeArrowheads="1"/>
          </p:cNvSpPr>
          <p:nvPr/>
        </p:nvSpPr>
        <p:spPr bwMode="auto">
          <a:xfrm>
            <a:off x="8410575" y="4741863"/>
            <a:ext cx="1381125"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r>
              <a:rPr lang="en-GB" altLang="en-US" sz="2000"/>
              <a:t>Indonesia</a:t>
            </a:r>
          </a:p>
        </p:txBody>
      </p:sp>
      <p:sp>
        <p:nvSpPr>
          <p:cNvPr id="4114" name="Rectangle 96"/>
          <p:cNvSpPr>
            <a:spLocks noChangeArrowheads="1"/>
          </p:cNvSpPr>
          <p:nvPr/>
        </p:nvSpPr>
        <p:spPr bwMode="auto">
          <a:xfrm>
            <a:off x="422275" y="2517775"/>
            <a:ext cx="914400"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r" eaLnBrk="1" hangingPunct="1">
              <a:spcBef>
                <a:spcPct val="50000"/>
              </a:spcBef>
              <a:buClrTx/>
              <a:buFontTx/>
              <a:buNone/>
            </a:pPr>
            <a:r>
              <a:rPr lang="en-GB" altLang="en-US" sz="2000"/>
              <a:t>Mexico</a:t>
            </a:r>
          </a:p>
        </p:txBody>
      </p:sp>
      <p:sp>
        <p:nvSpPr>
          <p:cNvPr id="4115" name="Rectangle 97"/>
          <p:cNvSpPr>
            <a:spLocks noChangeArrowheads="1"/>
          </p:cNvSpPr>
          <p:nvPr/>
        </p:nvSpPr>
        <p:spPr bwMode="auto">
          <a:xfrm>
            <a:off x="422275" y="3590925"/>
            <a:ext cx="914400"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r" eaLnBrk="1" hangingPunct="1">
              <a:spcBef>
                <a:spcPct val="50000"/>
              </a:spcBef>
              <a:buClrTx/>
              <a:buFontTx/>
              <a:buNone/>
            </a:pPr>
            <a:r>
              <a:rPr lang="en-GB" altLang="en-US" sz="2000"/>
              <a:t>Brazil</a:t>
            </a:r>
          </a:p>
        </p:txBody>
      </p:sp>
      <p:sp>
        <p:nvSpPr>
          <p:cNvPr id="4116" name="Rectangle 98"/>
          <p:cNvSpPr>
            <a:spLocks noChangeArrowheads="1"/>
          </p:cNvSpPr>
          <p:nvPr/>
        </p:nvSpPr>
        <p:spPr bwMode="auto">
          <a:xfrm>
            <a:off x="5575300" y="5232400"/>
            <a:ext cx="914400"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hangingPunct="1">
              <a:spcBef>
                <a:spcPct val="50000"/>
              </a:spcBef>
              <a:buClrTx/>
              <a:buFontTx/>
              <a:buNone/>
            </a:pPr>
            <a:r>
              <a:rPr lang="en-GB" altLang="en-US" sz="2000"/>
              <a:t>India</a:t>
            </a:r>
          </a:p>
        </p:txBody>
      </p:sp>
      <p:sp>
        <p:nvSpPr>
          <p:cNvPr id="4117" name="Rectangle 99"/>
          <p:cNvSpPr>
            <a:spLocks noChangeArrowheads="1"/>
          </p:cNvSpPr>
          <p:nvPr/>
        </p:nvSpPr>
        <p:spPr bwMode="auto">
          <a:xfrm>
            <a:off x="8410575" y="3438525"/>
            <a:ext cx="914400"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r>
              <a:rPr lang="en-GB" altLang="en-US" sz="2000"/>
              <a:t>Vietnam</a:t>
            </a:r>
          </a:p>
        </p:txBody>
      </p:sp>
      <p:sp>
        <p:nvSpPr>
          <p:cNvPr id="4118" name="Rectangle 100"/>
          <p:cNvSpPr>
            <a:spLocks noChangeArrowheads="1"/>
          </p:cNvSpPr>
          <p:nvPr/>
        </p:nvSpPr>
        <p:spPr bwMode="auto">
          <a:xfrm>
            <a:off x="8410575" y="3873500"/>
            <a:ext cx="914400"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r>
              <a:rPr lang="en-GB" altLang="en-US" sz="2000"/>
              <a:t>Thailand</a:t>
            </a:r>
          </a:p>
        </p:txBody>
      </p:sp>
      <p:sp>
        <p:nvSpPr>
          <p:cNvPr id="4119" name="Rectangle 101"/>
          <p:cNvSpPr>
            <a:spLocks noChangeArrowheads="1"/>
          </p:cNvSpPr>
          <p:nvPr/>
        </p:nvSpPr>
        <p:spPr bwMode="auto">
          <a:xfrm>
            <a:off x="8410575" y="3003550"/>
            <a:ext cx="914400"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r>
              <a:rPr lang="en-GB" altLang="en-US" sz="2000"/>
              <a:t>Philippines</a:t>
            </a:r>
          </a:p>
        </p:txBody>
      </p:sp>
      <p:sp>
        <p:nvSpPr>
          <p:cNvPr id="4120" name="Rectangle 102"/>
          <p:cNvSpPr>
            <a:spLocks noChangeArrowheads="1"/>
          </p:cNvSpPr>
          <p:nvPr/>
        </p:nvSpPr>
        <p:spPr bwMode="auto">
          <a:xfrm>
            <a:off x="4113213" y="1162050"/>
            <a:ext cx="914400"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hangingPunct="1">
              <a:spcBef>
                <a:spcPct val="50000"/>
              </a:spcBef>
              <a:buClrTx/>
              <a:buFontTx/>
              <a:buNone/>
            </a:pPr>
            <a:r>
              <a:rPr lang="en-GB" altLang="en-US" sz="2000"/>
              <a:t>Turkey</a:t>
            </a:r>
          </a:p>
        </p:txBody>
      </p:sp>
      <p:sp>
        <p:nvSpPr>
          <p:cNvPr id="4121" name="Rectangle 103"/>
          <p:cNvSpPr>
            <a:spLocks noChangeArrowheads="1"/>
          </p:cNvSpPr>
          <p:nvPr/>
        </p:nvSpPr>
        <p:spPr bwMode="auto">
          <a:xfrm>
            <a:off x="5521325" y="1158875"/>
            <a:ext cx="1343025"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hangingPunct="1">
              <a:spcBef>
                <a:spcPct val="50000"/>
              </a:spcBef>
              <a:buClrTx/>
              <a:buFontTx/>
              <a:buNone/>
            </a:pPr>
            <a:r>
              <a:rPr lang="en-GB" altLang="en-US" sz="2000"/>
              <a:t>Kazakhstan</a:t>
            </a:r>
          </a:p>
        </p:txBody>
      </p:sp>
      <p:sp>
        <p:nvSpPr>
          <p:cNvPr id="4122" name="Rectangle 104"/>
          <p:cNvSpPr>
            <a:spLocks noChangeArrowheads="1"/>
          </p:cNvSpPr>
          <p:nvPr/>
        </p:nvSpPr>
        <p:spPr bwMode="auto">
          <a:xfrm>
            <a:off x="8410575" y="4308475"/>
            <a:ext cx="914400"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r>
              <a:rPr lang="en-GB" altLang="en-US" sz="2000"/>
              <a:t>Malaysia</a:t>
            </a:r>
          </a:p>
        </p:txBody>
      </p:sp>
      <p:sp>
        <p:nvSpPr>
          <p:cNvPr id="4123" name="Line 105"/>
          <p:cNvSpPr>
            <a:spLocks noChangeShapeType="1"/>
          </p:cNvSpPr>
          <p:nvPr/>
        </p:nvSpPr>
        <p:spPr bwMode="auto">
          <a:xfrm flipH="1" flipV="1">
            <a:off x="6448425" y="3676650"/>
            <a:ext cx="2019300" cy="13239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24" name="Line 106"/>
          <p:cNvSpPr>
            <a:spLocks noChangeShapeType="1"/>
          </p:cNvSpPr>
          <p:nvPr/>
        </p:nvSpPr>
        <p:spPr bwMode="auto">
          <a:xfrm flipH="1" flipV="1">
            <a:off x="6591300" y="3333750"/>
            <a:ext cx="1838325" cy="3333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25" name="Line 107"/>
          <p:cNvSpPr>
            <a:spLocks noChangeShapeType="1"/>
          </p:cNvSpPr>
          <p:nvPr/>
        </p:nvSpPr>
        <p:spPr bwMode="auto">
          <a:xfrm flipH="1" flipV="1">
            <a:off x="6448425" y="3543300"/>
            <a:ext cx="2047875" cy="10191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26" name="Line 108"/>
          <p:cNvSpPr>
            <a:spLocks noChangeShapeType="1"/>
          </p:cNvSpPr>
          <p:nvPr/>
        </p:nvSpPr>
        <p:spPr bwMode="auto">
          <a:xfrm flipH="1" flipV="1">
            <a:off x="6400800" y="3333750"/>
            <a:ext cx="2066925" cy="7715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27" name="Line 109"/>
          <p:cNvSpPr>
            <a:spLocks noChangeShapeType="1"/>
          </p:cNvSpPr>
          <p:nvPr/>
        </p:nvSpPr>
        <p:spPr bwMode="auto">
          <a:xfrm flipH="1">
            <a:off x="6858000" y="3238500"/>
            <a:ext cx="1647825"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28" name="Line 110"/>
          <p:cNvSpPr>
            <a:spLocks noChangeShapeType="1"/>
          </p:cNvSpPr>
          <p:nvPr/>
        </p:nvSpPr>
        <p:spPr bwMode="auto">
          <a:xfrm flipH="1">
            <a:off x="6477000" y="2800350"/>
            <a:ext cx="1981200" cy="76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29" name="Line 111"/>
          <p:cNvSpPr>
            <a:spLocks noChangeShapeType="1"/>
          </p:cNvSpPr>
          <p:nvPr/>
        </p:nvSpPr>
        <p:spPr bwMode="auto">
          <a:xfrm>
            <a:off x="1419225" y="2771775"/>
            <a:ext cx="847725" cy="4000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30" name="Line 112"/>
          <p:cNvSpPr>
            <a:spLocks noChangeShapeType="1"/>
          </p:cNvSpPr>
          <p:nvPr/>
        </p:nvSpPr>
        <p:spPr bwMode="auto">
          <a:xfrm>
            <a:off x="1447800" y="3286125"/>
            <a:ext cx="1314450" cy="2476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31" name="Line 113"/>
          <p:cNvSpPr>
            <a:spLocks noChangeShapeType="1"/>
          </p:cNvSpPr>
          <p:nvPr/>
        </p:nvSpPr>
        <p:spPr bwMode="auto">
          <a:xfrm flipV="1">
            <a:off x="1276350" y="3800475"/>
            <a:ext cx="1762125" cy="38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32" name="Line 114"/>
          <p:cNvSpPr>
            <a:spLocks noChangeShapeType="1"/>
          </p:cNvSpPr>
          <p:nvPr/>
        </p:nvSpPr>
        <p:spPr bwMode="auto">
          <a:xfrm flipV="1">
            <a:off x="1304925" y="4191000"/>
            <a:ext cx="1619250" cy="2190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33" name="Line 115"/>
          <p:cNvSpPr>
            <a:spLocks noChangeShapeType="1"/>
          </p:cNvSpPr>
          <p:nvPr/>
        </p:nvSpPr>
        <p:spPr bwMode="auto">
          <a:xfrm flipV="1">
            <a:off x="4591050" y="4343400"/>
            <a:ext cx="247650" cy="8858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34" name="Line 116"/>
          <p:cNvSpPr>
            <a:spLocks noChangeShapeType="1"/>
          </p:cNvSpPr>
          <p:nvPr/>
        </p:nvSpPr>
        <p:spPr bwMode="auto">
          <a:xfrm flipH="1" flipV="1">
            <a:off x="5924550" y="3219450"/>
            <a:ext cx="95250" cy="1981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35" name="Line 117"/>
          <p:cNvSpPr>
            <a:spLocks noChangeShapeType="1"/>
          </p:cNvSpPr>
          <p:nvPr/>
        </p:nvSpPr>
        <p:spPr bwMode="auto">
          <a:xfrm>
            <a:off x="4829175" y="1619250"/>
            <a:ext cx="161925" cy="11049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36" name="Line 118"/>
          <p:cNvSpPr>
            <a:spLocks noChangeShapeType="1"/>
          </p:cNvSpPr>
          <p:nvPr/>
        </p:nvSpPr>
        <p:spPr bwMode="auto">
          <a:xfrm flipH="1">
            <a:off x="5629275" y="1552575"/>
            <a:ext cx="428625" cy="952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137" name="Line 120"/>
          <p:cNvSpPr>
            <a:spLocks noChangeShapeType="1"/>
          </p:cNvSpPr>
          <p:nvPr/>
        </p:nvSpPr>
        <p:spPr bwMode="auto">
          <a:xfrm>
            <a:off x="3352800" y="1571625"/>
            <a:ext cx="1552575" cy="14573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415925" y="-26988"/>
            <a:ext cx="92170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r>
              <a:rPr lang="en-GB" altLang="en-US" sz="2400" b="1">
                <a:solidFill>
                  <a:srgbClr val="660066"/>
                </a:solidFill>
              </a:rPr>
              <a:t>The UK Delivery Partners   </a:t>
            </a:r>
          </a:p>
        </p:txBody>
      </p:sp>
      <p:pic>
        <p:nvPicPr>
          <p:cNvPr id="5123" name="Picture 3" descr="RCUK 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1712913"/>
            <a:ext cx="26098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4" descr="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2924175"/>
            <a:ext cx="2620962"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The Royal Society">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050" y="5949950"/>
            <a:ext cx="35734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Royal Academy of Engineering logo">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925" y="4292600"/>
            <a:ext cx="237648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123"/>
          <p:cNvSpPr>
            <a:spLocks noChangeArrowheads="1"/>
          </p:cNvSpPr>
          <p:nvPr/>
        </p:nvSpPr>
        <p:spPr bwMode="auto">
          <a:xfrm>
            <a:off x="344488" y="836613"/>
            <a:ext cx="9288462" cy="7207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round/>
                <a:headEnd/>
                <a:tailEnd/>
              </a14:hiddenLine>
            </a:ext>
          </a:extLst>
        </p:spPr>
        <p:txBody>
          <a:bodyP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spcAft>
                <a:spcPct val="20000"/>
              </a:spcAft>
              <a:buClrTx/>
              <a:buFontTx/>
              <a:buNone/>
            </a:pPr>
            <a:r>
              <a:rPr lang="en-GB" altLang="en-US" sz="1800"/>
              <a:t>Our aim is to build strong, sustainable and systemic links between every part of our research base and innovation ecosystem – and every part of yours</a:t>
            </a:r>
          </a:p>
        </p:txBody>
      </p:sp>
      <p:pic>
        <p:nvPicPr>
          <p:cNvPr id="5128" name="Picture 8" descr="Technology Strategy Board">
            <a:hlinkClick r:id="rId9" tooltip="Go to Corporat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37325" y="1773238"/>
            <a:ext cx="3024188" cy="673100"/>
          </a:xfrm>
          <a:prstGeom prst="rect">
            <a:avLst/>
          </a:prstGeom>
          <a:solidFill>
            <a:srgbClr val="66669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29" name="Picture 9" descr="AcMedSc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53225" y="5229225"/>
            <a:ext cx="29511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descr="BI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44938" y="1628775"/>
            <a:ext cx="2303462"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69125" y="2852738"/>
            <a:ext cx="23050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40" descr="http://www01.metoffice.com/metnet/reference/brand/images/logos/online/MO_RGB_landscape_whitebackg.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13138" y="3141663"/>
            <a:ext cx="28670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Text Box 13"/>
          <p:cNvSpPr txBox="1">
            <a:spLocks noChangeArrowheads="1"/>
          </p:cNvSpPr>
          <p:nvPr/>
        </p:nvSpPr>
        <p:spPr bwMode="auto">
          <a:xfrm>
            <a:off x="7092950" y="3952875"/>
            <a:ext cx="2324100" cy="366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endParaRPr lang="en-US" altLang="en-US" sz="1800"/>
          </a:p>
        </p:txBody>
      </p:sp>
      <p:pic>
        <p:nvPicPr>
          <p:cNvPr id="5134" name="Picture 14" descr="RSC"/>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36875" y="4221163"/>
            <a:ext cx="1728788"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61" descr="FCO 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58050" y="4076700"/>
            <a:ext cx="1944688"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6" descr="International Uni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08538" y="5516563"/>
            <a:ext cx="109061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Rectangle 17"/>
          <p:cNvSpPr>
            <a:spLocks noChangeArrowheads="1"/>
          </p:cNvSpPr>
          <p:nvPr/>
        </p:nvSpPr>
        <p:spPr bwMode="auto">
          <a:xfrm>
            <a:off x="6115050" y="4448175"/>
            <a:ext cx="9906000" cy="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endParaRPr lang="en-US" altLang="en-US" sz="1800"/>
          </a:p>
        </p:txBody>
      </p:sp>
      <p:pic>
        <p:nvPicPr>
          <p:cNvPr id="5138" name="Picture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40338" y="4149725"/>
            <a:ext cx="12255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415925" y="-26988"/>
            <a:ext cx="92170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r>
              <a:rPr lang="en-GB" altLang="en-US" sz="2400" b="1">
                <a:solidFill>
                  <a:srgbClr val="660066"/>
                </a:solidFill>
              </a:rPr>
              <a:t>The Partnership   </a:t>
            </a:r>
          </a:p>
        </p:txBody>
      </p:sp>
      <p:sp>
        <p:nvSpPr>
          <p:cNvPr id="6147" name="Rectangle 123"/>
          <p:cNvSpPr>
            <a:spLocks noChangeArrowheads="1"/>
          </p:cNvSpPr>
          <p:nvPr/>
        </p:nvSpPr>
        <p:spPr bwMode="auto">
          <a:xfrm>
            <a:off x="344488" y="836613"/>
            <a:ext cx="9288462" cy="7207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round/>
                <a:headEnd/>
                <a:tailEnd/>
              </a14:hiddenLine>
            </a:ext>
          </a:extLst>
        </p:spPr>
        <p:txBody>
          <a:bodyP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spcAft>
                <a:spcPct val="20000"/>
              </a:spcAft>
              <a:buClrTx/>
              <a:buFontTx/>
              <a:buNone/>
            </a:pPr>
            <a:r>
              <a:rPr lang="en-GB" altLang="en-US" sz="2000" dirty="0"/>
              <a:t>We want a genuinely bilateral partnership where both sides – and global knowledge and innovation -  gain significant </a:t>
            </a:r>
            <a:r>
              <a:rPr lang="en-GB" altLang="en-US" sz="2000" dirty="0" smtClean="0"/>
              <a:t>benefit.</a:t>
            </a:r>
            <a:endParaRPr lang="en-GB" altLang="en-US" sz="2000" dirty="0"/>
          </a:p>
        </p:txBody>
      </p:sp>
      <p:sp>
        <p:nvSpPr>
          <p:cNvPr id="6148" name="Rectangle 123"/>
          <p:cNvSpPr>
            <a:spLocks noChangeArrowheads="1"/>
          </p:cNvSpPr>
          <p:nvPr/>
        </p:nvSpPr>
        <p:spPr bwMode="auto">
          <a:xfrm>
            <a:off x="393700" y="1330325"/>
            <a:ext cx="8223250" cy="4978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round/>
                <a:headEnd/>
                <a:tailEnd/>
              </a14:hiddenLine>
            </a:ext>
          </a:extLst>
        </p:spPr>
        <p:txBody>
          <a:bodyPr/>
          <a:lstStyle>
            <a:lvl1pPr marL="180975" indent="-180975"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spcAft>
                <a:spcPct val="20000"/>
              </a:spcAft>
              <a:buClrTx/>
              <a:buFontTx/>
              <a:buNone/>
            </a:pPr>
            <a:endParaRPr lang="en-GB" altLang="en-US" sz="1400" b="1" dirty="0"/>
          </a:p>
          <a:p>
            <a:pPr eaLnBrk="1" hangingPunct="1">
              <a:spcBef>
                <a:spcPct val="50000"/>
              </a:spcBef>
              <a:spcAft>
                <a:spcPct val="50000"/>
              </a:spcAft>
              <a:buClrTx/>
            </a:pPr>
            <a:r>
              <a:rPr lang="en-GB" altLang="en-US" sz="2000" dirty="0"/>
              <a:t>The UK and [x] already collaborate on a wide-range of research &amp; innovation topics – we want to use the Newton Fund to take this to the next level</a:t>
            </a:r>
          </a:p>
          <a:p>
            <a:pPr eaLnBrk="1" hangingPunct="1">
              <a:spcBef>
                <a:spcPct val="50000"/>
              </a:spcBef>
              <a:spcAft>
                <a:spcPct val="50000"/>
              </a:spcAft>
              <a:buClrTx/>
            </a:pPr>
            <a:r>
              <a:rPr lang="en-GB" altLang="en-US" sz="2000" dirty="0"/>
              <a:t>We have some ideas for work we might take forward together based on things that have worked in the past  – but we want to hear yours and to leave space to try something new</a:t>
            </a:r>
          </a:p>
          <a:p>
            <a:pPr eaLnBrk="1" hangingPunct="1">
              <a:spcBef>
                <a:spcPct val="50000"/>
              </a:spcBef>
              <a:spcAft>
                <a:spcPct val="50000"/>
              </a:spcAft>
              <a:buClrTx/>
            </a:pPr>
            <a:r>
              <a:rPr lang="en-GB" altLang="en-US" sz="2000" dirty="0"/>
              <a:t>Everything we fund should be chosen through an open, transparent and competitive process – so we fund the best people and projects </a:t>
            </a:r>
          </a:p>
          <a:p>
            <a:pPr eaLnBrk="1" hangingPunct="1">
              <a:spcBef>
                <a:spcPct val="50000"/>
              </a:spcBef>
              <a:spcAft>
                <a:spcPct val="50000"/>
              </a:spcAft>
              <a:buClrTx/>
            </a:pPr>
            <a:r>
              <a:rPr lang="en-GB" altLang="en-US" sz="2000" dirty="0"/>
              <a:t>Both sides should make an equivalent contribution </a:t>
            </a:r>
          </a:p>
          <a:p>
            <a:pPr eaLnBrk="1" hangingPunct="1">
              <a:spcBef>
                <a:spcPct val="50000"/>
              </a:spcBef>
              <a:spcAft>
                <a:spcPct val="50000"/>
              </a:spcAft>
              <a:buClrTx/>
            </a:pPr>
            <a:r>
              <a:rPr lang="en-GB" altLang="en-US" sz="2000" dirty="0"/>
              <a:t>Build evaluation in from the start</a:t>
            </a:r>
          </a:p>
        </p:txBody>
      </p:sp>
      <p:pic>
        <p:nvPicPr>
          <p:cNvPr id="614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25" y="4822825"/>
            <a:ext cx="2711450" cy="1830388"/>
          </a:xfrm>
          <a:prstGeom prst="rect">
            <a:avLst/>
          </a:prstGeom>
          <a:noFill/>
          <a:ln>
            <a:noFill/>
          </a:ln>
          <a:effectLst/>
          <a:extLst>
            <a:ext uri="{909E8E84-426E-40DD-AFC4-6F175D3DCCD1}">
              <a14:hiddenFill xmlns:a14="http://schemas.microsoft.com/office/drawing/2010/main">
                <a:solidFill>
                  <a:srgbClr val="3CB6CE"/>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0"/>
              </a:spcBef>
              <a:buClrTx/>
              <a:buFontTx/>
              <a:buNone/>
            </a:pPr>
            <a:fld id="{DFE1B2C1-5C5E-4130-8DA2-AD410EDA0AC1}" type="slidenum">
              <a:rPr lang="en-GB" altLang="en-US" sz="1500" smtClean="0"/>
              <a:pPr eaLnBrk="1" hangingPunct="1">
                <a:spcBef>
                  <a:spcPct val="0"/>
                </a:spcBef>
                <a:buClrTx/>
                <a:buFontTx/>
                <a:buNone/>
              </a:pPr>
              <a:t>6</a:t>
            </a:fld>
            <a:endParaRPr lang="en-GB" altLang="en-US" sz="1500" smtClean="0"/>
          </a:p>
        </p:txBody>
      </p:sp>
      <p:pic>
        <p:nvPicPr>
          <p:cNvPr id="7171" name="Picture 23" descr="Three-Pillar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771525"/>
            <a:ext cx="7829550" cy="596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4"/>
          <p:cNvSpPr txBox="1">
            <a:spLocks noChangeArrowheads="1"/>
          </p:cNvSpPr>
          <p:nvPr/>
        </p:nvSpPr>
        <p:spPr bwMode="auto">
          <a:xfrm>
            <a:off x="415925" y="-26988"/>
            <a:ext cx="92170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r>
              <a:rPr lang="en-GB" altLang="en-US" sz="2400" b="1">
                <a:solidFill>
                  <a:srgbClr val="660066"/>
                </a:solidFill>
              </a:rPr>
              <a:t>The Pillars   </a:t>
            </a:r>
          </a:p>
        </p:txBody>
      </p:sp>
      <p:sp>
        <p:nvSpPr>
          <p:cNvPr id="7173" name="Rectangle 27"/>
          <p:cNvSpPr>
            <a:spLocks noChangeArrowheads="1"/>
          </p:cNvSpPr>
          <p:nvPr/>
        </p:nvSpPr>
        <p:spPr bwMode="auto">
          <a:xfrm>
            <a:off x="6877050" y="3851275"/>
            <a:ext cx="1733550" cy="914400"/>
          </a:xfrm>
          <a:prstGeom prst="rect">
            <a:avLst/>
          </a:prstGeom>
          <a:solidFill>
            <a:srgbClr val="333399"/>
          </a:solidFill>
          <a:ln w="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hangingPunct="1">
              <a:spcBef>
                <a:spcPct val="50000"/>
              </a:spcBef>
              <a:buClrTx/>
              <a:buFontTx/>
              <a:buNone/>
            </a:pPr>
            <a:r>
              <a:rPr lang="en-GB" altLang="en-US" sz="1800">
                <a:solidFill>
                  <a:schemeClr val="bg1"/>
                </a:solidFill>
              </a:rPr>
              <a:t>TRANSLATION</a:t>
            </a:r>
          </a:p>
        </p:txBody>
      </p:sp>
      <p:sp>
        <p:nvSpPr>
          <p:cNvPr id="7174" name="Rectangle 28"/>
          <p:cNvSpPr>
            <a:spLocks noChangeArrowheads="1"/>
          </p:cNvSpPr>
          <p:nvPr/>
        </p:nvSpPr>
        <p:spPr bwMode="auto">
          <a:xfrm>
            <a:off x="1311275" y="3851275"/>
            <a:ext cx="1733550" cy="914400"/>
          </a:xfrm>
          <a:prstGeom prst="rect">
            <a:avLst/>
          </a:prstGeom>
          <a:solidFill>
            <a:srgbClr val="333399"/>
          </a:solidFill>
          <a:ln w="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hangingPunct="1">
              <a:spcBef>
                <a:spcPct val="50000"/>
              </a:spcBef>
              <a:buClrTx/>
              <a:buFontTx/>
              <a:buNone/>
            </a:pPr>
            <a:r>
              <a:rPr lang="en-GB" altLang="en-US" sz="1800">
                <a:solidFill>
                  <a:schemeClr val="bg1"/>
                </a:solidFill>
              </a:rPr>
              <a:t>PEOPLE</a:t>
            </a:r>
          </a:p>
        </p:txBody>
      </p:sp>
      <p:sp>
        <p:nvSpPr>
          <p:cNvPr id="7175" name="Rectangle 29"/>
          <p:cNvSpPr>
            <a:spLocks noChangeArrowheads="1"/>
          </p:cNvSpPr>
          <p:nvPr/>
        </p:nvSpPr>
        <p:spPr bwMode="auto">
          <a:xfrm>
            <a:off x="4127500" y="3851275"/>
            <a:ext cx="1733550" cy="914400"/>
          </a:xfrm>
          <a:prstGeom prst="rect">
            <a:avLst/>
          </a:prstGeom>
          <a:solidFill>
            <a:srgbClr val="333399"/>
          </a:solidFill>
          <a:ln w="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hangingPunct="1">
              <a:spcBef>
                <a:spcPct val="50000"/>
              </a:spcBef>
              <a:buClrTx/>
              <a:buFontTx/>
              <a:buNone/>
            </a:pPr>
            <a:r>
              <a:rPr lang="en-GB" altLang="en-US" sz="1800">
                <a:solidFill>
                  <a:schemeClr val="bg1"/>
                </a:solidFill>
              </a:rPr>
              <a:t>RESEARCH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0"/>
              </a:spcBef>
              <a:buClrTx/>
              <a:buFontTx/>
              <a:buNone/>
            </a:pPr>
            <a:fld id="{ED80A61C-E1D2-43A2-B47C-DF6BC8455EA6}" type="slidenum">
              <a:rPr lang="en-GB" altLang="en-US" sz="1500" smtClean="0"/>
              <a:pPr eaLnBrk="1" hangingPunct="1">
                <a:spcBef>
                  <a:spcPct val="0"/>
                </a:spcBef>
                <a:buClrTx/>
                <a:buFontTx/>
                <a:buNone/>
              </a:pPr>
              <a:t>7</a:t>
            </a:fld>
            <a:endParaRPr lang="en-GB" altLang="en-US" sz="1500" smtClean="0"/>
          </a:p>
        </p:txBody>
      </p:sp>
      <p:sp>
        <p:nvSpPr>
          <p:cNvPr id="8195" name="Text Box 4"/>
          <p:cNvSpPr txBox="1">
            <a:spLocks noChangeArrowheads="1"/>
          </p:cNvSpPr>
          <p:nvPr/>
        </p:nvSpPr>
        <p:spPr bwMode="auto">
          <a:xfrm>
            <a:off x="415925" y="-26988"/>
            <a:ext cx="92170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r>
              <a:rPr lang="en-GB" altLang="en-US" sz="2400" b="1">
                <a:solidFill>
                  <a:srgbClr val="660066"/>
                </a:solidFill>
              </a:rPr>
              <a:t>People   </a:t>
            </a:r>
          </a:p>
        </p:txBody>
      </p:sp>
      <p:sp>
        <p:nvSpPr>
          <p:cNvPr id="5" name="TextBox 4"/>
          <p:cNvSpPr txBox="1"/>
          <p:nvPr/>
        </p:nvSpPr>
        <p:spPr>
          <a:xfrm>
            <a:off x="604838" y="2205038"/>
            <a:ext cx="2743200" cy="576262"/>
          </a:xfrm>
          <a:prstGeom prst="rect">
            <a:avLst/>
          </a:prstGeom>
        </p:spPr>
        <p:txBody>
          <a:bodyPr lIns="0" tIns="0" rIns="0" bIns="0">
            <a:normAutofit/>
          </a:bodyPr>
          <a:lstStyle/>
          <a:p>
            <a:pPr defTabSz="457200" fontAlgn="auto">
              <a:spcBef>
                <a:spcPts val="0"/>
              </a:spcBef>
              <a:spcAft>
                <a:spcPts val="600"/>
              </a:spcAft>
              <a:buFont typeface="Arial"/>
              <a:buNone/>
              <a:defRPr/>
            </a:pPr>
            <a:endParaRPr lang="en-GB" sz="3200" dirty="0">
              <a:solidFill>
                <a:schemeClr val="bg1">
                  <a:lumMod val="50000"/>
                </a:schemeClr>
              </a:solidFill>
              <a:latin typeface="Verdana"/>
              <a:cs typeface="Verdana"/>
            </a:endParaRPr>
          </a:p>
        </p:txBody>
      </p:sp>
      <p:pic>
        <p:nvPicPr>
          <p:cNvPr id="8197" name="Picture 19" descr="electromagnetic-spect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41525"/>
            <a:ext cx="936148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Placeholder 16"/>
          <p:cNvSpPr txBox="1">
            <a:spLocks/>
          </p:cNvSpPr>
          <p:nvPr/>
        </p:nvSpPr>
        <p:spPr bwMode="auto">
          <a:xfrm>
            <a:off x="273050" y="1223963"/>
            <a:ext cx="9144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spcBef>
                <a:spcPct val="20000"/>
              </a:spcBef>
              <a:buClr>
                <a:schemeClr val="tx2"/>
              </a:buClr>
              <a:buChar char="•"/>
              <a:defRPr sz="2900">
                <a:solidFill>
                  <a:schemeClr val="tx1"/>
                </a:solidFill>
                <a:latin typeface="Arial" charset="0"/>
              </a:defRPr>
            </a:lvl1pPr>
            <a:lvl2pPr marL="742950" indent="-285750" defTabSz="457200" eaLnBrk="0" hangingPunct="0">
              <a:spcBef>
                <a:spcPct val="20000"/>
              </a:spcBef>
              <a:buClr>
                <a:schemeClr val="tx2"/>
              </a:buClr>
              <a:buChar char="–"/>
              <a:defRPr sz="2700">
                <a:solidFill>
                  <a:schemeClr val="tx1"/>
                </a:solidFill>
                <a:latin typeface="Arial" charset="0"/>
              </a:defRPr>
            </a:lvl2pPr>
            <a:lvl3pPr marL="1143000" indent="-228600" defTabSz="457200" eaLnBrk="0" hangingPunct="0">
              <a:spcBef>
                <a:spcPct val="20000"/>
              </a:spcBef>
              <a:buClr>
                <a:schemeClr val="tx2"/>
              </a:buClr>
              <a:buChar char="•"/>
              <a:defRPr sz="2500">
                <a:solidFill>
                  <a:schemeClr val="tx1"/>
                </a:solidFill>
                <a:latin typeface="Arial" charset="0"/>
              </a:defRPr>
            </a:lvl3pPr>
            <a:lvl4pPr marL="1600200" indent="-228600" defTabSz="457200" eaLnBrk="0" hangingPunct="0">
              <a:spcBef>
                <a:spcPct val="20000"/>
              </a:spcBef>
              <a:buClr>
                <a:schemeClr val="tx2"/>
              </a:buClr>
              <a:buChar char="–"/>
              <a:defRPr sz="2300">
                <a:solidFill>
                  <a:schemeClr val="tx1"/>
                </a:solidFill>
                <a:latin typeface="Arial" charset="0"/>
              </a:defRPr>
            </a:lvl4pPr>
            <a:lvl5pPr marL="2057400" indent="-228600" defTabSz="457200" eaLnBrk="0" hangingPunct="0">
              <a:spcBef>
                <a:spcPct val="20000"/>
              </a:spcBef>
              <a:buClr>
                <a:schemeClr val="tx2"/>
              </a:buClr>
              <a:buChar char="•"/>
              <a:defRPr sz="2100">
                <a:solidFill>
                  <a:schemeClr val="tx1"/>
                </a:solidFill>
                <a:latin typeface="Arial" charset="0"/>
              </a:defRPr>
            </a:lvl5pPr>
            <a:lvl6pPr marL="2514600" indent="-228600" defTabSz="4572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4572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4572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457200"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0"/>
              </a:spcBef>
              <a:spcAft>
                <a:spcPts val="600"/>
              </a:spcAft>
              <a:buFontTx/>
              <a:buNone/>
            </a:pPr>
            <a:r>
              <a:rPr lang="en-GB" altLang="en-US" sz="2500" b="1"/>
              <a:t>School  Student   PhD   Postdoc   Young Prof   Academician</a:t>
            </a:r>
          </a:p>
        </p:txBody>
      </p:sp>
      <p:sp>
        <p:nvSpPr>
          <p:cNvPr id="8199" name="Rectangle 6"/>
          <p:cNvSpPr>
            <a:spLocks noChangeArrowheads="1"/>
          </p:cNvSpPr>
          <p:nvPr/>
        </p:nvSpPr>
        <p:spPr bwMode="auto">
          <a:xfrm>
            <a:off x="1928813" y="3141663"/>
            <a:ext cx="1733550" cy="91440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hangingPunct="1">
              <a:spcBef>
                <a:spcPct val="50000"/>
              </a:spcBef>
              <a:buClrTx/>
              <a:buFontTx/>
              <a:buNone/>
            </a:pPr>
            <a:r>
              <a:rPr lang="en-GB" altLang="en-US" sz="1800"/>
              <a:t>PhD </a:t>
            </a:r>
          </a:p>
          <a:p>
            <a:pPr algn="ctr" eaLnBrk="1" hangingPunct="1">
              <a:spcBef>
                <a:spcPct val="50000"/>
              </a:spcBef>
              <a:buClrTx/>
              <a:buFontTx/>
              <a:buNone/>
            </a:pPr>
            <a:r>
              <a:rPr lang="en-GB" altLang="en-US" sz="1800"/>
              <a:t>Partnerships</a:t>
            </a:r>
          </a:p>
        </p:txBody>
      </p:sp>
      <p:sp>
        <p:nvSpPr>
          <p:cNvPr id="8200" name="Rectangle 7"/>
          <p:cNvSpPr>
            <a:spLocks noChangeArrowheads="1"/>
          </p:cNvSpPr>
          <p:nvPr/>
        </p:nvSpPr>
        <p:spPr bwMode="auto">
          <a:xfrm>
            <a:off x="3944938" y="3141663"/>
            <a:ext cx="3024187" cy="91440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hangingPunct="1">
              <a:spcBef>
                <a:spcPct val="50000"/>
              </a:spcBef>
              <a:buClrTx/>
              <a:buFontTx/>
              <a:buNone/>
            </a:pPr>
            <a:r>
              <a:rPr lang="en-GB" altLang="en-US" sz="1800"/>
              <a:t>Newton International </a:t>
            </a:r>
          </a:p>
          <a:p>
            <a:pPr algn="ctr" eaLnBrk="1" hangingPunct="1">
              <a:spcBef>
                <a:spcPct val="50000"/>
              </a:spcBef>
              <a:buClrTx/>
              <a:buFontTx/>
              <a:buNone/>
            </a:pPr>
            <a:r>
              <a:rPr lang="en-GB" altLang="en-US" sz="1800"/>
              <a:t>Fellowships</a:t>
            </a:r>
          </a:p>
        </p:txBody>
      </p:sp>
      <p:sp>
        <p:nvSpPr>
          <p:cNvPr id="8201" name="Rectangle 8"/>
          <p:cNvSpPr>
            <a:spLocks noChangeArrowheads="1"/>
          </p:cNvSpPr>
          <p:nvPr/>
        </p:nvSpPr>
        <p:spPr bwMode="auto">
          <a:xfrm>
            <a:off x="1217613" y="5295900"/>
            <a:ext cx="8343900" cy="91440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hangingPunct="1">
              <a:spcBef>
                <a:spcPct val="50000"/>
              </a:spcBef>
              <a:buClrTx/>
              <a:buFontTx/>
              <a:buNone/>
            </a:pPr>
            <a:r>
              <a:rPr lang="en-GB" altLang="en-US" sz="1800"/>
              <a:t>Researcher Mobility Schemes</a:t>
            </a:r>
          </a:p>
        </p:txBody>
      </p:sp>
      <p:sp>
        <p:nvSpPr>
          <p:cNvPr id="8202" name="Line 9"/>
          <p:cNvSpPr>
            <a:spLocks noChangeShapeType="1"/>
          </p:cNvSpPr>
          <p:nvPr/>
        </p:nvSpPr>
        <p:spPr bwMode="auto">
          <a:xfrm flipH="1" flipV="1">
            <a:off x="1362075" y="5734050"/>
            <a:ext cx="1935163" cy="0"/>
          </a:xfrm>
          <a:prstGeom prst="line">
            <a:avLst/>
          </a:prstGeom>
          <a:noFill/>
          <a:ln w="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03" name="Line 10"/>
          <p:cNvSpPr>
            <a:spLocks noChangeShapeType="1"/>
          </p:cNvSpPr>
          <p:nvPr/>
        </p:nvSpPr>
        <p:spPr bwMode="auto">
          <a:xfrm>
            <a:off x="7545388" y="5734050"/>
            <a:ext cx="1800225" cy="0"/>
          </a:xfrm>
          <a:prstGeom prst="line">
            <a:avLst/>
          </a:prstGeom>
          <a:noFill/>
          <a:ln w="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04" name="Rectangle 11"/>
          <p:cNvSpPr>
            <a:spLocks noChangeArrowheads="1"/>
          </p:cNvSpPr>
          <p:nvPr/>
        </p:nvSpPr>
        <p:spPr bwMode="auto">
          <a:xfrm>
            <a:off x="7251700" y="3141663"/>
            <a:ext cx="1733550" cy="91440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hangingPunct="1">
              <a:spcBef>
                <a:spcPct val="50000"/>
              </a:spcBef>
              <a:buClrTx/>
              <a:buFontTx/>
              <a:buNone/>
            </a:pPr>
            <a:r>
              <a:rPr lang="en-GB" altLang="en-US" sz="1800"/>
              <a:t>Newton Advanced </a:t>
            </a:r>
          </a:p>
          <a:p>
            <a:pPr algn="ctr" eaLnBrk="1" hangingPunct="1">
              <a:spcBef>
                <a:spcPct val="50000"/>
              </a:spcBef>
              <a:buClrTx/>
              <a:buFontTx/>
              <a:buNone/>
            </a:pPr>
            <a:r>
              <a:rPr lang="en-GB" altLang="en-US" sz="1800"/>
              <a:t>Fellowships</a:t>
            </a:r>
          </a:p>
        </p:txBody>
      </p:sp>
      <p:sp>
        <p:nvSpPr>
          <p:cNvPr id="8205" name="Rectangle 12"/>
          <p:cNvSpPr>
            <a:spLocks noChangeArrowheads="1"/>
          </p:cNvSpPr>
          <p:nvPr/>
        </p:nvSpPr>
        <p:spPr bwMode="auto">
          <a:xfrm>
            <a:off x="128588" y="3141663"/>
            <a:ext cx="1733550" cy="91440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hangingPunct="1">
              <a:spcBef>
                <a:spcPct val="50000"/>
              </a:spcBef>
              <a:buClrTx/>
              <a:buFontTx/>
              <a:buNone/>
            </a:pPr>
            <a:r>
              <a:rPr lang="en-GB" altLang="en-US" sz="1800"/>
              <a:t>STEM Pipeline</a:t>
            </a:r>
          </a:p>
        </p:txBody>
      </p:sp>
      <p:sp>
        <p:nvSpPr>
          <p:cNvPr id="8206" name="Rectangle 13"/>
          <p:cNvSpPr>
            <a:spLocks noChangeArrowheads="1"/>
          </p:cNvSpPr>
          <p:nvPr/>
        </p:nvSpPr>
        <p:spPr bwMode="auto">
          <a:xfrm>
            <a:off x="344488" y="4221163"/>
            <a:ext cx="3024187" cy="936625"/>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hangingPunct="1">
              <a:spcBef>
                <a:spcPct val="50000"/>
              </a:spcBef>
              <a:buClrTx/>
              <a:buFontTx/>
              <a:buNone/>
            </a:pPr>
            <a:r>
              <a:rPr lang="en-GB" altLang="en-US" sz="1800"/>
              <a:t>Technical Training </a:t>
            </a:r>
          </a:p>
          <a:p>
            <a:pPr algn="ctr" eaLnBrk="1" hangingPunct="1">
              <a:spcBef>
                <a:spcPct val="50000"/>
              </a:spcBef>
              <a:buClrTx/>
              <a:buFontTx/>
              <a:buNone/>
            </a:pPr>
            <a:r>
              <a:rPr lang="en-GB" altLang="en-US" sz="1800"/>
              <a:t>&amp; Employability</a:t>
            </a:r>
          </a:p>
        </p:txBody>
      </p:sp>
      <p:sp>
        <p:nvSpPr>
          <p:cNvPr id="8207" name="Rectangle 14"/>
          <p:cNvSpPr>
            <a:spLocks noChangeArrowheads="1"/>
          </p:cNvSpPr>
          <p:nvPr/>
        </p:nvSpPr>
        <p:spPr bwMode="auto">
          <a:xfrm>
            <a:off x="6176963" y="4437063"/>
            <a:ext cx="3816350" cy="649287"/>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hangingPunct="1">
              <a:spcBef>
                <a:spcPct val="50000"/>
              </a:spcBef>
              <a:buClrTx/>
              <a:buFontTx/>
              <a:buNone/>
            </a:pPr>
            <a:r>
              <a:rPr lang="en-GB" altLang="en-US" sz="1800"/>
              <a:t>Developing People’s </a:t>
            </a:r>
          </a:p>
          <a:p>
            <a:pPr algn="ctr" eaLnBrk="1" hangingPunct="1">
              <a:spcBef>
                <a:spcPct val="50000"/>
              </a:spcBef>
              <a:buClrTx/>
              <a:buFontTx/>
              <a:buNone/>
            </a:pPr>
            <a:r>
              <a:rPr lang="en-GB" altLang="en-US" sz="1800"/>
              <a:t>Science &amp; Innovation Capability</a:t>
            </a:r>
          </a:p>
        </p:txBody>
      </p:sp>
      <p:sp>
        <p:nvSpPr>
          <p:cNvPr id="8208" name="Rectangle 15"/>
          <p:cNvSpPr>
            <a:spLocks noChangeArrowheads="1"/>
          </p:cNvSpPr>
          <p:nvPr/>
        </p:nvSpPr>
        <p:spPr bwMode="auto">
          <a:xfrm>
            <a:off x="3584575" y="4724400"/>
            <a:ext cx="2736850" cy="366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a:spcBef>
                <a:spcPct val="50000"/>
              </a:spcBef>
              <a:buClrTx/>
              <a:buFontTx/>
              <a:buNone/>
            </a:pPr>
            <a:r>
              <a:rPr lang="en-GB" altLang="en-US" sz="1800"/>
              <a:t>Leadership in Innovation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415925" y="0"/>
            <a:ext cx="73453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r>
              <a:rPr lang="en-GB" altLang="en-US" sz="2400" b="1" dirty="0">
                <a:solidFill>
                  <a:srgbClr val="660066"/>
                </a:solidFill>
              </a:rPr>
              <a:t>Current </a:t>
            </a:r>
            <a:r>
              <a:rPr lang="en-GB" altLang="en-US" sz="2400" b="1" dirty="0" smtClean="0">
                <a:solidFill>
                  <a:srgbClr val="660066"/>
                </a:solidFill>
              </a:rPr>
              <a:t>People </a:t>
            </a:r>
            <a:r>
              <a:rPr lang="en-GB" altLang="en-US" sz="2400" b="1" dirty="0">
                <a:solidFill>
                  <a:srgbClr val="660066"/>
                </a:solidFill>
              </a:rPr>
              <a:t>activity with [x] – highlights </a:t>
            </a:r>
          </a:p>
        </p:txBody>
      </p:sp>
      <p:pic>
        <p:nvPicPr>
          <p:cNvPr id="9219" name="Picture 9" descr="488px-Researcher_looks_at_tum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188" y="4335463"/>
            <a:ext cx="2055812"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415925" y="0"/>
            <a:ext cx="73453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buFontTx/>
              <a:buNone/>
            </a:pPr>
            <a:r>
              <a:rPr lang="en-GB" altLang="en-US" sz="2400" b="1">
                <a:solidFill>
                  <a:srgbClr val="660066"/>
                </a:solidFill>
              </a:rPr>
              <a:t>Potential Newton Fund people activity - examples </a:t>
            </a:r>
          </a:p>
        </p:txBody>
      </p:sp>
      <p:sp>
        <p:nvSpPr>
          <p:cNvPr id="10243" name="TextBox 3"/>
          <p:cNvSpPr txBox="1">
            <a:spLocks noChangeArrowheads="1"/>
          </p:cNvSpPr>
          <p:nvPr/>
        </p:nvSpPr>
        <p:spPr bwMode="auto">
          <a:xfrm>
            <a:off x="0" y="908050"/>
            <a:ext cx="96329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pPr>
            <a:r>
              <a:rPr lang="en-GB" altLang="en-US" sz="2000" b="1"/>
              <a:t>Newton Fund Advanced Fellowships:  </a:t>
            </a:r>
            <a:r>
              <a:rPr lang="en-GB" altLang="en-US" sz="2000"/>
              <a:t>The Royal Society, Academy of Medical Sciences and British Academy would offer fellowships to develop research capacity in partner countries by linking early- to mid-career research group leaders with UK research groups.</a:t>
            </a:r>
          </a:p>
          <a:p>
            <a:pPr eaLnBrk="1" hangingPunct="1">
              <a:spcBef>
                <a:spcPct val="50000"/>
              </a:spcBef>
              <a:buClrTx/>
            </a:pPr>
            <a:r>
              <a:rPr lang="en-GB" altLang="en-US" sz="2000" b="1"/>
              <a:t>Newton International Fellowships:  </a:t>
            </a:r>
            <a:r>
              <a:rPr lang="en-GB" altLang="en-US" sz="2000"/>
              <a:t>The Royal Society, Academy of Medical Sciences and British Academy would offer early career researchers fellowships</a:t>
            </a:r>
          </a:p>
          <a:p>
            <a:pPr eaLnBrk="1" hangingPunct="1">
              <a:spcBef>
                <a:spcPct val="50000"/>
              </a:spcBef>
              <a:buClrTx/>
            </a:pPr>
            <a:r>
              <a:rPr lang="en-GB" altLang="en-US" sz="2000" b="1"/>
              <a:t>Newton Leaders in Innovation Fellowships:  </a:t>
            </a:r>
            <a:r>
              <a:rPr lang="en-GB" altLang="en-US" sz="2000"/>
              <a:t>The Royal Academy of Engineering would offer fellowships focussed on developing academia and industry links</a:t>
            </a:r>
          </a:p>
        </p:txBody>
      </p:sp>
      <p:pic>
        <p:nvPicPr>
          <p:cNvPr id="10244" name="Picture 4" descr="732px-Researcher_uses_pipet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4052888"/>
            <a:ext cx="3368675"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ChangeArrowheads="1"/>
          </p:cNvSpPr>
          <p:nvPr/>
        </p:nvSpPr>
        <p:spPr bwMode="auto">
          <a:xfrm>
            <a:off x="0" y="4149725"/>
            <a:ext cx="6753225" cy="240065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50000"/>
              </a:spcBef>
              <a:buClrTx/>
            </a:pPr>
            <a:r>
              <a:rPr lang="en-GB" altLang="en-US" sz="2000" b="1" dirty="0"/>
              <a:t>Newton International Exchanges:  </a:t>
            </a:r>
            <a:r>
              <a:rPr lang="en-GB" altLang="en-US" sz="2000" dirty="0"/>
              <a:t>The Academies and British Council </a:t>
            </a:r>
            <a:r>
              <a:rPr lang="en-GB" altLang="en-US" sz="2000" dirty="0" smtClean="0"/>
              <a:t>would </a:t>
            </a:r>
            <a:r>
              <a:rPr lang="en-GB" altLang="en-US" sz="2000" dirty="0"/>
              <a:t>organise shorter exchanges for UK and [x] researchers e.g. summer placements in labs </a:t>
            </a:r>
          </a:p>
          <a:p>
            <a:pPr eaLnBrk="1" hangingPunct="1">
              <a:spcBef>
                <a:spcPct val="50000"/>
              </a:spcBef>
              <a:buClrTx/>
            </a:pPr>
            <a:r>
              <a:rPr lang="en-GB" altLang="en-US" sz="2000" b="1" dirty="0"/>
              <a:t>PhD Partnerships:  </a:t>
            </a:r>
            <a:r>
              <a:rPr lang="en-GB" altLang="en-US" sz="2000" dirty="0"/>
              <a:t>British Council and RCUK </a:t>
            </a:r>
            <a:r>
              <a:rPr lang="en-GB" altLang="en-US" sz="2000" dirty="0" smtClean="0"/>
              <a:t>would </a:t>
            </a:r>
            <a:r>
              <a:rPr lang="en-GB" altLang="en-US" sz="2000" dirty="0"/>
              <a:t>broker PhD Partnerships between UK and [x] institutions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RR Presentation">
  <a:themeElements>
    <a:clrScheme name="BERR Presentation 1">
      <a:dk1>
        <a:srgbClr val="000000"/>
      </a:dk1>
      <a:lt1>
        <a:srgbClr val="FFFFFF"/>
      </a:lt1>
      <a:dk2>
        <a:srgbClr val="990000"/>
      </a:dk2>
      <a:lt2>
        <a:srgbClr val="808080"/>
      </a:lt2>
      <a:accent1>
        <a:srgbClr val="3CB6CE"/>
      </a:accent1>
      <a:accent2>
        <a:srgbClr val="003478"/>
      </a:accent2>
      <a:accent3>
        <a:srgbClr val="FFFFFF"/>
      </a:accent3>
      <a:accent4>
        <a:srgbClr val="000000"/>
      </a:accent4>
      <a:accent5>
        <a:srgbClr val="AFD7E3"/>
      </a:accent5>
      <a:accent6>
        <a:srgbClr val="002E6C"/>
      </a:accent6>
      <a:hlink>
        <a:srgbClr val="445511"/>
      </a:hlink>
      <a:folHlink>
        <a:srgbClr val="995588"/>
      </a:folHlink>
    </a:clrScheme>
    <a:fontScheme name="BERR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lnDef>
  </a:objectDefaults>
  <a:extraClrSchemeLst>
    <a:extraClrScheme>
      <a:clrScheme name="BERR Presentation 1">
        <a:dk1>
          <a:srgbClr val="000000"/>
        </a:dk1>
        <a:lt1>
          <a:srgbClr val="FFFFFF"/>
        </a:lt1>
        <a:dk2>
          <a:srgbClr val="990000"/>
        </a:dk2>
        <a:lt2>
          <a:srgbClr val="808080"/>
        </a:lt2>
        <a:accent1>
          <a:srgbClr val="3CB6CE"/>
        </a:accent1>
        <a:accent2>
          <a:srgbClr val="003478"/>
        </a:accent2>
        <a:accent3>
          <a:srgbClr val="FFFFFF"/>
        </a:accent3>
        <a:accent4>
          <a:srgbClr val="000000"/>
        </a:accent4>
        <a:accent5>
          <a:srgbClr val="AFD7E3"/>
        </a:accent5>
        <a:accent6>
          <a:srgbClr val="002E6C"/>
        </a:accent6>
        <a:hlink>
          <a:srgbClr val="445511"/>
        </a:hlink>
        <a:folHlink>
          <a:srgbClr val="995588"/>
        </a:folHlink>
      </a:clrScheme>
      <a:clrMap bg1="lt1" tx1="dk1" bg2="lt2" tx2="dk2" accent1="accent1" accent2="accent2" accent3="accent3" accent4="accent4" accent5="accent5" accent6="accent6" hlink="hlink" folHlink="folHlink"/>
    </a:extraClrScheme>
    <a:extraClrScheme>
      <a:clrScheme name="BERR Presentation 2">
        <a:dk1>
          <a:srgbClr val="000000"/>
        </a:dk1>
        <a:lt1>
          <a:srgbClr val="FFFFFF"/>
        </a:lt1>
        <a:dk2>
          <a:srgbClr val="003478"/>
        </a:dk2>
        <a:lt2>
          <a:srgbClr val="808080"/>
        </a:lt2>
        <a:accent1>
          <a:srgbClr val="3CB6CE"/>
        </a:accent1>
        <a:accent2>
          <a:srgbClr val="003478"/>
        </a:accent2>
        <a:accent3>
          <a:srgbClr val="FFFFFF"/>
        </a:accent3>
        <a:accent4>
          <a:srgbClr val="000000"/>
        </a:accent4>
        <a:accent5>
          <a:srgbClr val="AFD7E3"/>
        </a:accent5>
        <a:accent6>
          <a:srgbClr val="002E6C"/>
        </a:accent6>
        <a:hlink>
          <a:srgbClr val="445511"/>
        </a:hlink>
        <a:folHlink>
          <a:srgbClr val="995588"/>
        </a:folHlink>
      </a:clrScheme>
      <a:clrMap bg1="lt1" tx1="dk1" bg2="lt2" tx2="dk2" accent1="accent1" accent2="accent2" accent3="accent3" accent4="accent4" accent5="accent5" accent6="accent6" hlink="hlink" folHlink="folHlink"/>
    </a:extraClrScheme>
    <a:extraClrScheme>
      <a:clrScheme name="BERR Presentation 3">
        <a:dk1>
          <a:srgbClr val="808080"/>
        </a:dk1>
        <a:lt1>
          <a:srgbClr val="FFFFFF"/>
        </a:lt1>
        <a:dk2>
          <a:srgbClr val="003478"/>
        </a:dk2>
        <a:lt2>
          <a:srgbClr val="FFCC11"/>
        </a:lt2>
        <a:accent1>
          <a:srgbClr val="3CB6CE"/>
        </a:accent1>
        <a:accent2>
          <a:srgbClr val="FFCC11"/>
        </a:accent2>
        <a:accent3>
          <a:srgbClr val="AAAEBE"/>
        </a:accent3>
        <a:accent4>
          <a:srgbClr val="DADADA"/>
        </a:accent4>
        <a:accent5>
          <a:srgbClr val="AFD7E3"/>
        </a:accent5>
        <a:accent6>
          <a:srgbClr val="E7B90E"/>
        </a:accent6>
        <a:hlink>
          <a:srgbClr val="BBEE00"/>
        </a:hlink>
        <a:folHlink>
          <a:srgbClr val="995588"/>
        </a:folHlink>
      </a:clrScheme>
      <a:clrMap bg1="dk2" tx1="lt1" bg2="dk1" tx2="lt2" accent1="accent1" accent2="accent2" accent3="accent3" accent4="accent4" accent5="accent5" accent6="accent6" hlink="hlink" folHlink="folHlink"/>
    </a:extraClrScheme>
    <a:extraClrScheme>
      <a:clrScheme name="BERR Presentation 4">
        <a:dk1>
          <a:srgbClr val="808080"/>
        </a:dk1>
        <a:lt1>
          <a:srgbClr val="FFFFFF"/>
        </a:lt1>
        <a:dk2>
          <a:srgbClr val="000000"/>
        </a:dk2>
        <a:lt2>
          <a:srgbClr val="FFCC11"/>
        </a:lt2>
        <a:accent1>
          <a:srgbClr val="3CB6CE"/>
        </a:accent1>
        <a:accent2>
          <a:srgbClr val="FFCC11"/>
        </a:accent2>
        <a:accent3>
          <a:srgbClr val="AAAAAA"/>
        </a:accent3>
        <a:accent4>
          <a:srgbClr val="DADADA"/>
        </a:accent4>
        <a:accent5>
          <a:srgbClr val="AFD7E3"/>
        </a:accent5>
        <a:accent6>
          <a:srgbClr val="E7B90E"/>
        </a:accent6>
        <a:hlink>
          <a:srgbClr val="BBEE00"/>
        </a:hlink>
        <a:folHlink>
          <a:srgbClr val="995588"/>
        </a:folHlink>
      </a:clrScheme>
      <a:clrMap bg1="dk2" tx1="lt1" bg2="dk1" tx2="lt2" accent1="accent1" accent2="accent2" accent3="accent3" accent4="accent4" accent5="accent5" accent6="accent6" hlink="hlink" folHlink="folHlink"/>
    </a:extraClrScheme>
    <a:extraClrScheme>
      <a:clrScheme name="BERR Presentation 5">
        <a:dk1>
          <a:srgbClr val="808080"/>
        </a:dk1>
        <a:lt1>
          <a:srgbClr val="FFFFFF"/>
        </a:lt1>
        <a:dk2>
          <a:srgbClr val="000000"/>
        </a:dk2>
        <a:lt2>
          <a:srgbClr val="CC0033"/>
        </a:lt2>
        <a:accent1>
          <a:srgbClr val="3CB6CE"/>
        </a:accent1>
        <a:accent2>
          <a:srgbClr val="CC0033"/>
        </a:accent2>
        <a:accent3>
          <a:srgbClr val="AAAAAA"/>
        </a:accent3>
        <a:accent4>
          <a:srgbClr val="DADADA"/>
        </a:accent4>
        <a:accent5>
          <a:srgbClr val="AFD7E3"/>
        </a:accent5>
        <a:accent6>
          <a:srgbClr val="B9002D"/>
        </a:accent6>
        <a:hlink>
          <a:srgbClr val="BBEE00"/>
        </a:hlink>
        <a:folHlink>
          <a:srgbClr val="995588"/>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15152</TotalTime>
  <Words>1474</Words>
  <Application>Microsoft Office PowerPoint</Application>
  <PresentationFormat>A4 Paper (210x297 mm)</PresentationFormat>
  <Paragraphs>157</Paragraphs>
  <Slides>18</Slides>
  <Notes>12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BERR Presentation</vt:lpstr>
      <vt:lpstr>The Newton Fund   Research and Innovation for Growth and Prosperity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DTI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 Powerpoint Slide 1</dc:title>
  <dc:creator>Michael David</dc:creator>
  <dc:description>Based on template BIS Presentation v3.2 18-06-2009</dc:description>
  <cp:lastModifiedBy>Cunnington Simon (Communications)</cp:lastModifiedBy>
  <cp:revision>529</cp:revision>
  <cp:lastPrinted>2014-06-06T08:41:35Z</cp:lastPrinted>
  <dcterms:created xsi:type="dcterms:W3CDTF">2009-06-24T11:50:48Z</dcterms:created>
  <dcterms:modified xsi:type="dcterms:W3CDTF">2014-06-13T10:09:24Z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