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8" r:id="rId2"/>
    <p:sldId id="407" r:id="rId3"/>
    <p:sldId id="388" r:id="rId4"/>
    <p:sldId id="389" r:id="rId5"/>
    <p:sldId id="378" r:id="rId6"/>
    <p:sldId id="385" r:id="rId7"/>
    <p:sldId id="379" r:id="rId8"/>
    <p:sldId id="394" r:id="rId9"/>
    <p:sldId id="404" r:id="rId10"/>
    <p:sldId id="403" r:id="rId11"/>
    <p:sldId id="383" r:id="rId12"/>
    <p:sldId id="381" r:id="rId13"/>
    <p:sldId id="395" r:id="rId14"/>
    <p:sldId id="398" r:id="rId15"/>
    <p:sldId id="405" r:id="rId16"/>
    <p:sldId id="410" r:id="rId17"/>
    <p:sldId id="340" r:id="rId18"/>
    <p:sldId id="400" r:id="rId19"/>
    <p:sldId id="396" r:id="rId20"/>
    <p:sldId id="406" r:id="rId21"/>
    <p:sldId id="408" r:id="rId22"/>
    <p:sldId id="409" r:id="rId23"/>
    <p:sldId id="382" r:id="rId24"/>
    <p:sldId id="392" r:id="rId25"/>
    <p:sldId id="342" r:id="rId26"/>
    <p:sldId id="380" r:id="rId27"/>
  </p:sldIdLst>
  <p:sldSz cx="9144000" cy="6858000" type="screen4x3"/>
  <p:notesSz cx="6797675" cy="9926638"/>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2" clrIdx="0"/>
  <p:cmAuthor id="1" name="RGarrett" initials="RG" lastIdx="22" clrIdx="1"/>
  <p:cmAuthor id="2" name="Auth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50455" autoAdjust="0"/>
  </p:normalViewPr>
  <p:slideViewPr>
    <p:cSldViewPr>
      <p:cViewPr>
        <p:scale>
          <a:sx n="70" d="100"/>
          <a:sy n="70" d="100"/>
        </p:scale>
        <p:origin x="-294" y="-336"/>
      </p:cViewPr>
      <p:guideLst>
        <p:guide orient="horz" pos="2160"/>
        <p:guide pos="2880"/>
      </p:guideLst>
    </p:cSldViewPr>
  </p:slideViewPr>
  <p:outlineViewPr>
    <p:cViewPr>
      <p:scale>
        <a:sx n="33" d="100"/>
        <a:sy n="33" d="100"/>
      </p:scale>
      <p:origin x="48" y="12750"/>
    </p:cViewPr>
  </p:outlineViewPr>
  <p:notesTextViewPr>
    <p:cViewPr>
      <p:scale>
        <a:sx n="100" d="100"/>
        <a:sy n="100" d="100"/>
      </p:scale>
      <p:origin x="0" y="0"/>
    </p:cViewPr>
  </p:notesTextViewPr>
  <p:sorterViewPr>
    <p:cViewPr>
      <p:scale>
        <a:sx n="66" d="100"/>
        <a:sy n="66" d="100"/>
      </p:scale>
      <p:origin x="0" y="830"/>
    </p:cViewPr>
  </p:sorterViewPr>
  <p:notesViewPr>
    <p:cSldViewPr>
      <p:cViewPr>
        <p:scale>
          <a:sx n="80" d="100"/>
          <a:sy n="80" d="100"/>
        </p:scale>
        <p:origin x="-1618" y="1507"/>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52759599036021"/>
          <c:y val="0"/>
          <c:w val="0.70825330188922808"/>
          <c:h val="1"/>
        </c:manualLayout>
      </c:layout>
      <c:barChart>
        <c:barDir val="bar"/>
        <c:grouping val="percentStacked"/>
        <c:varyColors val="0"/>
        <c:ser>
          <c:idx val="0"/>
          <c:order val="0"/>
          <c:tx>
            <c:strRef>
              <c:f>'Sheet1'!$B$1</c:f>
              <c:strCache>
                <c:ptCount val="1"/>
                <c:pt idx="0">
                  <c:v>Trainers</c:v>
                </c:pt>
              </c:strCache>
            </c:strRef>
          </c:tx>
          <c:spPr>
            <a:solidFill>
              <a:schemeClr val="accent6">
                <a:lumMod val="75000"/>
              </a:schemeClr>
            </a:solidFill>
            <a:ln>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'Sheet1'!$A$2:$A$5</c:f>
              <c:strCache>
                <c:ptCount val="2"/>
                <c:pt idx="0">
                  <c:v>Whole economy</c:v>
                </c:pt>
                <c:pt idx="1">
                  <c:v>Retail </c:v>
                </c:pt>
              </c:strCache>
            </c:strRef>
          </c:cat>
          <c:val>
            <c:numRef>
              <c:f>'Sheet1'!$B$2:$B$5</c:f>
              <c:numCache>
                <c:formatCode>General</c:formatCode>
                <c:ptCount val="4"/>
                <c:pt idx="0">
                  <c:v>59</c:v>
                </c:pt>
                <c:pt idx="1">
                  <c:v>56</c:v>
                </c:pt>
              </c:numCache>
            </c:numRef>
          </c:val>
        </c:ser>
        <c:ser>
          <c:idx val="1"/>
          <c:order val="1"/>
          <c:tx>
            <c:strRef>
              <c:f>'Sheet1'!$C$1</c:f>
              <c:strCache>
                <c:ptCount val="1"/>
                <c:pt idx="0">
                  <c:v>Non-trainers</c:v>
                </c:pt>
              </c:strCache>
            </c:strRef>
          </c:tx>
          <c:spPr>
            <a:solidFill>
              <a:srgbClr val="008080"/>
            </a:solidFill>
            <a:ln>
              <a:solidFill>
                <a:schemeClr val="tx1"/>
              </a:solid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'Sheet1'!$A$2:$A$5</c:f>
              <c:strCache>
                <c:ptCount val="2"/>
                <c:pt idx="0">
                  <c:v>Whole economy</c:v>
                </c:pt>
                <c:pt idx="1">
                  <c:v>Retail </c:v>
                </c:pt>
              </c:strCache>
            </c:strRef>
          </c:cat>
          <c:val>
            <c:numRef>
              <c:f>'Sheet1'!$C$2:$C$5</c:f>
              <c:numCache>
                <c:formatCode>General</c:formatCode>
                <c:ptCount val="4"/>
                <c:pt idx="0">
                  <c:v>41</c:v>
                </c:pt>
                <c:pt idx="1">
                  <c:v>44</c:v>
                </c:pt>
              </c:numCache>
            </c:numRef>
          </c:val>
        </c:ser>
        <c:dLbls>
          <c:showLegendKey val="0"/>
          <c:showVal val="0"/>
          <c:showCatName val="0"/>
          <c:showSerName val="0"/>
          <c:showPercent val="0"/>
          <c:showBubbleSize val="0"/>
        </c:dLbls>
        <c:gapWidth val="150"/>
        <c:overlap val="100"/>
        <c:axId val="182590464"/>
        <c:axId val="119398976"/>
      </c:barChart>
      <c:catAx>
        <c:axId val="182590464"/>
        <c:scaling>
          <c:orientation val="minMax"/>
        </c:scaling>
        <c:delete val="0"/>
        <c:axPos val="l"/>
        <c:majorTickMark val="out"/>
        <c:minorTickMark val="none"/>
        <c:tickLblPos val="nextTo"/>
        <c:spPr>
          <a:noFill/>
          <a:ln w="0">
            <a:solidFill>
              <a:schemeClr val="bg1"/>
            </a:solidFill>
          </a:ln>
        </c:spPr>
        <c:txPr>
          <a:bodyPr anchor="t" anchorCtr="0"/>
          <a:lstStyle/>
          <a:p>
            <a:pPr>
              <a:defRPr sz="1200" b="1" cap="small" baseline="0"/>
            </a:pPr>
            <a:endParaRPr lang="en-US"/>
          </a:p>
        </c:txPr>
        <c:crossAx val="119398976"/>
        <c:crosses val="autoZero"/>
        <c:auto val="1"/>
        <c:lblAlgn val="ctr"/>
        <c:lblOffset val="100"/>
        <c:tickLblSkip val="1"/>
        <c:noMultiLvlLbl val="0"/>
      </c:catAx>
      <c:valAx>
        <c:axId val="119398976"/>
        <c:scaling>
          <c:orientation val="minMax"/>
        </c:scaling>
        <c:delete val="1"/>
        <c:axPos val="b"/>
        <c:majorGridlines>
          <c:spPr>
            <a:ln>
              <a:solidFill>
                <a:schemeClr val="bg1"/>
              </a:solidFill>
            </a:ln>
          </c:spPr>
        </c:majorGridlines>
        <c:numFmt formatCode="0%" sourceLinked="1"/>
        <c:majorTickMark val="out"/>
        <c:minorTickMark val="none"/>
        <c:tickLblPos val="none"/>
        <c:crossAx val="182590464"/>
        <c:crosses val="autoZero"/>
        <c:crossBetween val="between"/>
      </c:valAx>
      <c:spPr>
        <a:noFill/>
        <a:ln w="25400">
          <a:solidFill>
            <a:prstClr val="white">
              <a:alpha val="0"/>
            </a:prstClr>
          </a:solidFill>
        </a:ln>
        <a:effectLst/>
      </c:spPr>
    </c:plotArea>
    <c:legend>
      <c:legendPos val="r"/>
      <c:layout>
        <c:manualLayout>
          <c:xMode val="edge"/>
          <c:yMode val="edge"/>
          <c:x val="0.20661613847349192"/>
          <c:y val="0.68700381767760144"/>
          <c:w val="0.79064915478181774"/>
          <c:h val="0.11843704196066443"/>
        </c:manualLayout>
      </c:layout>
      <c:overlay val="0"/>
      <c:txPr>
        <a:bodyPr/>
        <a:lstStyle/>
        <a:p>
          <a:pPr>
            <a:defRPr sz="1200" b="1"/>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2-07-25T13:12:54.060" idx="1">
    <p:pos x="5499" y="3058"/>
    <p:text>HIGH????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2-07-25T13:14:50.648" idx="2">
    <p:pos x="10" y="10"/>
    <p:text>value of skills - greater productivity - employers benefit more in terms of productivitiy than indiviiduals do in wages - 2.5 times , page 51</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D2C1C-B3E3-4E1D-ABD5-D7215CFC30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A28D90AF-7D8B-4D19-955D-E391BED1FA03}">
      <dgm:prSet phldrT="[Text]" custT="1"/>
      <dgm:spPr/>
      <dgm:t>
        <a:bodyPr/>
        <a:lstStyle/>
        <a:p>
          <a:r>
            <a:rPr lang="en-GB" sz="1200" dirty="0" smtClean="0"/>
            <a:t>Effective management of innovation – the strategic vision</a:t>
          </a:r>
          <a:endParaRPr lang="en-GB" sz="1200" dirty="0"/>
        </a:p>
      </dgm:t>
    </dgm:pt>
    <dgm:pt modelId="{B300FA54-882B-412D-82FC-A43C2A653EBB}" type="parTrans" cxnId="{D676BC64-DA05-4B0B-8B3B-583FFDD2E8B0}">
      <dgm:prSet/>
      <dgm:spPr/>
      <dgm:t>
        <a:bodyPr/>
        <a:lstStyle/>
        <a:p>
          <a:endParaRPr lang="en-GB"/>
        </a:p>
      </dgm:t>
    </dgm:pt>
    <dgm:pt modelId="{852E9603-4501-4950-9FCC-0762D9605A6D}" type="sibTrans" cxnId="{D676BC64-DA05-4B0B-8B3B-583FFDD2E8B0}">
      <dgm:prSet/>
      <dgm:spPr/>
      <dgm:t>
        <a:bodyPr/>
        <a:lstStyle/>
        <a:p>
          <a:endParaRPr lang="en-GB"/>
        </a:p>
      </dgm:t>
    </dgm:pt>
    <dgm:pt modelId="{CC359B7B-541A-4E77-89C0-C87DF4BEF1ED}">
      <dgm:prSet phldrT="[Text]" custT="1"/>
      <dgm:spPr/>
      <dgm:t>
        <a:bodyPr/>
        <a:lstStyle/>
        <a:p>
          <a:r>
            <a:rPr lang="en-GB" sz="1200" dirty="0" smtClean="0"/>
            <a:t>Investment in new retail processes</a:t>
          </a:r>
          <a:endParaRPr lang="en-GB" sz="1200" dirty="0"/>
        </a:p>
      </dgm:t>
    </dgm:pt>
    <dgm:pt modelId="{6933F19A-6488-417C-BE59-63D13A55E03A}" type="parTrans" cxnId="{9513EF4E-3C38-424B-9F3D-71127A4BD7A9}">
      <dgm:prSet/>
      <dgm:spPr/>
      <dgm:t>
        <a:bodyPr/>
        <a:lstStyle/>
        <a:p>
          <a:endParaRPr lang="en-GB"/>
        </a:p>
      </dgm:t>
    </dgm:pt>
    <dgm:pt modelId="{C8BF9679-090F-41FD-8705-692C4E43DBBE}" type="sibTrans" cxnId="{9513EF4E-3C38-424B-9F3D-71127A4BD7A9}">
      <dgm:prSet/>
      <dgm:spPr/>
      <dgm:t>
        <a:bodyPr/>
        <a:lstStyle/>
        <a:p>
          <a:endParaRPr lang="en-GB"/>
        </a:p>
      </dgm:t>
    </dgm:pt>
    <dgm:pt modelId="{4E5A7FF3-274A-43FA-A5FD-77B3EF18600D}">
      <dgm:prSet phldrT="[Text]" custT="1"/>
      <dgm:spPr/>
      <dgm:t>
        <a:bodyPr/>
        <a:lstStyle/>
        <a:p>
          <a:r>
            <a:rPr lang="en-GB" sz="1200" dirty="0" smtClean="0"/>
            <a:t>Skills development to harness the potential of new innovations</a:t>
          </a:r>
          <a:endParaRPr lang="en-GB" sz="1200" dirty="0"/>
        </a:p>
      </dgm:t>
    </dgm:pt>
    <dgm:pt modelId="{477E5878-DAC1-43C8-81E9-121382B15E20}" type="parTrans" cxnId="{EFA07CC7-3342-4A6C-BE4C-EDBC735A9F0B}">
      <dgm:prSet/>
      <dgm:spPr/>
      <dgm:t>
        <a:bodyPr/>
        <a:lstStyle/>
        <a:p>
          <a:endParaRPr lang="en-GB"/>
        </a:p>
      </dgm:t>
    </dgm:pt>
    <dgm:pt modelId="{B0DC836B-04FC-44B2-9C81-751539D3CD90}" type="sibTrans" cxnId="{EFA07CC7-3342-4A6C-BE4C-EDBC735A9F0B}">
      <dgm:prSet/>
      <dgm:spPr/>
      <dgm:t>
        <a:bodyPr/>
        <a:lstStyle/>
        <a:p>
          <a:endParaRPr lang="en-GB"/>
        </a:p>
      </dgm:t>
    </dgm:pt>
    <dgm:pt modelId="{F2FF3A68-4AF9-450C-930E-80D90DF1351A}">
      <dgm:prSet phldrT="[Text]" custT="1"/>
      <dgm:spPr/>
      <dgm:t>
        <a:bodyPr/>
        <a:lstStyle/>
        <a:p>
          <a:r>
            <a:rPr lang="en-GB" sz="1200" dirty="0" smtClean="0"/>
            <a:t>Ensuring high levels of customer service</a:t>
          </a:r>
          <a:endParaRPr lang="en-GB" sz="1200" dirty="0"/>
        </a:p>
      </dgm:t>
    </dgm:pt>
    <dgm:pt modelId="{516D9606-F6BD-4ADF-B27F-72CD5C951E10}" type="parTrans" cxnId="{64346663-3DCB-4D30-AFCB-8C91213726E8}">
      <dgm:prSet/>
      <dgm:spPr/>
      <dgm:t>
        <a:bodyPr/>
        <a:lstStyle/>
        <a:p>
          <a:endParaRPr lang="en-GB"/>
        </a:p>
      </dgm:t>
    </dgm:pt>
    <dgm:pt modelId="{44935B2D-6491-4B39-B85C-409C207F4A63}" type="sibTrans" cxnId="{64346663-3DCB-4D30-AFCB-8C91213726E8}">
      <dgm:prSet/>
      <dgm:spPr/>
      <dgm:t>
        <a:bodyPr/>
        <a:lstStyle/>
        <a:p>
          <a:endParaRPr lang="en-GB"/>
        </a:p>
      </dgm:t>
    </dgm:pt>
    <dgm:pt modelId="{7629F3D4-C97D-423B-9D18-0892D7DE9FF2}">
      <dgm:prSet phldrT="[Text]" custT="1"/>
      <dgm:spPr/>
      <dgm:t>
        <a:bodyPr/>
        <a:lstStyle/>
        <a:p>
          <a:r>
            <a:rPr lang="en-GB" sz="1200" dirty="0" smtClean="0"/>
            <a:t>Improved organisational performance (higher sales, higher margins)</a:t>
          </a:r>
          <a:endParaRPr lang="en-GB" sz="1200" dirty="0"/>
        </a:p>
      </dgm:t>
    </dgm:pt>
    <dgm:pt modelId="{4FE721E1-18E9-4F79-A94F-7C1C7156B0AD}" type="parTrans" cxnId="{CF126CFC-FFDD-493E-91A1-22B983A65F8A}">
      <dgm:prSet/>
      <dgm:spPr/>
      <dgm:t>
        <a:bodyPr/>
        <a:lstStyle/>
        <a:p>
          <a:endParaRPr lang="en-GB"/>
        </a:p>
      </dgm:t>
    </dgm:pt>
    <dgm:pt modelId="{E9B3E7DF-223A-4A5C-818D-D90D07BA5B8E}" type="sibTrans" cxnId="{CF126CFC-FFDD-493E-91A1-22B983A65F8A}">
      <dgm:prSet/>
      <dgm:spPr/>
      <dgm:t>
        <a:bodyPr/>
        <a:lstStyle/>
        <a:p>
          <a:endParaRPr lang="en-GB"/>
        </a:p>
      </dgm:t>
    </dgm:pt>
    <dgm:pt modelId="{A5986CEA-9D89-4B34-9CD8-ABFE6B20605E}">
      <dgm:prSet custT="1"/>
      <dgm:spPr/>
      <dgm:t>
        <a:bodyPr/>
        <a:lstStyle/>
        <a:p>
          <a:r>
            <a:rPr lang="en-GB" sz="1200" dirty="0" smtClean="0"/>
            <a:t>A work environment where employees are committed</a:t>
          </a:r>
          <a:endParaRPr lang="en-GB" sz="1200" dirty="0"/>
        </a:p>
      </dgm:t>
    </dgm:pt>
    <dgm:pt modelId="{9BD63CBC-8E96-46BD-925A-E0E56C93F7DE}" type="parTrans" cxnId="{8B3E7962-4DFE-4BD5-BC91-6AC66D9ABF4D}">
      <dgm:prSet/>
      <dgm:spPr/>
      <dgm:t>
        <a:bodyPr/>
        <a:lstStyle/>
        <a:p>
          <a:endParaRPr lang="en-GB"/>
        </a:p>
      </dgm:t>
    </dgm:pt>
    <dgm:pt modelId="{4885D32D-B780-4A82-9609-28566261752A}" type="sibTrans" cxnId="{8B3E7962-4DFE-4BD5-BC91-6AC66D9ABF4D}">
      <dgm:prSet/>
      <dgm:spPr/>
      <dgm:t>
        <a:bodyPr/>
        <a:lstStyle/>
        <a:p>
          <a:endParaRPr lang="en-GB"/>
        </a:p>
      </dgm:t>
    </dgm:pt>
    <dgm:pt modelId="{01D4630C-86D4-46F1-8642-926644E1DE1D}" type="pres">
      <dgm:prSet presAssocID="{A94D2C1C-B3E3-4E1D-ABD5-D7215CFC300C}" presName="cycle" presStyleCnt="0">
        <dgm:presLayoutVars>
          <dgm:dir/>
          <dgm:resizeHandles val="exact"/>
        </dgm:presLayoutVars>
      </dgm:prSet>
      <dgm:spPr/>
      <dgm:t>
        <a:bodyPr/>
        <a:lstStyle/>
        <a:p>
          <a:endParaRPr lang="en-GB"/>
        </a:p>
      </dgm:t>
    </dgm:pt>
    <dgm:pt modelId="{80D008CE-4B37-4FA2-8109-4C9F95B8259D}" type="pres">
      <dgm:prSet presAssocID="{A28D90AF-7D8B-4D19-955D-E391BED1FA03}" presName="node" presStyleLbl="node1" presStyleIdx="0" presStyleCnt="6" custScaleX="118064" custScaleY="112547" custRadScaleRad="95673" custRadScaleInc="0">
        <dgm:presLayoutVars>
          <dgm:bulletEnabled val="1"/>
        </dgm:presLayoutVars>
      </dgm:prSet>
      <dgm:spPr/>
      <dgm:t>
        <a:bodyPr/>
        <a:lstStyle/>
        <a:p>
          <a:endParaRPr lang="en-GB"/>
        </a:p>
      </dgm:t>
    </dgm:pt>
    <dgm:pt modelId="{8E832390-0741-461B-BC36-A92473B17F5B}" type="pres">
      <dgm:prSet presAssocID="{852E9603-4501-4950-9FCC-0762D9605A6D}" presName="sibTrans" presStyleLbl="sibTrans2D1" presStyleIdx="0" presStyleCnt="6"/>
      <dgm:spPr/>
      <dgm:t>
        <a:bodyPr/>
        <a:lstStyle/>
        <a:p>
          <a:endParaRPr lang="en-GB"/>
        </a:p>
      </dgm:t>
    </dgm:pt>
    <dgm:pt modelId="{042DC502-D37A-4479-A3F3-0CE780F27129}" type="pres">
      <dgm:prSet presAssocID="{852E9603-4501-4950-9FCC-0762D9605A6D}" presName="connectorText" presStyleLbl="sibTrans2D1" presStyleIdx="0" presStyleCnt="6"/>
      <dgm:spPr/>
      <dgm:t>
        <a:bodyPr/>
        <a:lstStyle/>
        <a:p>
          <a:endParaRPr lang="en-GB"/>
        </a:p>
      </dgm:t>
    </dgm:pt>
    <dgm:pt modelId="{E6971A4D-08ED-40C9-A7F9-278244B97680}" type="pres">
      <dgm:prSet presAssocID="{CC359B7B-541A-4E77-89C0-C87DF4BEF1ED}" presName="node" presStyleLbl="node1" presStyleIdx="1" presStyleCnt="6" custScaleX="115531" custScaleY="114503">
        <dgm:presLayoutVars>
          <dgm:bulletEnabled val="1"/>
        </dgm:presLayoutVars>
      </dgm:prSet>
      <dgm:spPr/>
      <dgm:t>
        <a:bodyPr/>
        <a:lstStyle/>
        <a:p>
          <a:endParaRPr lang="en-GB"/>
        </a:p>
      </dgm:t>
    </dgm:pt>
    <dgm:pt modelId="{B6C21D83-28F2-4B00-9593-F96FB19BE0CE}" type="pres">
      <dgm:prSet presAssocID="{C8BF9679-090F-41FD-8705-692C4E43DBBE}" presName="sibTrans" presStyleLbl="sibTrans2D1" presStyleIdx="1" presStyleCnt="6"/>
      <dgm:spPr/>
      <dgm:t>
        <a:bodyPr/>
        <a:lstStyle/>
        <a:p>
          <a:endParaRPr lang="en-GB"/>
        </a:p>
      </dgm:t>
    </dgm:pt>
    <dgm:pt modelId="{67A79761-257F-4894-AC63-D77BB3C0E0FF}" type="pres">
      <dgm:prSet presAssocID="{C8BF9679-090F-41FD-8705-692C4E43DBBE}" presName="connectorText" presStyleLbl="sibTrans2D1" presStyleIdx="1" presStyleCnt="6"/>
      <dgm:spPr/>
      <dgm:t>
        <a:bodyPr/>
        <a:lstStyle/>
        <a:p>
          <a:endParaRPr lang="en-GB"/>
        </a:p>
      </dgm:t>
    </dgm:pt>
    <dgm:pt modelId="{7E54D6CD-F0AF-4028-AAD7-B6C8D8978532}" type="pres">
      <dgm:prSet presAssocID="{4E5A7FF3-274A-43FA-A5FD-77B3EF18600D}" presName="node" presStyleLbl="node1" presStyleIdx="2" presStyleCnt="6" custScaleX="112713" custScaleY="110697">
        <dgm:presLayoutVars>
          <dgm:bulletEnabled val="1"/>
        </dgm:presLayoutVars>
      </dgm:prSet>
      <dgm:spPr/>
      <dgm:t>
        <a:bodyPr/>
        <a:lstStyle/>
        <a:p>
          <a:endParaRPr lang="en-GB"/>
        </a:p>
      </dgm:t>
    </dgm:pt>
    <dgm:pt modelId="{C7EB4FBF-E95E-45AB-8E25-A0337D944CE1}" type="pres">
      <dgm:prSet presAssocID="{B0DC836B-04FC-44B2-9C81-751539D3CD90}" presName="sibTrans" presStyleLbl="sibTrans2D1" presStyleIdx="2" presStyleCnt="6" custLinFactNeighborX="10067" custLinFactNeighborY="34178"/>
      <dgm:spPr/>
      <dgm:t>
        <a:bodyPr/>
        <a:lstStyle/>
        <a:p>
          <a:endParaRPr lang="en-GB"/>
        </a:p>
      </dgm:t>
    </dgm:pt>
    <dgm:pt modelId="{9F2ABEA2-0C56-4550-844B-A93FD25314A0}" type="pres">
      <dgm:prSet presAssocID="{B0DC836B-04FC-44B2-9C81-751539D3CD90}" presName="connectorText" presStyleLbl="sibTrans2D1" presStyleIdx="2" presStyleCnt="6"/>
      <dgm:spPr/>
      <dgm:t>
        <a:bodyPr/>
        <a:lstStyle/>
        <a:p>
          <a:endParaRPr lang="en-GB"/>
        </a:p>
      </dgm:t>
    </dgm:pt>
    <dgm:pt modelId="{804C7422-F540-4A1A-B1E9-6FF5D07611F3}" type="pres">
      <dgm:prSet presAssocID="{A5986CEA-9D89-4B34-9CD8-ABFE6B20605E}" presName="node" presStyleLbl="node1" presStyleIdx="3" presStyleCnt="6" custScaleX="114181" custScaleY="113447" custRadScaleRad="87986" custRadScaleInc="-418">
        <dgm:presLayoutVars>
          <dgm:bulletEnabled val="1"/>
        </dgm:presLayoutVars>
      </dgm:prSet>
      <dgm:spPr/>
      <dgm:t>
        <a:bodyPr/>
        <a:lstStyle/>
        <a:p>
          <a:endParaRPr lang="en-GB"/>
        </a:p>
      </dgm:t>
    </dgm:pt>
    <dgm:pt modelId="{C96EFD25-C35E-40E1-9BE0-5A86604EA321}" type="pres">
      <dgm:prSet presAssocID="{4885D32D-B780-4A82-9609-28566261752A}" presName="sibTrans" presStyleLbl="sibTrans2D1" presStyleIdx="3" presStyleCnt="6" custLinFactNeighborX="-28620" custLinFactNeighborY="30453"/>
      <dgm:spPr/>
      <dgm:t>
        <a:bodyPr/>
        <a:lstStyle/>
        <a:p>
          <a:endParaRPr lang="en-GB"/>
        </a:p>
      </dgm:t>
    </dgm:pt>
    <dgm:pt modelId="{DD20CD40-40F1-4804-9756-BE7300929124}" type="pres">
      <dgm:prSet presAssocID="{4885D32D-B780-4A82-9609-28566261752A}" presName="connectorText" presStyleLbl="sibTrans2D1" presStyleIdx="3" presStyleCnt="6"/>
      <dgm:spPr/>
      <dgm:t>
        <a:bodyPr/>
        <a:lstStyle/>
        <a:p>
          <a:endParaRPr lang="en-GB"/>
        </a:p>
      </dgm:t>
    </dgm:pt>
    <dgm:pt modelId="{FD98EDC8-6B27-4579-AF85-CA8982489E0E}" type="pres">
      <dgm:prSet presAssocID="{F2FF3A68-4AF9-450C-930E-80D90DF1351A}" presName="node" presStyleLbl="node1" presStyleIdx="4" presStyleCnt="6" custScaleX="118836" custScaleY="117421">
        <dgm:presLayoutVars>
          <dgm:bulletEnabled val="1"/>
        </dgm:presLayoutVars>
      </dgm:prSet>
      <dgm:spPr/>
      <dgm:t>
        <a:bodyPr/>
        <a:lstStyle/>
        <a:p>
          <a:endParaRPr lang="en-GB"/>
        </a:p>
      </dgm:t>
    </dgm:pt>
    <dgm:pt modelId="{E9466F5A-FBDE-4173-98B7-E25BC7C13796}" type="pres">
      <dgm:prSet presAssocID="{44935B2D-6491-4B39-B85C-409C207F4A63}" presName="sibTrans" presStyleLbl="sibTrans2D1" presStyleIdx="4" presStyleCnt="6"/>
      <dgm:spPr/>
      <dgm:t>
        <a:bodyPr/>
        <a:lstStyle/>
        <a:p>
          <a:endParaRPr lang="en-GB"/>
        </a:p>
      </dgm:t>
    </dgm:pt>
    <dgm:pt modelId="{C31A6751-4C9B-4D1D-A170-C875375E3FD3}" type="pres">
      <dgm:prSet presAssocID="{44935B2D-6491-4B39-B85C-409C207F4A63}" presName="connectorText" presStyleLbl="sibTrans2D1" presStyleIdx="4" presStyleCnt="6"/>
      <dgm:spPr/>
      <dgm:t>
        <a:bodyPr/>
        <a:lstStyle/>
        <a:p>
          <a:endParaRPr lang="en-GB"/>
        </a:p>
      </dgm:t>
    </dgm:pt>
    <dgm:pt modelId="{6385BA13-F441-4381-A53C-C6D312E36AA0}" type="pres">
      <dgm:prSet presAssocID="{7629F3D4-C97D-423B-9D18-0892D7DE9FF2}" presName="node" presStyleLbl="node1" presStyleIdx="5" presStyleCnt="6" custScaleX="111071" custScaleY="109744">
        <dgm:presLayoutVars>
          <dgm:bulletEnabled val="1"/>
        </dgm:presLayoutVars>
      </dgm:prSet>
      <dgm:spPr/>
      <dgm:t>
        <a:bodyPr/>
        <a:lstStyle/>
        <a:p>
          <a:endParaRPr lang="en-GB"/>
        </a:p>
      </dgm:t>
    </dgm:pt>
    <dgm:pt modelId="{19B45625-AEA0-4D05-9695-5F4073029C59}" type="pres">
      <dgm:prSet presAssocID="{E9B3E7DF-223A-4A5C-818D-D90D07BA5B8E}" presName="sibTrans" presStyleLbl="sibTrans2D1" presStyleIdx="5" presStyleCnt="6"/>
      <dgm:spPr/>
      <dgm:t>
        <a:bodyPr/>
        <a:lstStyle/>
        <a:p>
          <a:endParaRPr lang="en-GB"/>
        </a:p>
      </dgm:t>
    </dgm:pt>
    <dgm:pt modelId="{815638C9-F9E1-487C-A17A-D88B858FCF13}" type="pres">
      <dgm:prSet presAssocID="{E9B3E7DF-223A-4A5C-818D-D90D07BA5B8E}" presName="connectorText" presStyleLbl="sibTrans2D1" presStyleIdx="5" presStyleCnt="6"/>
      <dgm:spPr/>
      <dgm:t>
        <a:bodyPr/>
        <a:lstStyle/>
        <a:p>
          <a:endParaRPr lang="en-GB"/>
        </a:p>
      </dgm:t>
    </dgm:pt>
  </dgm:ptLst>
  <dgm:cxnLst>
    <dgm:cxn modelId="{1F4B8CA7-E2BE-4A73-B947-1C45C476B06D}" type="presOf" srcId="{C8BF9679-090F-41FD-8705-692C4E43DBBE}" destId="{67A79761-257F-4894-AC63-D77BB3C0E0FF}" srcOrd="1" destOrd="0" presId="urn:microsoft.com/office/officeart/2005/8/layout/cycle2"/>
    <dgm:cxn modelId="{8B3E7962-4DFE-4BD5-BC91-6AC66D9ABF4D}" srcId="{A94D2C1C-B3E3-4E1D-ABD5-D7215CFC300C}" destId="{A5986CEA-9D89-4B34-9CD8-ABFE6B20605E}" srcOrd="3" destOrd="0" parTransId="{9BD63CBC-8E96-46BD-925A-E0E56C93F7DE}" sibTransId="{4885D32D-B780-4A82-9609-28566261752A}"/>
    <dgm:cxn modelId="{10871771-CAFC-4E94-A182-6C829BFC0B38}" type="presOf" srcId="{7629F3D4-C97D-423B-9D18-0892D7DE9FF2}" destId="{6385BA13-F441-4381-A53C-C6D312E36AA0}" srcOrd="0" destOrd="0" presId="urn:microsoft.com/office/officeart/2005/8/layout/cycle2"/>
    <dgm:cxn modelId="{992CCD43-0A33-4C7E-9D4E-9E2662E5E9B2}" type="presOf" srcId="{44935B2D-6491-4B39-B85C-409C207F4A63}" destId="{E9466F5A-FBDE-4173-98B7-E25BC7C13796}" srcOrd="0" destOrd="0" presId="urn:microsoft.com/office/officeart/2005/8/layout/cycle2"/>
    <dgm:cxn modelId="{85F2CCDA-CECD-4054-B35D-5EB7E38BC3A4}" type="presOf" srcId="{4885D32D-B780-4A82-9609-28566261752A}" destId="{DD20CD40-40F1-4804-9756-BE7300929124}" srcOrd="1" destOrd="0" presId="urn:microsoft.com/office/officeart/2005/8/layout/cycle2"/>
    <dgm:cxn modelId="{EFA07CC7-3342-4A6C-BE4C-EDBC735A9F0B}" srcId="{A94D2C1C-B3E3-4E1D-ABD5-D7215CFC300C}" destId="{4E5A7FF3-274A-43FA-A5FD-77B3EF18600D}" srcOrd="2" destOrd="0" parTransId="{477E5878-DAC1-43C8-81E9-121382B15E20}" sibTransId="{B0DC836B-04FC-44B2-9C81-751539D3CD90}"/>
    <dgm:cxn modelId="{42B411AE-DE92-402E-9583-DBAC5B7D0F94}" type="presOf" srcId="{A5986CEA-9D89-4B34-9CD8-ABFE6B20605E}" destId="{804C7422-F540-4A1A-B1E9-6FF5D07611F3}" srcOrd="0" destOrd="0" presId="urn:microsoft.com/office/officeart/2005/8/layout/cycle2"/>
    <dgm:cxn modelId="{7FBCE97C-AD3B-4C83-81FF-6C73C44B6942}" type="presOf" srcId="{C8BF9679-090F-41FD-8705-692C4E43DBBE}" destId="{B6C21D83-28F2-4B00-9593-F96FB19BE0CE}" srcOrd="0" destOrd="0" presId="urn:microsoft.com/office/officeart/2005/8/layout/cycle2"/>
    <dgm:cxn modelId="{7E3C10C5-56A6-4F44-B3D0-F3623AE769A5}" type="presOf" srcId="{CC359B7B-541A-4E77-89C0-C87DF4BEF1ED}" destId="{E6971A4D-08ED-40C9-A7F9-278244B97680}" srcOrd="0" destOrd="0" presId="urn:microsoft.com/office/officeart/2005/8/layout/cycle2"/>
    <dgm:cxn modelId="{8EF3B611-6DEE-491A-AB07-57218C6EB0CC}" type="presOf" srcId="{B0DC836B-04FC-44B2-9C81-751539D3CD90}" destId="{9F2ABEA2-0C56-4550-844B-A93FD25314A0}" srcOrd="1" destOrd="0" presId="urn:microsoft.com/office/officeart/2005/8/layout/cycle2"/>
    <dgm:cxn modelId="{8FA50F4F-BDB0-46A2-93BD-DA9C00A13558}" type="presOf" srcId="{852E9603-4501-4950-9FCC-0762D9605A6D}" destId="{8E832390-0741-461B-BC36-A92473B17F5B}" srcOrd="0" destOrd="0" presId="urn:microsoft.com/office/officeart/2005/8/layout/cycle2"/>
    <dgm:cxn modelId="{FAC5729B-F421-465C-9A25-D0A61EADA57F}" type="presOf" srcId="{852E9603-4501-4950-9FCC-0762D9605A6D}" destId="{042DC502-D37A-4479-A3F3-0CE780F27129}" srcOrd="1" destOrd="0" presId="urn:microsoft.com/office/officeart/2005/8/layout/cycle2"/>
    <dgm:cxn modelId="{8B3D64FF-FEE4-4C61-BA1F-36A73798EB5D}" type="presOf" srcId="{A28D90AF-7D8B-4D19-955D-E391BED1FA03}" destId="{80D008CE-4B37-4FA2-8109-4C9F95B8259D}" srcOrd="0" destOrd="0" presId="urn:microsoft.com/office/officeart/2005/8/layout/cycle2"/>
    <dgm:cxn modelId="{F8CAE87A-63B6-45BC-B09C-C11A4B4ED22D}" type="presOf" srcId="{E9B3E7DF-223A-4A5C-818D-D90D07BA5B8E}" destId="{815638C9-F9E1-487C-A17A-D88B858FCF13}" srcOrd="1" destOrd="0" presId="urn:microsoft.com/office/officeart/2005/8/layout/cycle2"/>
    <dgm:cxn modelId="{E866D654-C139-4DCF-A043-657B928397D5}" type="presOf" srcId="{F2FF3A68-4AF9-450C-930E-80D90DF1351A}" destId="{FD98EDC8-6B27-4579-AF85-CA8982489E0E}" srcOrd="0" destOrd="0" presId="urn:microsoft.com/office/officeart/2005/8/layout/cycle2"/>
    <dgm:cxn modelId="{3F6C8605-092D-4042-A25F-CC9503164A47}" type="presOf" srcId="{4E5A7FF3-274A-43FA-A5FD-77B3EF18600D}" destId="{7E54D6CD-F0AF-4028-AAD7-B6C8D8978532}" srcOrd="0" destOrd="0" presId="urn:microsoft.com/office/officeart/2005/8/layout/cycle2"/>
    <dgm:cxn modelId="{66C81D91-041A-40C2-8AA9-EA124D0E2144}" type="presOf" srcId="{E9B3E7DF-223A-4A5C-818D-D90D07BA5B8E}" destId="{19B45625-AEA0-4D05-9695-5F4073029C59}" srcOrd="0" destOrd="0" presId="urn:microsoft.com/office/officeart/2005/8/layout/cycle2"/>
    <dgm:cxn modelId="{64346663-3DCB-4D30-AFCB-8C91213726E8}" srcId="{A94D2C1C-B3E3-4E1D-ABD5-D7215CFC300C}" destId="{F2FF3A68-4AF9-450C-930E-80D90DF1351A}" srcOrd="4" destOrd="0" parTransId="{516D9606-F6BD-4ADF-B27F-72CD5C951E10}" sibTransId="{44935B2D-6491-4B39-B85C-409C207F4A63}"/>
    <dgm:cxn modelId="{B8C08E8E-B080-4584-9162-407CF2593991}" type="presOf" srcId="{A94D2C1C-B3E3-4E1D-ABD5-D7215CFC300C}" destId="{01D4630C-86D4-46F1-8642-926644E1DE1D}" srcOrd="0" destOrd="0" presId="urn:microsoft.com/office/officeart/2005/8/layout/cycle2"/>
    <dgm:cxn modelId="{CF126CFC-FFDD-493E-91A1-22B983A65F8A}" srcId="{A94D2C1C-B3E3-4E1D-ABD5-D7215CFC300C}" destId="{7629F3D4-C97D-423B-9D18-0892D7DE9FF2}" srcOrd="5" destOrd="0" parTransId="{4FE721E1-18E9-4F79-A94F-7C1C7156B0AD}" sibTransId="{E9B3E7DF-223A-4A5C-818D-D90D07BA5B8E}"/>
    <dgm:cxn modelId="{D676BC64-DA05-4B0B-8B3B-583FFDD2E8B0}" srcId="{A94D2C1C-B3E3-4E1D-ABD5-D7215CFC300C}" destId="{A28D90AF-7D8B-4D19-955D-E391BED1FA03}" srcOrd="0" destOrd="0" parTransId="{B300FA54-882B-412D-82FC-A43C2A653EBB}" sibTransId="{852E9603-4501-4950-9FCC-0762D9605A6D}"/>
    <dgm:cxn modelId="{25F73ADC-7AD0-43F5-9816-FA5786CFA224}" type="presOf" srcId="{4885D32D-B780-4A82-9609-28566261752A}" destId="{C96EFD25-C35E-40E1-9BE0-5A86604EA321}" srcOrd="0" destOrd="0" presId="urn:microsoft.com/office/officeart/2005/8/layout/cycle2"/>
    <dgm:cxn modelId="{9513EF4E-3C38-424B-9F3D-71127A4BD7A9}" srcId="{A94D2C1C-B3E3-4E1D-ABD5-D7215CFC300C}" destId="{CC359B7B-541A-4E77-89C0-C87DF4BEF1ED}" srcOrd="1" destOrd="0" parTransId="{6933F19A-6488-417C-BE59-63D13A55E03A}" sibTransId="{C8BF9679-090F-41FD-8705-692C4E43DBBE}"/>
    <dgm:cxn modelId="{EF8D7ED6-B4D6-4611-91FE-357A92B3BD96}" type="presOf" srcId="{44935B2D-6491-4B39-B85C-409C207F4A63}" destId="{C31A6751-4C9B-4D1D-A170-C875375E3FD3}" srcOrd="1" destOrd="0" presId="urn:microsoft.com/office/officeart/2005/8/layout/cycle2"/>
    <dgm:cxn modelId="{D7DC14E9-DF37-46B5-A956-EF4F24AB4746}" type="presOf" srcId="{B0DC836B-04FC-44B2-9C81-751539D3CD90}" destId="{C7EB4FBF-E95E-45AB-8E25-A0337D944CE1}" srcOrd="0" destOrd="0" presId="urn:microsoft.com/office/officeart/2005/8/layout/cycle2"/>
    <dgm:cxn modelId="{0B3DFDC4-880C-46ED-AA78-B89CD22AA73F}" type="presParOf" srcId="{01D4630C-86D4-46F1-8642-926644E1DE1D}" destId="{80D008CE-4B37-4FA2-8109-4C9F95B8259D}" srcOrd="0" destOrd="0" presId="urn:microsoft.com/office/officeart/2005/8/layout/cycle2"/>
    <dgm:cxn modelId="{0D07A099-F5D9-4E8F-8EE1-5B6AF1B9B911}" type="presParOf" srcId="{01D4630C-86D4-46F1-8642-926644E1DE1D}" destId="{8E832390-0741-461B-BC36-A92473B17F5B}" srcOrd="1" destOrd="0" presId="urn:microsoft.com/office/officeart/2005/8/layout/cycle2"/>
    <dgm:cxn modelId="{163B1A8A-F0F3-41D5-80A3-63D614B73D9A}" type="presParOf" srcId="{8E832390-0741-461B-BC36-A92473B17F5B}" destId="{042DC502-D37A-4479-A3F3-0CE780F27129}" srcOrd="0" destOrd="0" presId="urn:microsoft.com/office/officeart/2005/8/layout/cycle2"/>
    <dgm:cxn modelId="{606BC620-59DF-427B-8202-5AD27FC2273F}" type="presParOf" srcId="{01D4630C-86D4-46F1-8642-926644E1DE1D}" destId="{E6971A4D-08ED-40C9-A7F9-278244B97680}" srcOrd="2" destOrd="0" presId="urn:microsoft.com/office/officeart/2005/8/layout/cycle2"/>
    <dgm:cxn modelId="{C36F3F5A-B9FF-469C-A7E2-2BF28AC24D33}" type="presParOf" srcId="{01D4630C-86D4-46F1-8642-926644E1DE1D}" destId="{B6C21D83-28F2-4B00-9593-F96FB19BE0CE}" srcOrd="3" destOrd="0" presId="urn:microsoft.com/office/officeart/2005/8/layout/cycle2"/>
    <dgm:cxn modelId="{BBFB849F-F3DB-40A7-B984-FB9732D3EBE0}" type="presParOf" srcId="{B6C21D83-28F2-4B00-9593-F96FB19BE0CE}" destId="{67A79761-257F-4894-AC63-D77BB3C0E0FF}" srcOrd="0" destOrd="0" presId="urn:microsoft.com/office/officeart/2005/8/layout/cycle2"/>
    <dgm:cxn modelId="{EA690569-BFAE-4843-ACDE-BC7C927B2322}" type="presParOf" srcId="{01D4630C-86D4-46F1-8642-926644E1DE1D}" destId="{7E54D6CD-F0AF-4028-AAD7-B6C8D8978532}" srcOrd="4" destOrd="0" presId="urn:microsoft.com/office/officeart/2005/8/layout/cycle2"/>
    <dgm:cxn modelId="{B3C4C20D-DE99-4C11-9834-96820C6C5F7A}" type="presParOf" srcId="{01D4630C-86D4-46F1-8642-926644E1DE1D}" destId="{C7EB4FBF-E95E-45AB-8E25-A0337D944CE1}" srcOrd="5" destOrd="0" presId="urn:microsoft.com/office/officeart/2005/8/layout/cycle2"/>
    <dgm:cxn modelId="{7B7C0E63-72AF-4B8B-8F31-3E173A969D30}" type="presParOf" srcId="{C7EB4FBF-E95E-45AB-8E25-A0337D944CE1}" destId="{9F2ABEA2-0C56-4550-844B-A93FD25314A0}" srcOrd="0" destOrd="0" presId="urn:microsoft.com/office/officeart/2005/8/layout/cycle2"/>
    <dgm:cxn modelId="{97396D26-41BD-4378-923F-D470D1404DE3}" type="presParOf" srcId="{01D4630C-86D4-46F1-8642-926644E1DE1D}" destId="{804C7422-F540-4A1A-B1E9-6FF5D07611F3}" srcOrd="6" destOrd="0" presId="urn:microsoft.com/office/officeart/2005/8/layout/cycle2"/>
    <dgm:cxn modelId="{C38CF706-526E-4D0C-B613-BC55E8148E94}" type="presParOf" srcId="{01D4630C-86D4-46F1-8642-926644E1DE1D}" destId="{C96EFD25-C35E-40E1-9BE0-5A86604EA321}" srcOrd="7" destOrd="0" presId="urn:microsoft.com/office/officeart/2005/8/layout/cycle2"/>
    <dgm:cxn modelId="{68AEAE5E-A1D8-43DC-B3C8-1369320861C6}" type="presParOf" srcId="{C96EFD25-C35E-40E1-9BE0-5A86604EA321}" destId="{DD20CD40-40F1-4804-9756-BE7300929124}" srcOrd="0" destOrd="0" presId="urn:microsoft.com/office/officeart/2005/8/layout/cycle2"/>
    <dgm:cxn modelId="{26DD7F54-5711-49D6-AEF1-14B37A4F237D}" type="presParOf" srcId="{01D4630C-86D4-46F1-8642-926644E1DE1D}" destId="{FD98EDC8-6B27-4579-AF85-CA8982489E0E}" srcOrd="8" destOrd="0" presId="urn:microsoft.com/office/officeart/2005/8/layout/cycle2"/>
    <dgm:cxn modelId="{2E30AB9D-F966-4297-9C73-0CE2A21BFF46}" type="presParOf" srcId="{01D4630C-86D4-46F1-8642-926644E1DE1D}" destId="{E9466F5A-FBDE-4173-98B7-E25BC7C13796}" srcOrd="9" destOrd="0" presId="urn:microsoft.com/office/officeart/2005/8/layout/cycle2"/>
    <dgm:cxn modelId="{33934B65-404C-4520-9F38-61AD46D190D2}" type="presParOf" srcId="{E9466F5A-FBDE-4173-98B7-E25BC7C13796}" destId="{C31A6751-4C9B-4D1D-A170-C875375E3FD3}" srcOrd="0" destOrd="0" presId="urn:microsoft.com/office/officeart/2005/8/layout/cycle2"/>
    <dgm:cxn modelId="{761801AF-6A60-4C72-90A4-A36A65FF4F43}" type="presParOf" srcId="{01D4630C-86D4-46F1-8642-926644E1DE1D}" destId="{6385BA13-F441-4381-A53C-C6D312E36AA0}" srcOrd="10" destOrd="0" presId="urn:microsoft.com/office/officeart/2005/8/layout/cycle2"/>
    <dgm:cxn modelId="{C4560AC5-E6DC-41B6-83A5-799EBB947F3B}" type="presParOf" srcId="{01D4630C-86D4-46F1-8642-926644E1DE1D}" destId="{19B45625-AEA0-4D05-9695-5F4073029C59}" srcOrd="11" destOrd="0" presId="urn:microsoft.com/office/officeart/2005/8/layout/cycle2"/>
    <dgm:cxn modelId="{B05AFDA5-613B-40BA-9BE9-5B093E8DEF83}" type="presParOf" srcId="{19B45625-AEA0-4D05-9695-5F4073029C59}" destId="{815638C9-F9E1-487C-A17A-D88B858FCF1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95CFB-3B04-44D9-B9B6-FA35EEB56307}"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28BECD2C-9B77-420F-9D83-ECE26F05B497}">
      <dgm:prSet phldrT="[Text]"/>
      <dgm:spPr/>
      <dgm:t>
        <a:bodyPr/>
        <a:lstStyle/>
        <a:p>
          <a:r>
            <a:rPr lang="en-GB" dirty="0" smtClean="0"/>
            <a:t>The share of the workforce with </a:t>
          </a:r>
          <a:r>
            <a:rPr lang="en-GB" b="1" dirty="0" smtClean="0"/>
            <a:t>higher skills is rising</a:t>
          </a:r>
          <a:endParaRPr lang="en-GB" b="1" dirty="0"/>
        </a:p>
      </dgm:t>
    </dgm:pt>
    <dgm:pt modelId="{516B4578-F847-4E4A-A574-C11D94144490}" type="parTrans" cxnId="{411E922D-9270-4FB3-BB08-184E48D13D60}">
      <dgm:prSet/>
      <dgm:spPr/>
      <dgm:t>
        <a:bodyPr/>
        <a:lstStyle/>
        <a:p>
          <a:endParaRPr lang="en-GB"/>
        </a:p>
      </dgm:t>
    </dgm:pt>
    <dgm:pt modelId="{DA624C03-AD1B-483C-8403-4FE7435F2CB0}" type="sibTrans" cxnId="{411E922D-9270-4FB3-BB08-184E48D13D60}">
      <dgm:prSet/>
      <dgm:spPr/>
      <dgm:t>
        <a:bodyPr/>
        <a:lstStyle/>
        <a:p>
          <a:endParaRPr lang="en-GB"/>
        </a:p>
      </dgm:t>
    </dgm:pt>
    <dgm:pt modelId="{ED99E747-BF71-4434-A56F-9E09A33C83C8}">
      <dgm:prSet phldrT="[Text]" custT="1"/>
      <dgm:spPr/>
      <dgm:t>
        <a:bodyPr lIns="54000" rIns="54000"/>
        <a:lstStyle/>
        <a:p>
          <a:r>
            <a:rPr lang="en-GB" sz="1600" b="0" dirty="0" smtClean="0"/>
            <a:t>The share of the workforce with </a:t>
          </a:r>
          <a:r>
            <a:rPr lang="en-GB" sz="1600" b="1" dirty="0" smtClean="0"/>
            <a:t>no qualifications </a:t>
          </a:r>
          <a:r>
            <a:rPr lang="en-GB" sz="1600" b="0" dirty="0" smtClean="0"/>
            <a:t>is </a:t>
          </a:r>
          <a:r>
            <a:rPr lang="en-GB" sz="1600" b="1" dirty="0" smtClean="0"/>
            <a:t>shrinking</a:t>
          </a:r>
          <a:endParaRPr lang="en-GB" sz="1600" b="1" dirty="0"/>
        </a:p>
      </dgm:t>
    </dgm:pt>
    <dgm:pt modelId="{A981A1F4-F06C-46CA-8EB1-AF67F20E1163}" type="parTrans" cxnId="{38C5628A-138A-4D70-BCCA-52933506B0A4}">
      <dgm:prSet/>
      <dgm:spPr/>
      <dgm:t>
        <a:bodyPr/>
        <a:lstStyle/>
        <a:p>
          <a:endParaRPr lang="en-GB"/>
        </a:p>
      </dgm:t>
    </dgm:pt>
    <dgm:pt modelId="{D0360E11-5D11-4271-87D2-DD847FEB63B8}" type="sibTrans" cxnId="{38C5628A-138A-4D70-BCCA-52933506B0A4}">
      <dgm:prSet/>
      <dgm:spPr/>
      <dgm:t>
        <a:bodyPr/>
        <a:lstStyle/>
        <a:p>
          <a:endParaRPr lang="en-GB"/>
        </a:p>
      </dgm:t>
    </dgm:pt>
    <dgm:pt modelId="{604325C4-CB67-43E3-B8A9-A04DC2541D83}" type="pres">
      <dgm:prSet presAssocID="{28295CFB-3B04-44D9-B9B6-FA35EEB56307}" presName="compositeShape" presStyleCnt="0">
        <dgm:presLayoutVars>
          <dgm:chMax val="2"/>
          <dgm:dir/>
          <dgm:resizeHandles val="exact"/>
        </dgm:presLayoutVars>
      </dgm:prSet>
      <dgm:spPr/>
      <dgm:t>
        <a:bodyPr/>
        <a:lstStyle/>
        <a:p>
          <a:endParaRPr lang="en-GB"/>
        </a:p>
      </dgm:t>
    </dgm:pt>
    <dgm:pt modelId="{6F55162E-A28E-424E-8367-E48150863C69}" type="pres">
      <dgm:prSet presAssocID="{28295CFB-3B04-44D9-B9B6-FA35EEB56307}" presName="divider" presStyleLbl="fgShp" presStyleIdx="0" presStyleCnt="1"/>
      <dgm:spPr/>
    </dgm:pt>
    <dgm:pt modelId="{607DBD44-76B7-4868-96C3-E56448891D52}" type="pres">
      <dgm:prSet presAssocID="{28BECD2C-9B77-420F-9D83-ECE26F05B497}" presName="downArrow" presStyleLbl="node1" presStyleIdx="0" presStyleCnt="2" custScaleY="95556" custLinFactNeighborX="986" custLinFactNeighborY="15278"/>
      <dgm:spPr/>
    </dgm:pt>
    <dgm:pt modelId="{D5FCEEB0-4795-4B35-8987-8B36FA1E9137}" type="pres">
      <dgm:prSet presAssocID="{28BECD2C-9B77-420F-9D83-ECE26F05B497}" presName="downArrowText" presStyleLbl="revTx" presStyleIdx="0" presStyleCnt="2" custScaleX="157684" custLinFactNeighborX="-3970" custLinFactNeighborY="10352">
        <dgm:presLayoutVars>
          <dgm:bulletEnabled val="1"/>
        </dgm:presLayoutVars>
      </dgm:prSet>
      <dgm:spPr/>
      <dgm:t>
        <a:bodyPr/>
        <a:lstStyle/>
        <a:p>
          <a:endParaRPr lang="en-GB"/>
        </a:p>
      </dgm:t>
    </dgm:pt>
    <dgm:pt modelId="{38604530-68EC-4EA2-A99F-01C5DB9B1D7D}" type="pres">
      <dgm:prSet presAssocID="{ED99E747-BF71-4434-A56F-9E09A33C83C8}" presName="upArrow" presStyleLbl="node1" presStyleIdx="1" presStyleCnt="2" custScaleY="80740" custLinFactNeighborX="-1667" custLinFactNeighborY="-27870"/>
      <dgm:spPr/>
    </dgm:pt>
    <dgm:pt modelId="{CAB25620-4BEF-464C-85E1-66D494EC838D}" type="pres">
      <dgm:prSet presAssocID="{ED99E747-BF71-4434-A56F-9E09A33C83C8}" presName="upArrowText" presStyleLbl="revTx" presStyleIdx="1" presStyleCnt="2" custScaleX="162754" custScaleY="116562" custLinFactNeighborX="15752" custLinFactNeighborY="-5591">
        <dgm:presLayoutVars>
          <dgm:bulletEnabled val="1"/>
        </dgm:presLayoutVars>
      </dgm:prSet>
      <dgm:spPr/>
      <dgm:t>
        <a:bodyPr/>
        <a:lstStyle/>
        <a:p>
          <a:endParaRPr lang="en-GB"/>
        </a:p>
      </dgm:t>
    </dgm:pt>
  </dgm:ptLst>
  <dgm:cxnLst>
    <dgm:cxn modelId="{411E922D-9270-4FB3-BB08-184E48D13D60}" srcId="{28295CFB-3B04-44D9-B9B6-FA35EEB56307}" destId="{28BECD2C-9B77-420F-9D83-ECE26F05B497}" srcOrd="0" destOrd="0" parTransId="{516B4578-F847-4E4A-A574-C11D94144490}" sibTransId="{DA624C03-AD1B-483C-8403-4FE7435F2CB0}"/>
    <dgm:cxn modelId="{38C5628A-138A-4D70-BCCA-52933506B0A4}" srcId="{28295CFB-3B04-44D9-B9B6-FA35EEB56307}" destId="{ED99E747-BF71-4434-A56F-9E09A33C83C8}" srcOrd="1" destOrd="0" parTransId="{A981A1F4-F06C-46CA-8EB1-AF67F20E1163}" sibTransId="{D0360E11-5D11-4271-87D2-DD847FEB63B8}"/>
    <dgm:cxn modelId="{0AC3AD05-CC5A-4355-A101-1A54D0DE413A}" type="presOf" srcId="{ED99E747-BF71-4434-A56F-9E09A33C83C8}" destId="{CAB25620-4BEF-464C-85E1-66D494EC838D}" srcOrd="0" destOrd="0" presId="urn:microsoft.com/office/officeart/2005/8/layout/arrow3"/>
    <dgm:cxn modelId="{0CF8E9C6-5D65-4954-90B2-050620096C81}" type="presOf" srcId="{28BECD2C-9B77-420F-9D83-ECE26F05B497}" destId="{D5FCEEB0-4795-4B35-8987-8B36FA1E9137}" srcOrd="0" destOrd="0" presId="urn:microsoft.com/office/officeart/2005/8/layout/arrow3"/>
    <dgm:cxn modelId="{054AE80E-B265-4D0C-91C8-A6CF1520596E}" type="presOf" srcId="{28295CFB-3B04-44D9-B9B6-FA35EEB56307}" destId="{604325C4-CB67-43E3-B8A9-A04DC2541D83}" srcOrd="0" destOrd="0" presId="urn:microsoft.com/office/officeart/2005/8/layout/arrow3"/>
    <dgm:cxn modelId="{CBE79A7F-AD73-411F-A513-E20890392BDF}" type="presParOf" srcId="{604325C4-CB67-43E3-B8A9-A04DC2541D83}" destId="{6F55162E-A28E-424E-8367-E48150863C69}" srcOrd="0" destOrd="0" presId="urn:microsoft.com/office/officeart/2005/8/layout/arrow3"/>
    <dgm:cxn modelId="{86C4F3C2-2DF3-4ADA-90E6-2EFEC1603599}" type="presParOf" srcId="{604325C4-CB67-43E3-B8A9-A04DC2541D83}" destId="{607DBD44-76B7-4868-96C3-E56448891D52}" srcOrd="1" destOrd="0" presId="urn:microsoft.com/office/officeart/2005/8/layout/arrow3"/>
    <dgm:cxn modelId="{127AB60C-D93A-4E93-A505-DCC1F1566DCA}" type="presParOf" srcId="{604325C4-CB67-43E3-B8A9-A04DC2541D83}" destId="{D5FCEEB0-4795-4B35-8987-8B36FA1E9137}" srcOrd="2" destOrd="0" presId="urn:microsoft.com/office/officeart/2005/8/layout/arrow3"/>
    <dgm:cxn modelId="{9FAC48A9-88AD-4948-B57F-9FA7F734B095}" type="presParOf" srcId="{604325C4-CB67-43E3-B8A9-A04DC2541D83}" destId="{38604530-68EC-4EA2-A99F-01C5DB9B1D7D}" srcOrd="3" destOrd="0" presId="urn:microsoft.com/office/officeart/2005/8/layout/arrow3"/>
    <dgm:cxn modelId="{EBD75F83-D7A4-4311-9DF3-60C3112508B3}" type="presParOf" srcId="{604325C4-CB67-43E3-B8A9-A04DC2541D83}" destId="{CAB25620-4BEF-464C-85E1-66D494EC838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671"/>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sz="quarter" idx="1"/>
          </p:nvPr>
        </p:nvSpPr>
        <p:spPr>
          <a:xfrm>
            <a:off x="3850444" y="1"/>
            <a:ext cx="2945659" cy="496671"/>
          </a:xfrm>
          <a:prstGeom prst="rect">
            <a:avLst/>
          </a:prstGeom>
        </p:spPr>
        <p:txBody>
          <a:bodyPr vert="horz" lIns="91440" tIns="45720" rIns="91440" bIns="45720" rtlCol="0"/>
          <a:lstStyle>
            <a:lvl1pPr algn="r">
              <a:defRPr sz="1200">
                <a:cs typeface="+mn-cs"/>
              </a:defRPr>
            </a:lvl1pPr>
          </a:lstStyle>
          <a:p>
            <a:pPr>
              <a:defRPr/>
            </a:pPr>
            <a:fld id="{4981F414-CA88-4FF4-AAF7-AC624682E5BB}" type="datetimeFigureOut">
              <a:rPr lang="en-GB"/>
              <a:pPr>
                <a:defRPr/>
              </a:pPr>
              <a:t>15/04/2014</a:t>
            </a:fld>
            <a:endParaRPr lang="en-GB"/>
          </a:p>
        </p:txBody>
      </p:sp>
      <p:sp>
        <p:nvSpPr>
          <p:cNvPr id="4" name="Footer Placeholder 3"/>
          <p:cNvSpPr>
            <a:spLocks noGrp="1"/>
          </p:cNvSpPr>
          <p:nvPr>
            <p:ph type="ftr" sz="quarter" idx="2"/>
          </p:nvPr>
        </p:nvSpPr>
        <p:spPr>
          <a:xfrm>
            <a:off x="1" y="9428274"/>
            <a:ext cx="2945659" cy="496671"/>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5" name="Slide Number Placeholder 4"/>
          <p:cNvSpPr>
            <a:spLocks noGrp="1"/>
          </p:cNvSpPr>
          <p:nvPr>
            <p:ph type="sldNum" sz="quarter" idx="3"/>
          </p:nvPr>
        </p:nvSpPr>
        <p:spPr>
          <a:xfrm>
            <a:off x="3850444" y="9428274"/>
            <a:ext cx="2945659" cy="496671"/>
          </a:xfrm>
          <a:prstGeom prst="rect">
            <a:avLst/>
          </a:prstGeom>
        </p:spPr>
        <p:txBody>
          <a:bodyPr vert="horz" lIns="91440" tIns="45720" rIns="91440" bIns="45720" rtlCol="0" anchor="b"/>
          <a:lstStyle>
            <a:lvl1pPr algn="r">
              <a:defRPr sz="1200">
                <a:cs typeface="+mn-cs"/>
              </a:defRPr>
            </a:lvl1pPr>
          </a:lstStyle>
          <a:p>
            <a:pPr>
              <a:defRPr/>
            </a:pPr>
            <a:fld id="{2FB09AF9-775C-4878-A596-38C6CBA620B3}" type="slidenum">
              <a:rPr lang="en-GB"/>
              <a:pPr>
                <a:defRPr/>
              </a:pPr>
              <a:t>‹#›</a:t>
            </a:fld>
            <a:endParaRPr lang="en-GB"/>
          </a:p>
        </p:txBody>
      </p:sp>
    </p:spTree>
    <p:extLst>
      <p:ext uri="{BB962C8B-B14F-4D97-AF65-F5344CB8AC3E}">
        <p14:creationId xmlns:p14="http://schemas.microsoft.com/office/powerpoint/2010/main" val="297621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671"/>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3850444" y="1"/>
            <a:ext cx="2945659" cy="496671"/>
          </a:xfrm>
          <a:prstGeom prst="rect">
            <a:avLst/>
          </a:prstGeom>
        </p:spPr>
        <p:txBody>
          <a:bodyPr vert="horz" lIns="91440" tIns="45720" rIns="91440" bIns="45720" rtlCol="0"/>
          <a:lstStyle>
            <a:lvl1pPr algn="r">
              <a:defRPr sz="1200">
                <a:cs typeface="+mn-cs"/>
              </a:defRPr>
            </a:lvl1pPr>
          </a:lstStyle>
          <a:p>
            <a:pPr>
              <a:defRPr/>
            </a:pPr>
            <a:fld id="{2A527DDF-1F42-4901-A544-205230AEBCCC}" type="datetimeFigureOut">
              <a:rPr lang="en-GB"/>
              <a:pPr>
                <a:defRPr/>
              </a:pPr>
              <a:t>15/04/2014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833"/>
            <a:ext cx="5438140" cy="446664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1" y="9428274"/>
            <a:ext cx="2945659" cy="496671"/>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3850444" y="9428274"/>
            <a:ext cx="2945659" cy="496671"/>
          </a:xfrm>
          <a:prstGeom prst="rect">
            <a:avLst/>
          </a:prstGeom>
        </p:spPr>
        <p:txBody>
          <a:bodyPr vert="horz" lIns="91440" tIns="45720" rIns="91440" bIns="45720" rtlCol="0" anchor="b"/>
          <a:lstStyle>
            <a:lvl1pPr algn="r">
              <a:defRPr sz="1200">
                <a:cs typeface="+mn-cs"/>
              </a:defRPr>
            </a:lvl1pPr>
          </a:lstStyle>
          <a:p>
            <a:pPr>
              <a:defRPr/>
            </a:pPr>
            <a:fld id="{C016334D-393C-44BA-B4E5-951E6D4C60F4}" type="slidenum">
              <a:rPr lang="en-GB"/>
              <a:pPr>
                <a:defRPr/>
              </a:pPr>
              <a:t>‹#›</a:t>
            </a:fld>
            <a:endParaRPr lang="en-GB"/>
          </a:p>
        </p:txBody>
      </p:sp>
    </p:spTree>
    <p:extLst>
      <p:ext uri="{BB962C8B-B14F-4D97-AF65-F5344CB8AC3E}">
        <p14:creationId xmlns:p14="http://schemas.microsoft.com/office/powerpoint/2010/main" val="407309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wantafreshstart.com/about.asp?division=&amp;divisionID=14&amp;functionID=29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itc.org.uk/resources/case_studies/baa_heathrow_tt.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nsaforretail.com/NSAR/Others/SuccessStories/SuccessStoriesDescription.aspx?ID=1327" TargetMode="External"/><Relationship Id="rId4" Type="http://schemas.openxmlformats.org/officeDocument/2006/relationships/hyperlink" Target="http://www.heathrowairport.com/about-us/heathrow-jobs/heathrow-academy/heathrow-academy-_-retai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vestorsinpeople.co.uk/Documents/Case%20Studies/Badham_Pharmacy.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saforretail.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ukces.org.uk/ourwork/sector-skills-insigh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kces.org.uk/ourwork/sector-skills-insigh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dn.hm-treasury.gov.uk/growth_implementation_update.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is.gov.uk/policies/business-sectors/retai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esco-graduates.com/home/programmes/international-graduates/china-programm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invest.uktradeinvest.gov.uk/" TargetMode="External"/><Relationship Id="rId4" Type="http://schemas.openxmlformats.org/officeDocument/2006/relationships/hyperlink" Target="http://www.thisismoney.co.uk/money/markets/article-1708435/Analysis-Tesco-set-to-profit-in-China.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kces.org.uk/ourwork/sector-skills-insigh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kces.org.uk/ourwork/sector-skills-insigh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By</a:t>
            </a:r>
            <a:r>
              <a:rPr lang="en-GB" baseline="0" dirty="0" smtClean="0"/>
              <a:t> and large this pack refers to Retail as defined by SIC 47, which is defined as:</a:t>
            </a:r>
          </a:p>
          <a:p>
            <a:pPr eaLnBrk="1" hangingPunct="1">
              <a:spcBef>
                <a:spcPct val="0"/>
              </a:spcBef>
            </a:pPr>
            <a:endParaRPr lang="en-GB" baseline="0" dirty="0" smtClean="0"/>
          </a:p>
          <a:p>
            <a:r>
              <a:rPr lang="en-GB" sz="1200" kern="1200" dirty="0" smtClean="0">
                <a:solidFill>
                  <a:schemeClr val="tx1"/>
                </a:solidFill>
                <a:latin typeface="+mn-lt"/>
                <a:ea typeface="+mn-ea"/>
                <a:cs typeface="+mn-cs"/>
              </a:rPr>
              <a:t>47	Retail trade, except for motor vehicles</a:t>
            </a:r>
          </a:p>
          <a:p>
            <a:r>
              <a:rPr lang="en-GB" sz="1200" kern="1200" dirty="0" smtClean="0">
                <a:solidFill>
                  <a:schemeClr val="tx1"/>
                </a:solidFill>
                <a:latin typeface="+mn-lt"/>
                <a:ea typeface="+mn-ea"/>
                <a:cs typeface="+mn-cs"/>
              </a:rPr>
              <a:t>	47.1	Retail sales in non-specialised stores</a:t>
            </a:r>
          </a:p>
          <a:p>
            <a:r>
              <a:rPr lang="en-GB" sz="1200" kern="1200" dirty="0" smtClean="0">
                <a:solidFill>
                  <a:schemeClr val="tx1"/>
                </a:solidFill>
                <a:latin typeface="+mn-lt"/>
                <a:ea typeface="+mn-ea"/>
                <a:cs typeface="+mn-cs"/>
              </a:rPr>
              <a:t>	47.2	Retail sales in food, beverages and tobacco in specialised stores</a:t>
            </a:r>
          </a:p>
          <a:p>
            <a:pPr lvl="2"/>
            <a:r>
              <a:rPr lang="en-GB" sz="1200" kern="1200" dirty="0" smtClean="0">
                <a:solidFill>
                  <a:schemeClr val="tx1"/>
                </a:solidFill>
                <a:latin typeface="+mn-lt"/>
                <a:ea typeface="+mn-ea"/>
                <a:cs typeface="+mn-cs"/>
              </a:rPr>
              <a:t>47.3	Retail sales of automotive fuel in specialised stores</a:t>
            </a:r>
          </a:p>
          <a:p>
            <a:pPr lvl="2"/>
            <a:r>
              <a:rPr lang="en-GB" sz="1200" kern="1200" dirty="0" smtClean="0">
                <a:solidFill>
                  <a:schemeClr val="tx1"/>
                </a:solidFill>
                <a:latin typeface="+mn-lt"/>
                <a:ea typeface="+mn-ea"/>
                <a:cs typeface="+mn-cs"/>
              </a:rPr>
              <a:t>47.4	Retail sales of information and communication equipment in specialised stores</a:t>
            </a:r>
          </a:p>
          <a:p>
            <a:pPr lvl="2"/>
            <a:r>
              <a:rPr lang="en-GB" sz="1200" kern="1200" dirty="0" smtClean="0">
                <a:solidFill>
                  <a:schemeClr val="tx1"/>
                </a:solidFill>
                <a:latin typeface="+mn-lt"/>
                <a:ea typeface="+mn-ea"/>
                <a:cs typeface="+mn-cs"/>
              </a:rPr>
              <a:t>47.5	Retail sales of other household equipment in specialised stores</a:t>
            </a:r>
          </a:p>
          <a:p>
            <a:pPr lvl="2"/>
            <a:r>
              <a:rPr lang="en-GB" sz="1200" kern="1200" dirty="0" smtClean="0">
                <a:solidFill>
                  <a:schemeClr val="tx1"/>
                </a:solidFill>
                <a:latin typeface="+mn-lt"/>
                <a:ea typeface="+mn-ea"/>
                <a:cs typeface="+mn-cs"/>
              </a:rPr>
              <a:t>47.6	Retail sales of cultural and recreational goods in specialised stores</a:t>
            </a:r>
          </a:p>
          <a:p>
            <a:pPr lvl="2"/>
            <a:r>
              <a:rPr lang="en-GB" sz="1200" kern="1200" dirty="0" smtClean="0">
                <a:solidFill>
                  <a:schemeClr val="tx1"/>
                </a:solidFill>
                <a:latin typeface="+mn-lt"/>
                <a:ea typeface="+mn-ea"/>
                <a:cs typeface="+mn-cs"/>
              </a:rPr>
              <a:t>47.7	Retail sales of other goods in specialised stores</a:t>
            </a:r>
          </a:p>
          <a:p>
            <a:pPr lvl="2"/>
            <a:r>
              <a:rPr lang="en-GB" sz="1200" kern="1200" dirty="0" smtClean="0">
                <a:solidFill>
                  <a:schemeClr val="tx1"/>
                </a:solidFill>
                <a:latin typeface="+mn-lt"/>
                <a:ea typeface="+mn-ea"/>
                <a:cs typeface="+mn-cs"/>
              </a:rPr>
              <a:t>47.8	Retail sales </a:t>
            </a:r>
            <a:r>
              <a:rPr lang="en-GB" sz="1200" i="1" kern="1200" dirty="0" smtClean="0">
                <a:solidFill>
                  <a:schemeClr val="tx1"/>
                </a:solidFill>
                <a:latin typeface="+mn-lt"/>
                <a:ea typeface="+mn-ea"/>
                <a:cs typeface="+mn-cs"/>
              </a:rPr>
              <a:t>via </a:t>
            </a:r>
            <a:r>
              <a:rPr lang="en-GB" sz="1200" kern="1200" dirty="0" smtClean="0">
                <a:solidFill>
                  <a:schemeClr val="tx1"/>
                </a:solidFill>
                <a:latin typeface="+mn-lt"/>
                <a:ea typeface="+mn-ea"/>
                <a:cs typeface="+mn-cs"/>
              </a:rPr>
              <a:t>stalls and markets</a:t>
            </a:r>
          </a:p>
          <a:p>
            <a:pPr lvl="2"/>
            <a:r>
              <a:rPr lang="en-GB" sz="1200" kern="1200" dirty="0" smtClean="0">
                <a:solidFill>
                  <a:schemeClr val="tx1"/>
                </a:solidFill>
                <a:latin typeface="+mn-lt"/>
                <a:ea typeface="+mn-ea"/>
                <a:cs typeface="+mn-cs"/>
              </a:rPr>
              <a:t>47.9	Retail trade not in stores, stalls or markets</a:t>
            </a:r>
          </a:p>
          <a:p>
            <a:pPr eaLnBrk="1" hangingPunct="1">
              <a:spcBef>
                <a:spcPct val="0"/>
              </a:spcBef>
            </a:pPr>
            <a:endParaRPr lang="en-GB" baseline="0" dirty="0" smtClean="0"/>
          </a:p>
          <a:p>
            <a:pPr eaLnBrk="1" hangingPunct="1">
              <a:spcBef>
                <a:spcPct val="0"/>
              </a:spcBef>
            </a:pPr>
            <a:endParaRPr lang="en-GB" baseline="0" dirty="0" smtClean="0"/>
          </a:p>
          <a:p>
            <a:pPr eaLnBrk="1" hangingPunct="1">
              <a:spcBef>
                <a:spcPct val="0"/>
              </a:spcBef>
            </a:pPr>
            <a:r>
              <a:rPr lang="en-GB" baseline="0" dirty="0" smtClean="0"/>
              <a:t>*However, for some sources the </a:t>
            </a:r>
            <a:r>
              <a:rPr lang="en-GB" b="1" baseline="0" dirty="0" smtClean="0"/>
              <a:t>broader definition of wholesale and retail </a:t>
            </a:r>
            <a:r>
              <a:rPr lang="en-GB" baseline="0" dirty="0" smtClean="0"/>
              <a:t>is used – this is noted in the sources below the main slide.</a:t>
            </a:r>
            <a:endParaRPr lang="en-GB"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8AB993-420E-4B87-8A36-ED7DD5E4EC29}" type="slidenum">
              <a:rPr lang="en-GB" smtClean="0">
                <a:cs typeface="Arial" charset="0"/>
              </a:rPr>
              <a:pPr/>
              <a:t>1</a:t>
            </a:fld>
            <a:endParaRPr lang="en-GB"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r>
              <a:rPr lang="en-GB" sz="1200" i="1" kern="1200" dirty="0" smtClean="0">
                <a:solidFill>
                  <a:schemeClr val="tx1"/>
                </a:solidFill>
                <a:latin typeface="+mn-lt"/>
                <a:ea typeface="+mn-ea"/>
                <a:cs typeface="+mn-cs"/>
              </a:rPr>
              <a:t>Source: </a:t>
            </a:r>
            <a:r>
              <a:rPr lang="en-GB" sz="1200" i="1" u="sng" kern="1200" dirty="0" smtClean="0">
                <a:solidFill>
                  <a:schemeClr val="tx1"/>
                </a:solidFill>
                <a:latin typeface="+mn-lt"/>
                <a:ea typeface="+mn-ea"/>
                <a:cs typeface="+mn-cs"/>
                <a:hlinkClick r:id="rId3"/>
              </a:rPr>
              <a:t>http://www.iwantafreshstart.com/about.asp?division=&amp;divisionID=14&amp;functionID=293</a:t>
            </a:r>
            <a:r>
              <a:rPr lang="en-GB" sz="1200" i="1" kern="1200" dirty="0" smtClean="0">
                <a:solidFill>
                  <a:schemeClr val="tx1"/>
                </a:solidFill>
                <a:latin typeface="+mn-lt"/>
                <a:ea typeface="+mn-ea"/>
                <a:cs typeface="+mn-cs"/>
              </a:rPr>
              <a:t> </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a:p>
            <a:pPr eaLnBrk="1" hangingPunct="1"/>
            <a:r>
              <a:rPr lang="en-US" dirty="0" smtClean="0"/>
              <a:t>Sources:</a:t>
            </a:r>
            <a:r>
              <a:rPr lang="en-US" baseline="0" dirty="0" smtClean="0"/>
              <a:t> </a:t>
            </a:r>
          </a:p>
          <a:p>
            <a:pPr eaLnBrk="1" hangingPunct="1"/>
            <a:endParaRPr lang="en-US" baseline="0" dirty="0" smtClean="0"/>
          </a:p>
          <a:p>
            <a:pPr eaLnBrk="1" hangingPunct="1"/>
            <a:r>
              <a:rPr lang="en-US" baseline="0" dirty="0" smtClean="0"/>
              <a:t>Skills demand, </a:t>
            </a:r>
            <a:r>
              <a:rPr lang="en-US" sz="2400" baseline="0" dirty="0" smtClean="0">
                <a:solidFill>
                  <a:schemeClr val="tx1"/>
                </a:solidFill>
              </a:rPr>
              <a:t>NOTE</a:t>
            </a:r>
            <a:r>
              <a:rPr lang="en-US" baseline="0" dirty="0" smtClean="0"/>
              <a:t>– this refers to </a:t>
            </a:r>
            <a:r>
              <a:rPr lang="en-US" b="1" baseline="0" dirty="0" smtClean="0"/>
              <a:t>wholesale</a:t>
            </a:r>
            <a:r>
              <a:rPr lang="en-US" baseline="0" dirty="0" smtClean="0"/>
              <a:t> and retail, Working Futures 2010-2020, 2011</a:t>
            </a:r>
          </a:p>
          <a:p>
            <a:pPr eaLnBrk="1" hangingPunct="1"/>
            <a:r>
              <a:rPr lang="en-US" baseline="0" dirty="0" smtClean="0"/>
              <a:t>Insights and narrative from the Sector Skills Insights: Retail report, 2012</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marL="0" lvl="4" eaLnBrk="1" hangingPunct="1"/>
            <a:r>
              <a:rPr lang="en-GB" i="0" baseline="0" dirty="0" smtClean="0"/>
              <a:t>Labour turnover – SSA Wholesale and Retail 2012, UK Commission 2012</a:t>
            </a:r>
          </a:p>
          <a:p>
            <a:pPr marL="0" lvl="4" eaLnBrk="1" hangingPunct="1"/>
            <a:r>
              <a:rPr lang="en-GB" i="0" baseline="0" dirty="0" smtClean="0"/>
              <a:t>Job openings, QCF skills levels from – NOTE – refers to </a:t>
            </a:r>
            <a:r>
              <a:rPr lang="en-GB" b="1" i="0" baseline="0" dirty="0" smtClean="0"/>
              <a:t>wholesale </a:t>
            </a:r>
            <a:r>
              <a:rPr lang="en-GB" i="0" baseline="0" dirty="0" smtClean="0"/>
              <a:t>and retail,  Working Futures 2010-2020</a:t>
            </a:r>
          </a:p>
          <a:p>
            <a:r>
              <a:rPr lang="en-GB" i="0" baseline="0" dirty="0" smtClean="0"/>
              <a:t>Replacement demand is of continuing importance in retail. Across ALL sectors, j</a:t>
            </a:r>
            <a:r>
              <a:rPr lang="en-GB" sz="1200" kern="1200" baseline="0" dirty="0" smtClean="0">
                <a:solidFill>
                  <a:schemeClr val="tx1"/>
                </a:solidFill>
                <a:latin typeface="+mn-lt"/>
                <a:ea typeface="+mn-ea"/>
                <a:cs typeface="+mn-cs"/>
              </a:rPr>
              <a:t>ob openings created by those who leave the labour market (i.e. replacement demands) are projected to generate around 12 million job openings between 2010 and 2020, many times more than the 1.5m openings from the creation of new jobs.</a:t>
            </a:r>
            <a:endParaRPr lang="en-GB" i="0" baseline="0" dirty="0" smtClean="0"/>
          </a:p>
          <a:p>
            <a:pPr marL="0" lvl="4" eaLnBrk="1" hangingPunct="1"/>
            <a:r>
              <a:rPr lang="en-GB" i="0" baseline="0" dirty="0" smtClean="0"/>
              <a:t>Skills shortages data, - NOTE – REFERS TO WHOLESALE &amp; RETAIL -  UK Commission’s Employer Skills Survey 2011, UK Commission 2012</a:t>
            </a:r>
            <a:endParaRPr lang="en-US" i="0" dirty="0" smtClean="0"/>
          </a:p>
          <a:p>
            <a:pPr marL="717550" lvl="4" eaLnBrk="1" hangingPunct="1"/>
            <a:endParaRPr lang="en-GB" dirty="0" smtClean="0"/>
          </a:p>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Skills Place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http://uk.westfield.com/stratfordcity/community/skills-place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Work Zone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http://www.workzoneonline.co.uk/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http://uk.westfield.com/london/centre-information/community/library-workzone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http://uk.westfield.com/london/centre-information/community/careers/retailer-jobs-the-work-zone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http://uk.westfield.com/stratfordcityleasing/news/press-releases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http://uk.westfield.com/london/assets/pdf/wl_workforce%20_final.pdf </a:t>
            </a:r>
          </a:p>
          <a:p>
            <a:endParaRPr lang="en-GB"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Sources:</a:t>
            </a:r>
            <a:endParaRPr lang="en-GB" sz="1400" dirty="0" smtClean="0"/>
          </a:p>
          <a:p>
            <a:pPr marL="447675" lvl="1" indent="-447675">
              <a:lnSpc>
                <a:spcPct val="80000"/>
              </a:lnSpc>
              <a:buFont typeface="Arial" pitchFamily="34" charset="0"/>
              <a:buChar char="•"/>
            </a:pPr>
            <a:r>
              <a:rPr lang="en-GB" sz="1600" dirty="0" smtClean="0">
                <a:hlinkClick r:id="rId3"/>
              </a:rPr>
              <a:t>http://www.bitc.org.uk/resources/case_studies/baa_heathrow_tt.html</a:t>
            </a:r>
            <a:endParaRPr lang="en-GB" sz="1600" dirty="0" smtClean="0"/>
          </a:p>
          <a:p>
            <a:pPr marL="447675" lvl="1" indent="-447675">
              <a:lnSpc>
                <a:spcPct val="80000"/>
              </a:lnSpc>
              <a:buFont typeface="Arial" pitchFamily="34" charset="0"/>
              <a:buChar char="•"/>
            </a:pPr>
            <a:r>
              <a:rPr lang="en-GB" sz="1600" dirty="0" smtClean="0"/>
              <a:t> </a:t>
            </a:r>
            <a:r>
              <a:rPr lang="en-GB" sz="1500" dirty="0" smtClean="0">
                <a:hlinkClick r:id="rId4"/>
              </a:rPr>
              <a:t>http://www.heathrowairport.com/about-us/heathrow-jobs/heathrow-academy/heathrow-academy-_-retail</a:t>
            </a:r>
            <a:r>
              <a:rPr lang="en-GB" sz="1500" dirty="0" smtClean="0"/>
              <a:t> </a:t>
            </a:r>
          </a:p>
          <a:p>
            <a:pPr marL="447675" lvl="1" indent="-447675">
              <a:lnSpc>
                <a:spcPct val="80000"/>
              </a:lnSpc>
              <a:buFont typeface="Arial" pitchFamily="34" charset="0"/>
              <a:buChar char="•"/>
            </a:pPr>
            <a:r>
              <a:rPr lang="en-GB" sz="1500" dirty="0" err="1" smtClean="0"/>
              <a:t>Pulhalaya’s</a:t>
            </a:r>
            <a:r>
              <a:rPr lang="en-GB" sz="1500" dirty="0" smtClean="0"/>
              <a:t> story - </a:t>
            </a:r>
            <a:r>
              <a:rPr lang="en-GB" sz="1500" dirty="0" smtClean="0">
                <a:hlinkClick r:id="rId5"/>
              </a:rPr>
              <a:t>http://www.heathrowairport.com/static/Heathrow/Downloads/PDF/LHR_RA_CaseStudy_Nov2011_PuhalayaBaskaran.pdf</a:t>
            </a:r>
          </a:p>
          <a:p>
            <a:pPr marL="447675" marR="0" lvl="1" indent="-447675" algn="l" defTabSz="914400" rtl="0" eaLnBrk="0" fontAlgn="base" latinLnBrk="0" hangingPunct="0">
              <a:lnSpc>
                <a:spcPct val="80000"/>
              </a:lnSpc>
              <a:spcBef>
                <a:spcPct val="30000"/>
              </a:spcBef>
              <a:spcAft>
                <a:spcPct val="0"/>
              </a:spcAft>
              <a:buClrTx/>
              <a:buSzTx/>
              <a:buFont typeface="Arial" pitchFamily="34" charset="0"/>
              <a:buChar char="•"/>
              <a:tabLst/>
              <a:defRPr/>
            </a:pPr>
            <a:r>
              <a:rPr lang="en-GB" sz="1600" kern="1200" dirty="0" smtClean="0">
                <a:solidFill>
                  <a:schemeClr val="tx1"/>
                </a:solidFill>
                <a:latin typeface="+mn-lt"/>
                <a:ea typeface="+mn-ea"/>
                <a:cs typeface="+mn-cs"/>
                <a:hlinkClick r:id="rId3"/>
              </a:rPr>
              <a:t>Additional information, photo and logo provided by BAA</a:t>
            </a:r>
          </a:p>
          <a:p>
            <a:pPr marL="447675" lvl="1" indent="-447675">
              <a:lnSpc>
                <a:spcPct val="80000"/>
              </a:lnSpc>
              <a:buFont typeface="Arial" pitchFamily="34" charset="0"/>
              <a:buNone/>
            </a:pPr>
            <a:endParaRPr lang="en-US" sz="1500" kern="1200" dirty="0" smtClean="0">
              <a:solidFill>
                <a:schemeClr val="tx1"/>
              </a:solidFill>
              <a:latin typeface="+mn-lt"/>
              <a:ea typeface="+mn-ea"/>
              <a:cs typeface="+mn-cs"/>
              <a:hlinkClick r:id="rId5"/>
            </a:endParaRPr>
          </a:p>
          <a:p>
            <a:endParaRPr lang="en-US" sz="1200" dirty="0" smtClean="0"/>
          </a:p>
          <a:p>
            <a:endParaRPr lang="en-GB"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200" kern="1200" dirty="0" smtClean="0">
                <a:solidFill>
                  <a:schemeClr val="tx1"/>
                </a:solidFill>
                <a:latin typeface="+mn-lt"/>
                <a:ea typeface="+mn-ea"/>
                <a:cs typeface="+mn-cs"/>
              </a:rPr>
              <a:t>Sources </a:t>
            </a:r>
          </a:p>
          <a:p>
            <a:pPr eaLnBrk="1" hangingPunct="1"/>
            <a:r>
              <a:rPr lang="en-GB" sz="1200" kern="1200" dirty="0" smtClean="0">
                <a:solidFill>
                  <a:schemeClr val="tx1"/>
                </a:solidFill>
                <a:latin typeface="+mn-lt"/>
                <a:ea typeface="+mn-ea"/>
                <a:cs typeface="+mn-cs"/>
              </a:rPr>
              <a:t>Investment</a:t>
            </a:r>
            <a:r>
              <a:rPr lang="en-GB" sz="1200" kern="1200" baseline="0" dirty="0" smtClean="0">
                <a:solidFill>
                  <a:schemeClr val="tx1"/>
                </a:solidFill>
                <a:latin typeface="+mn-lt"/>
                <a:ea typeface="+mn-ea"/>
                <a:cs typeface="+mn-cs"/>
              </a:rPr>
              <a:t> in skills, provision in training and receipt of training, </a:t>
            </a:r>
            <a:r>
              <a:rPr lang="en-GB" sz="1200" kern="1200" dirty="0" smtClean="0">
                <a:solidFill>
                  <a:schemeClr val="tx1"/>
                </a:solidFill>
                <a:latin typeface="+mn-lt"/>
                <a:ea typeface="+mn-ea"/>
                <a:cs typeface="+mn-cs"/>
              </a:rPr>
              <a:t>UK Commission</a:t>
            </a:r>
            <a:r>
              <a:rPr lang="en-GB" sz="1200" kern="1200" baseline="0" dirty="0" smtClean="0">
                <a:solidFill>
                  <a:schemeClr val="tx1"/>
                </a:solidFill>
                <a:latin typeface="+mn-lt"/>
                <a:ea typeface="+mn-ea"/>
                <a:cs typeface="+mn-cs"/>
              </a:rPr>
              <a:t> ESS, UK Commission 2012</a:t>
            </a:r>
          </a:p>
          <a:p>
            <a:pPr eaLnBrk="1" hangingPunct="1"/>
            <a:endParaRPr lang="en-GB" sz="1200" kern="1200" baseline="0" dirty="0" smtClean="0">
              <a:solidFill>
                <a:schemeClr val="tx1"/>
              </a:solidFill>
              <a:latin typeface="+mn-lt"/>
              <a:ea typeface="+mn-ea"/>
              <a:cs typeface="+mn-cs"/>
            </a:endParaRPr>
          </a:p>
          <a:p>
            <a:pPr eaLnBrk="1" hangingPunct="1"/>
            <a:r>
              <a:rPr lang="en-GB" sz="1200" kern="1200" baseline="0" dirty="0" smtClean="0">
                <a:solidFill>
                  <a:schemeClr val="tx1"/>
                </a:solidFill>
                <a:latin typeface="+mn-lt"/>
                <a:ea typeface="+mn-ea"/>
                <a:cs typeface="+mn-cs"/>
              </a:rPr>
              <a:t>GVA, per employee, is for retail only, and from Annual Business Inquiry/ Business Register and Employment Survey (BRES) and Annual Business Survey, ONS – cited in the Sector Skills Assessment for Wholesale and Retail, 2012</a:t>
            </a:r>
          </a:p>
          <a:p>
            <a:pPr eaLnBrk="1" hangingPunct="1"/>
            <a:endParaRPr lang="en-GB" sz="1200" kern="1200" baseline="0" dirty="0" smtClean="0">
              <a:solidFill>
                <a:schemeClr val="tx1"/>
              </a:solidFill>
              <a:latin typeface="+mn-lt"/>
              <a:ea typeface="+mn-ea"/>
              <a:cs typeface="+mn-cs"/>
            </a:endParaRPr>
          </a:p>
          <a:p>
            <a:pPr eaLnBrk="1" hangingPunct="1"/>
            <a:r>
              <a:rPr lang="en-GB" sz="1200" kern="1200" baseline="0" dirty="0" smtClean="0">
                <a:solidFill>
                  <a:schemeClr val="tx1"/>
                </a:solidFill>
                <a:latin typeface="+mn-lt"/>
                <a:ea typeface="+mn-ea"/>
                <a:cs typeface="+mn-cs"/>
              </a:rPr>
              <a:t>Narrative and insights from Sector Skills Insights: Retail, UK Commission 2012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sz="1200" kern="1200" baseline="0" dirty="0" smtClean="0">
                <a:solidFill>
                  <a:srgbClr val="FF0000"/>
                </a:solidFill>
                <a:latin typeface="+mn-lt"/>
                <a:ea typeface="+mn-ea"/>
                <a:cs typeface="+mn-cs"/>
              </a:rPr>
              <a:t>Spend on Training, qualifications, UK Commission Employer Skills Survey 2011, UK Commission 2012</a:t>
            </a:r>
          </a:p>
          <a:p>
            <a:pPr eaLnBrk="1" hangingPunct="1"/>
            <a:r>
              <a:rPr lang="en-GB" sz="1200" kern="1200" baseline="0" dirty="0" smtClean="0">
                <a:solidFill>
                  <a:srgbClr val="FF0000"/>
                </a:solidFill>
                <a:latin typeface="+mn-lt"/>
                <a:ea typeface="+mn-ea"/>
                <a:cs typeface="+mn-cs"/>
              </a:rPr>
              <a:t>Engagement with training providers, </a:t>
            </a:r>
            <a:r>
              <a:rPr lang="en-GB" sz="1200" dirty="0" smtClean="0"/>
              <a:t>These data are from the Employer Perspectives Survey 2010 which combines retail with wholesale with repair of motor vehicles. EPS2010, UK</a:t>
            </a:r>
            <a:r>
              <a:rPr lang="en-GB" sz="1200" baseline="0" dirty="0" smtClean="0"/>
              <a:t> Commission</a:t>
            </a:r>
            <a:endParaRPr lang="en-US" dirty="0" smtClean="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latin typeface="+mn-lt"/>
                <a:ea typeface="+mn-ea"/>
                <a:cs typeface="+mn-cs"/>
              </a:rPr>
              <a:t>Source:	</a:t>
            </a:r>
            <a:r>
              <a:rPr lang="en-GB" sz="1200" i="1" u="sng" kern="1200" dirty="0" smtClean="0">
                <a:solidFill>
                  <a:schemeClr val="tx1"/>
                </a:solidFill>
                <a:latin typeface="+mn-lt"/>
                <a:ea typeface="+mn-ea"/>
                <a:cs typeface="+mn-cs"/>
                <a:hlinkClick r:id="rId3"/>
              </a:rPr>
              <a:t>http://www.investorsinpeople.co.uk/Documents/Case%20Studies/Badham_Pharmacy.pdf</a:t>
            </a:r>
            <a:r>
              <a:rPr lang="en-GB" sz="1200" i="1" kern="1200" dirty="0" smtClean="0">
                <a:solidFill>
                  <a:schemeClr val="tx1"/>
                </a:solidFill>
                <a:latin typeface="+mn-lt"/>
                <a:ea typeface="+mn-ea"/>
                <a:cs typeface="+mn-cs"/>
              </a:rPr>
              <a:t> </a:t>
            </a:r>
          </a:p>
          <a:p>
            <a:endParaRPr lang="en-US" sz="1200" dirty="0" smtClean="0"/>
          </a:p>
          <a:p>
            <a:endParaRPr lang="en-GB"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latin typeface="+mn-lt"/>
                <a:ea typeface="+mn-ea"/>
                <a:cs typeface="+mn-cs"/>
              </a:rPr>
              <a:t>Source:  </a:t>
            </a:r>
            <a:r>
              <a:rPr lang="en-GB" sz="1200" i="1" u="sng" kern="1200" dirty="0" smtClean="0">
                <a:solidFill>
                  <a:schemeClr val="tx1"/>
                </a:solidFill>
                <a:latin typeface="+mn-lt"/>
                <a:ea typeface="+mn-ea"/>
                <a:cs typeface="+mn-cs"/>
                <a:hlinkClick r:id="rId3"/>
              </a:rPr>
              <a:t>http://www.nsaforretail.com/</a:t>
            </a:r>
            <a:r>
              <a:rPr lang="en-GB" sz="1200" i="1" kern="1200" dirty="0" smtClean="0">
                <a:solidFill>
                  <a:schemeClr val="tx1"/>
                </a:solidFill>
                <a:latin typeface="+mn-lt"/>
                <a:ea typeface="+mn-ea"/>
                <a:cs typeface="+mn-cs"/>
              </a:rPr>
              <a:t>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Further exploration of benefits</a:t>
            </a:r>
            <a:r>
              <a:rPr lang="en-GB" baseline="0" dirty="0" smtClean="0"/>
              <a:t> of training </a:t>
            </a:r>
            <a:r>
              <a:rPr lang="en-GB" dirty="0" smtClean="0"/>
              <a:t>in the accompanying evidence report Sector Skills Insights: Retail</a:t>
            </a:r>
          </a:p>
          <a:p>
            <a:endParaRPr lang="en-GB" dirty="0" smtClean="0"/>
          </a:p>
          <a:p>
            <a:r>
              <a:rPr lang="en-GB" dirty="0" smtClean="0">
                <a:hlinkClick r:id="rId3"/>
              </a:rPr>
              <a:t>http://www.ukces.org.uk/ourwork/sector-skills-insights</a:t>
            </a:r>
            <a:r>
              <a:rPr lang="en-GB" dirty="0" smtClean="0"/>
              <a:t> </a:t>
            </a:r>
          </a:p>
          <a:p>
            <a:endParaRPr lang="en-GB" dirty="0" smtClean="0"/>
          </a:p>
          <a:p>
            <a:r>
              <a:rPr lang="en-GB" b="1" dirty="0" smtClean="0"/>
              <a:t>Survival </a:t>
            </a:r>
            <a:endParaRPr lang="en-GB" b="0" dirty="0" smtClean="0"/>
          </a:p>
          <a:p>
            <a:r>
              <a:rPr lang="en-GB" sz="1200" baseline="0" dirty="0" smtClean="0"/>
              <a:t>A</a:t>
            </a:r>
            <a:r>
              <a:rPr lang="en-GB" sz="1200" dirty="0" smtClean="0"/>
              <a:t>nalysis of data drawn from the Workplace Employment Relations Survey (1998</a:t>
            </a:r>
            <a:r>
              <a:rPr lang="en-GB" sz="1200" baseline="0" dirty="0" smtClean="0"/>
              <a:t> Cross Section and 2004 Panel Survey) in Collier et al (2007) Training and establishment Survival.  SSDA Research Report 20.</a:t>
            </a:r>
            <a:endParaRPr lang="en-GB" dirty="0" smtClean="0"/>
          </a:p>
          <a:p>
            <a:endParaRPr lang="en-GB" dirty="0" smtClean="0"/>
          </a:p>
          <a:p>
            <a:r>
              <a:rPr lang="en-GB" b="1" dirty="0" smtClean="0"/>
              <a:t>Productivity Gains</a:t>
            </a:r>
            <a:r>
              <a:rPr lang="en-GB" dirty="0" smtClean="0"/>
              <a:t>. </a:t>
            </a:r>
          </a:p>
          <a:p>
            <a:r>
              <a:rPr lang="en-GB" dirty="0" smtClean="0"/>
              <a:t>Garrett et al (2010) The Value of Skills, UK Commission for Employment and Skills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Further exploration in the accompanying evidence report Sector Skills Insights: Retail</a:t>
            </a:r>
          </a:p>
          <a:p>
            <a:endParaRPr lang="en-GB" dirty="0" smtClean="0"/>
          </a:p>
          <a:p>
            <a:r>
              <a:rPr lang="en-GB" dirty="0" smtClean="0">
                <a:hlinkClick r:id="rId3"/>
              </a:rPr>
              <a:t>http://www.ukces.org.uk/ourwork/sector-skills-insights</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None/>
            </a:pPr>
            <a:endParaRPr lang="en-GB" sz="1000" dirty="0" smtClean="0"/>
          </a:p>
          <a:p>
            <a:pPr>
              <a:buFont typeface="Arial" pitchFamily="34" charset="0"/>
              <a:buNone/>
            </a:pPr>
            <a:r>
              <a:rPr lang="en-GB" sz="1000" dirty="0" smtClean="0"/>
              <a:t>Training raises firm survival</a:t>
            </a:r>
            <a:r>
              <a:rPr lang="en-GB" sz="1000" baseline="0" dirty="0" smtClean="0"/>
              <a:t> rates.  A</a:t>
            </a:r>
            <a:r>
              <a:rPr lang="en-GB" sz="1000" dirty="0" smtClean="0"/>
              <a:t>nalysis of data drawn from the Workplace Employment Relations Survey (1998</a:t>
            </a:r>
            <a:r>
              <a:rPr lang="en-GB" sz="1000" baseline="0" dirty="0" smtClean="0"/>
              <a:t> Cross Section and 2004 Panel Survey) in Collier et al (2007) Training and establishment Survival.  SSDA Research Report 20.</a:t>
            </a:r>
          </a:p>
          <a:p>
            <a:pPr>
              <a:buFont typeface="Arial" pitchFamily="34" charset="0"/>
              <a:buNone/>
            </a:pPr>
            <a:endParaRPr lang="en-GB" sz="1000" dirty="0" smtClean="0"/>
          </a:p>
          <a:p>
            <a:pPr>
              <a:buFont typeface="Arial" pitchFamily="34" charset="0"/>
              <a:buNone/>
            </a:pPr>
            <a:r>
              <a:rPr lang="en-GB" sz="1000" dirty="0" smtClean="0"/>
              <a:t>Manufacturing businesses require very different skill sets to optimise business performance for different product market strategies and at different stages of their product life cycle maturity.  Businesses need to have the breadth and depth, and mix of skills to be versatile and able to adapt to these changing needs. (accompanying evidence report)</a:t>
            </a:r>
            <a:endParaRPr lang="en-GB" sz="1000" baseline="0" dirty="0" smtClean="0"/>
          </a:p>
          <a:p>
            <a:pPr>
              <a:buFont typeface="Arial" pitchFamily="34" charset="0"/>
              <a:buNone/>
            </a:pPr>
            <a:endParaRPr lang="en-GB" sz="1000" baseline="0" dirty="0" smtClean="0"/>
          </a:p>
          <a:p>
            <a:pPr rtl="0" eaLnBrk="1" fontAlgn="t" latinLnBrk="0" hangingPunct="1"/>
            <a:r>
              <a:rPr lang="en-GB" sz="1200" b="1" i="0" u="none" strike="noStrike" kern="1200" dirty="0" smtClean="0">
                <a:solidFill>
                  <a:schemeClr val="tx1"/>
                </a:solidFill>
                <a:latin typeface="+mn-lt"/>
                <a:ea typeface="+mn-ea"/>
                <a:cs typeface="+mn-cs"/>
              </a:rPr>
              <a:t>Non-training firms in.... Are .... times more likely to close</a:t>
            </a:r>
          </a:p>
          <a:p>
            <a:pPr rtl="0" eaLnBrk="1" fontAlgn="t" latinLnBrk="0" hangingPunct="1"/>
            <a:r>
              <a:rPr lang="en-GB" sz="1200" b="0" i="0" u="none" strike="noStrike" kern="1200" dirty="0" smtClean="0">
                <a:solidFill>
                  <a:schemeClr val="tx1"/>
                </a:solidFill>
                <a:latin typeface="+mn-lt"/>
                <a:ea typeface="+mn-ea"/>
                <a:cs typeface="+mn-cs"/>
              </a:rPr>
              <a:t>Manufacturing                  2.5**</a:t>
            </a:r>
          </a:p>
          <a:p>
            <a:pPr rtl="0" eaLnBrk="1" fontAlgn="t" latinLnBrk="0" hangingPunct="1"/>
            <a:r>
              <a:rPr lang="en-GB" sz="1200" b="0" i="0" u="none" strike="noStrike" kern="1200" dirty="0" smtClean="0">
                <a:solidFill>
                  <a:schemeClr val="tx1"/>
                </a:solidFill>
                <a:latin typeface="+mn-lt"/>
                <a:ea typeface="+mn-ea"/>
                <a:cs typeface="+mn-cs"/>
              </a:rPr>
              <a:t>Construction                    4.2**</a:t>
            </a:r>
          </a:p>
          <a:p>
            <a:pPr rtl="0" eaLnBrk="1" fontAlgn="t" latinLnBrk="0" hangingPunct="1"/>
            <a:r>
              <a:rPr lang="en-GB" sz="1200" b="0" i="0" u="none" strike="noStrike" kern="1200" dirty="0" smtClean="0">
                <a:solidFill>
                  <a:schemeClr val="tx1"/>
                </a:solidFill>
                <a:latin typeface="+mn-lt"/>
                <a:ea typeface="+mn-ea"/>
                <a:cs typeface="+mn-cs"/>
              </a:rPr>
              <a:t>Retail/wholesale               2.4**</a:t>
            </a:r>
          </a:p>
          <a:p>
            <a:pPr rtl="0" eaLnBrk="1" fontAlgn="t" latinLnBrk="0" hangingPunct="1"/>
            <a:r>
              <a:rPr lang="en-GB" sz="1200" b="0" i="0" u="none" strike="noStrike" kern="1200" dirty="0" smtClean="0">
                <a:solidFill>
                  <a:schemeClr val="tx1"/>
                </a:solidFill>
                <a:latin typeface="+mn-lt"/>
                <a:ea typeface="+mn-ea"/>
                <a:cs typeface="+mn-cs"/>
              </a:rPr>
              <a:t>Hotel/restaurant               9.3**</a:t>
            </a:r>
          </a:p>
          <a:p>
            <a:pPr rtl="0" eaLnBrk="1" fontAlgn="t" latinLnBrk="0" hangingPunct="1"/>
            <a:r>
              <a:rPr lang="en-GB" sz="1200" b="0" i="0" u="none" strike="noStrike" kern="1200" dirty="0" smtClean="0">
                <a:solidFill>
                  <a:schemeClr val="tx1"/>
                </a:solidFill>
                <a:latin typeface="+mn-lt"/>
                <a:ea typeface="+mn-ea"/>
                <a:cs typeface="+mn-cs"/>
              </a:rPr>
              <a:t>Transport/</a:t>
            </a:r>
            <a:r>
              <a:rPr lang="en-GB" sz="1200" b="0" i="0" u="none" strike="noStrike" kern="1200" dirty="0" err="1" smtClean="0">
                <a:solidFill>
                  <a:schemeClr val="tx1"/>
                </a:solidFill>
                <a:latin typeface="+mn-lt"/>
                <a:ea typeface="+mn-ea"/>
                <a:cs typeface="+mn-cs"/>
              </a:rPr>
              <a:t>comms</a:t>
            </a:r>
            <a:r>
              <a:rPr lang="en-GB" sz="1200" b="0" i="0" u="none" strike="noStrike" kern="1200" dirty="0" smtClean="0">
                <a:solidFill>
                  <a:schemeClr val="tx1"/>
                </a:solidFill>
                <a:latin typeface="+mn-lt"/>
                <a:ea typeface="+mn-ea"/>
                <a:cs typeface="+mn-cs"/>
              </a:rPr>
              <a:t>             1.9</a:t>
            </a:r>
          </a:p>
          <a:p>
            <a:pPr rtl="0" eaLnBrk="1" fontAlgn="t" latinLnBrk="0" hangingPunct="1"/>
            <a:r>
              <a:rPr lang="en-GB" sz="1200" b="0" i="0" u="none" strike="noStrike" kern="1200" dirty="0" smtClean="0">
                <a:solidFill>
                  <a:schemeClr val="tx1"/>
                </a:solidFill>
                <a:latin typeface="+mn-lt"/>
                <a:ea typeface="+mn-ea"/>
                <a:cs typeface="+mn-cs"/>
              </a:rPr>
              <a:t>Other business services    0.6</a:t>
            </a:r>
          </a:p>
          <a:p>
            <a:pPr rtl="0" eaLnBrk="1" fontAlgn="t" latinLnBrk="0" hangingPunct="1"/>
            <a:r>
              <a:rPr lang="en-GB" sz="1200" b="0" i="0" u="none" strike="noStrike" kern="1200" dirty="0" smtClean="0">
                <a:solidFill>
                  <a:schemeClr val="tx1"/>
                </a:solidFill>
                <a:latin typeface="+mn-lt"/>
                <a:ea typeface="+mn-ea"/>
                <a:cs typeface="+mn-cs"/>
              </a:rPr>
              <a:t>Education                         0</a:t>
            </a:r>
          </a:p>
          <a:p>
            <a:pPr rtl="0" eaLnBrk="1" fontAlgn="t" latinLnBrk="0" hangingPunct="1"/>
            <a:r>
              <a:rPr lang="en-GB" sz="1200" b="0" i="0" u="none" strike="noStrike" kern="1200" dirty="0" smtClean="0">
                <a:solidFill>
                  <a:schemeClr val="tx1"/>
                </a:solidFill>
                <a:latin typeface="+mn-lt"/>
                <a:ea typeface="+mn-ea"/>
                <a:cs typeface="+mn-cs"/>
              </a:rPr>
              <a:t>Health                            1.2</a:t>
            </a:r>
          </a:p>
          <a:p>
            <a:pPr rtl="0" eaLnBrk="1" fontAlgn="t" latinLnBrk="0" hangingPunct="1"/>
            <a:r>
              <a:rPr lang="en-GB" sz="1200" b="0" i="0" u="none" strike="noStrike" kern="1200" dirty="0" smtClean="0">
                <a:solidFill>
                  <a:schemeClr val="tx1"/>
                </a:solidFill>
                <a:latin typeface="+mn-lt"/>
                <a:ea typeface="+mn-ea"/>
                <a:cs typeface="+mn-cs"/>
              </a:rPr>
              <a:t>Other community services 0.7</a:t>
            </a:r>
          </a:p>
          <a:p>
            <a:pPr rtl="0" eaLnBrk="1" fontAlgn="t" latinLnBrk="0" hangingPunct="1"/>
            <a:r>
              <a:rPr lang="en-GB" sz="1200" b="0" i="0" u="none" strike="noStrike" kern="1200" dirty="0" smtClean="0">
                <a:solidFill>
                  <a:schemeClr val="tx1"/>
                </a:solidFill>
                <a:latin typeface="+mn-lt"/>
                <a:ea typeface="+mn-ea"/>
                <a:cs typeface="+mn-cs"/>
              </a:rPr>
              <a:t>UK average                     2.5</a:t>
            </a:r>
          </a:p>
          <a:p>
            <a:pPr rtl="0" eaLnBrk="1" fontAlgn="t" latinLnBrk="0" hangingPunct="1"/>
            <a:endParaRPr lang="en-GB" sz="1200" b="0" i="0" u="none" strike="noStrike"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GB" sz="1200" i="1" dirty="0" smtClean="0"/>
              <a:t>** statistically significant at 5% or less; for the rest it is not statistically significant</a:t>
            </a:r>
          </a:p>
          <a:p>
            <a:pPr marL="0" marR="0" indent="0" algn="l" defTabSz="914400" rtl="0" eaLnBrk="1" fontAlgn="t" latinLnBrk="0" hangingPunct="1">
              <a:lnSpc>
                <a:spcPct val="100000"/>
              </a:lnSpc>
              <a:spcBef>
                <a:spcPts val="0"/>
              </a:spcBef>
              <a:spcAft>
                <a:spcPts val="0"/>
              </a:spcAft>
              <a:buClrTx/>
              <a:buSzTx/>
              <a:buFontTx/>
              <a:buNone/>
              <a:tabLst/>
              <a:defRPr/>
            </a:pPr>
            <a:endParaRPr lang="en-GB" i="1" dirty="0" smtClean="0"/>
          </a:p>
          <a:p>
            <a:pPr fontAlgn="t">
              <a:defRPr/>
            </a:pPr>
            <a:r>
              <a:rPr lang="en-GB" dirty="0" smtClean="0"/>
              <a:t>Skills bring benefits – UK Commission, 2010, Value of Skills </a:t>
            </a:r>
          </a:p>
          <a:p>
            <a:pPr marL="0" marR="0" indent="0" algn="l" defTabSz="914400" rtl="0" eaLnBrk="1" fontAlgn="t" latinLnBrk="0" hangingPunct="1">
              <a:lnSpc>
                <a:spcPct val="100000"/>
              </a:lnSpc>
              <a:spcBef>
                <a:spcPts val="0"/>
              </a:spcBef>
              <a:spcAft>
                <a:spcPts val="0"/>
              </a:spcAft>
              <a:buClrTx/>
              <a:buSzTx/>
              <a:buFontTx/>
              <a:buNone/>
              <a:tabLst/>
              <a:defRPr/>
            </a:pPr>
            <a:endParaRPr lang="en-GB" sz="1200" i="1" dirty="0" smtClean="0"/>
          </a:p>
          <a:p>
            <a:pPr rtl="0" eaLnBrk="1" fontAlgn="t" latinLnBrk="0" hangingPunct="1"/>
            <a:endParaRPr lang="en-GB" sz="1200" b="0" i="0" u="none" strike="noStrike" kern="1200" dirty="0" smtClean="0">
              <a:solidFill>
                <a:schemeClr val="tx1"/>
              </a:solidFill>
              <a:latin typeface="+mn-lt"/>
              <a:ea typeface="+mn-ea"/>
              <a:cs typeface="+mn-cs"/>
            </a:endParaRPr>
          </a:p>
          <a:p>
            <a:pPr>
              <a:buFont typeface="Arial" pitchFamily="34" charset="0"/>
              <a:buNone/>
            </a:pPr>
            <a:endParaRPr lang="en-GB" sz="1000" baseline="0" dirty="0" smtClean="0"/>
          </a:p>
          <a:p>
            <a:pPr>
              <a:buFont typeface="Arial" pitchFamily="34" charset="0"/>
              <a:buNone/>
            </a:pPr>
            <a:endParaRPr lang="en-GB" sz="1000" baseline="0" dirty="0" smtClean="0"/>
          </a:p>
          <a:p>
            <a:pPr>
              <a:buFont typeface="Arial" pitchFamily="34" charset="0"/>
              <a:buNone/>
            </a:pPr>
            <a:endParaRPr lang="en-GB" sz="1000" dirty="0" smtClean="0"/>
          </a:p>
        </p:txBody>
      </p:sp>
      <p:sp>
        <p:nvSpPr>
          <p:cNvPr id="4" name="Slide Number Placeholder 3"/>
          <p:cNvSpPr>
            <a:spLocks noGrp="1"/>
          </p:cNvSpPr>
          <p:nvPr>
            <p:ph type="sldNum" sz="quarter" idx="10"/>
          </p:nvPr>
        </p:nvSpPr>
        <p:spPr/>
        <p:txBody>
          <a:bodyPr/>
          <a:lstStyle/>
          <a:p>
            <a:fld id="{FEF8900A-5A18-487A-A53C-870E43D805E5}" type="slidenum">
              <a:rPr lang="en-GB" smtClean="0"/>
              <a:pPr/>
              <a:t>22</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Investments – see - http://www.ukces.org.uk/ourwork/investment </a:t>
            </a:r>
          </a:p>
          <a:p>
            <a:r>
              <a:rPr lang="en-GB" dirty="0" smtClean="0"/>
              <a:t>Employer Owner</a:t>
            </a:r>
            <a:r>
              <a:rPr lang="en-GB" baseline="0" dirty="0" smtClean="0"/>
              <a:t>ship – see </a:t>
            </a:r>
            <a:r>
              <a:rPr lang="en-GB" dirty="0" smtClean="0"/>
              <a:t>http://www.ukhttp://www.ukces.org.uk/ourwork/investmentces.org.uk/ourwork/employer-ownership </a:t>
            </a:r>
          </a:p>
          <a:p>
            <a:r>
              <a:rPr lang="en-GB" dirty="0" smtClean="0"/>
              <a:t>GIF – see - http://www.ukces.org.uk/ourwork/investment/growthinnovationfund </a:t>
            </a:r>
          </a:p>
          <a:p>
            <a:endParaRPr lang="en-GB" dirty="0" smtClean="0"/>
          </a:p>
        </p:txBody>
      </p:sp>
      <p:sp>
        <p:nvSpPr>
          <p:cNvPr id="4" name="Slide Number Placeholder 3"/>
          <p:cNvSpPr>
            <a:spLocks noGrp="1"/>
          </p:cNvSpPr>
          <p:nvPr>
            <p:ph type="sldNum" sz="quarter" idx="10"/>
          </p:nvPr>
        </p:nvSpPr>
        <p:spPr/>
        <p:txBody>
          <a:bodyPr/>
          <a:lstStyle/>
          <a:p>
            <a:fld id="{62C24C75-32AE-436C-A474-A83AF625BB7B}" type="slidenum">
              <a:rPr lang="en-GB" smtClean="0"/>
              <a:pPr/>
              <a:t>23</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Hasluck, C, Hogarth, T, </a:t>
            </a:r>
            <a:r>
              <a:rPr lang="en-GB" dirty="0" err="1" smtClean="0"/>
              <a:t>Baldauf</a:t>
            </a:r>
            <a:r>
              <a:rPr lang="en-GB" dirty="0" smtClean="0"/>
              <a:t>, B. and G. Briscoe(2008) 'The Net Benefit to Employer Investment in Apprenticeship Training, A Report for the Apprenticeship Ambassadors Network', Coventry: Warwick Institute for Employment Research, University </a:t>
            </a:r>
            <a:r>
              <a:rPr lang="en-GB" smtClean="0"/>
              <a:t>of Warwick</a:t>
            </a:r>
          </a:p>
          <a:p>
            <a:r>
              <a:rPr lang="en-GB" sz="1200" kern="1200" baseline="0" smtClean="0">
                <a:solidFill>
                  <a:schemeClr val="tx1"/>
                </a:solidFill>
                <a:latin typeface="+mn-lt"/>
                <a:ea typeface="+mn-ea"/>
                <a:cs typeface="+mn-cs"/>
              </a:rPr>
              <a:t>Hogarth </a:t>
            </a:r>
            <a:r>
              <a:rPr lang="en-GB" sz="1200" kern="1200" baseline="0" dirty="0" smtClean="0">
                <a:solidFill>
                  <a:schemeClr val="tx1"/>
                </a:solidFill>
                <a:latin typeface="+mn-lt"/>
                <a:ea typeface="+mn-ea"/>
                <a:cs typeface="+mn-cs"/>
              </a:rPr>
              <a:t>et al., (2012) BIS Research Paper 67, Employer Investment in Apprenticeships and Workplace Learning: The Fifth Net Benefits of Training to Employers Study 	</a:t>
            </a:r>
          </a:p>
          <a:p>
            <a:r>
              <a:rPr lang="en-GB" dirty="0" smtClean="0"/>
              <a:t>http://www.bis.gov.uk/assets/biscore/further-education-skills/docs/e/12-814-employer-investment-in-apprenticeships-fifth-net-benefits-study.pdf</a:t>
            </a:r>
          </a:p>
          <a:p>
            <a:endParaRPr lang="en-GB" dirty="0" smtClean="0"/>
          </a:p>
          <a:p>
            <a:r>
              <a:rPr lang="en-GB" dirty="0" smtClean="0"/>
              <a:t>Retail Apprenticeship Training Agency http://www.skillsmartretail.com/sr/employers/RetailApprenticeshipTrainingAgency(RATA)/default.aspx  </a:t>
            </a:r>
            <a:endParaRPr lang="en-GB"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smtClean="0"/>
              <a:t>Sources:</a:t>
            </a: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BIS, Growth Review, Implementation Update, 2012 - </a:t>
            </a:r>
            <a:r>
              <a:rPr lang="en-GB" sz="1200" u="sng" dirty="0" smtClean="0">
                <a:hlinkClick r:id="rId3"/>
              </a:rPr>
              <a:t>http://cdn.hm-treasury.gov.uk/growth_implementation_update.pdf</a:t>
            </a:r>
            <a:r>
              <a:rPr lang="en-GB" sz="12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err="1" smtClean="0"/>
              <a:t>IiP</a:t>
            </a:r>
            <a:r>
              <a:rPr lang="en-GB" sz="1200" b="1" dirty="0" smtClean="0"/>
              <a:t> – www.investorsinpeople.co.uk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National</a:t>
            </a:r>
            <a:r>
              <a:rPr lang="en-GB" sz="1200" b="1" baseline="0" dirty="0" smtClean="0"/>
              <a:t> Skills Academy for Retail</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GB" sz="1200" b="1" baseline="0" dirty="0" smtClean="0"/>
              <a:t>Home - http://www.nsaforretail.com/nsar/default.aspx</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GB" sz="1200" b="1" baseline="0" dirty="0" smtClean="0"/>
              <a:t> Retail Apprenticeships Training Agency - http://www.nsaforretail.com/NSAR/Retailers/RetailApprenticeshipTrainingAgency(RATA)/default.aspx</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GB" sz="1200" b="1" baseline="0" dirty="0" smtClean="0"/>
              <a:t>Mary </a:t>
            </a:r>
            <a:r>
              <a:rPr lang="en-GB" sz="1200" b="1" baseline="0" dirty="0" err="1" smtClean="0"/>
              <a:t>Portas</a:t>
            </a:r>
            <a:r>
              <a:rPr lang="en-GB" sz="1200" b="1" baseline="0" dirty="0" smtClean="0"/>
              <a:t> </a:t>
            </a:r>
            <a:r>
              <a:rPr lang="en-GB" sz="1200" b="1" baseline="0" dirty="0" err="1" smtClean="0"/>
              <a:t>masterclasses</a:t>
            </a:r>
            <a:r>
              <a:rPr lang="en-GB" sz="1200" b="1" baseline="0" dirty="0" smtClean="0"/>
              <a:t> - http://www.nsaforretail.com/NSAR/RETAILERS/MaryPortasScholarships/default.aspx </a:t>
            </a:r>
            <a:endParaRPr lang="en-GB" sz="1200" b="1" dirty="0" smtClean="0"/>
          </a:p>
          <a:p>
            <a:endParaRPr lang="en-GB" b="1"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88BDF80-D7CA-4CF8-9141-1431F5DDC15D}" type="slidenum">
              <a:rPr lang="en-GB" smtClean="0"/>
              <a:pPr>
                <a:defRPr/>
              </a:pPr>
              <a:t>26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Sources:</a:t>
            </a:r>
          </a:p>
          <a:p>
            <a:r>
              <a:rPr lang="en-GB" sz="1000" dirty="0" smtClean="0"/>
              <a:t>Employment, HM Treasury, Plan for Growth, 2011</a:t>
            </a:r>
          </a:p>
          <a:p>
            <a:r>
              <a:rPr lang="en-GB" sz="1000" dirty="0" smtClean="0"/>
              <a:t>Employment, LFS 2010, ONS</a:t>
            </a:r>
          </a:p>
          <a:p>
            <a:r>
              <a:rPr lang="en-GB" sz="1000" dirty="0" smtClean="0"/>
              <a:t>Number of establishments – IDBR, ONS 2010</a:t>
            </a:r>
          </a:p>
          <a:p>
            <a:r>
              <a:rPr lang="en-GB" sz="1000" dirty="0" smtClean="0"/>
              <a:t>Output, Working Futures 2010-2020, UK Commission</a:t>
            </a:r>
            <a:r>
              <a:rPr lang="en-GB" sz="1000" baseline="0" dirty="0" smtClean="0"/>
              <a:t> 2011</a:t>
            </a:r>
          </a:p>
          <a:p>
            <a:r>
              <a:rPr lang="en-GB" sz="1000" baseline="0" dirty="0" smtClean="0"/>
              <a:t>Output, ONS 2010</a:t>
            </a:r>
          </a:p>
          <a:p>
            <a:endParaRPr lang="en-GB" sz="1000" baseline="0" dirty="0" smtClean="0"/>
          </a:p>
          <a:p>
            <a:r>
              <a:rPr lang="en-GB" sz="1000" baseline="0" dirty="0" smtClean="0"/>
              <a:t>Young People, Women and Ethnic Minorities – Sector Skills Insights: Retail, UK Commission 2012</a:t>
            </a:r>
          </a:p>
          <a:p>
            <a:r>
              <a:rPr lang="en-GB" sz="1000" baseline="0" dirty="0" smtClean="0"/>
              <a:t>Low pay – ASHE, 2011</a:t>
            </a:r>
          </a:p>
          <a:p>
            <a:endParaRPr lang="en-GB" sz="1000" baseline="0" dirty="0" smtClean="0"/>
          </a:p>
          <a:p>
            <a:r>
              <a:rPr lang="en-GB" sz="1000" baseline="0" dirty="0" smtClean="0"/>
              <a:t>International comparison - </a:t>
            </a:r>
            <a:r>
              <a:rPr lang="en-GB" sz="1200" u="sng" kern="1200" dirty="0" smtClean="0">
                <a:solidFill>
                  <a:schemeClr val="tx1"/>
                </a:solidFill>
                <a:latin typeface="+mn-lt"/>
                <a:ea typeface="+mn-ea"/>
                <a:cs typeface="+mn-cs"/>
                <a:hlinkClick r:id="rId3"/>
              </a:rPr>
              <a:t>www.bis.gov.uk/policies/business-sectors/retail</a:t>
            </a:r>
            <a:endParaRPr lang="en-GB" sz="1200" u="sng"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aseline="0" dirty="0" smtClean="0"/>
              <a:t>Capturing international markets, IMAP, 2011</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aseline="0" dirty="0" smtClean="0"/>
              <a:t>Value of overseas shoppers - http://www.bis.gov.uk/policies/business-sectors/retail </a:t>
            </a:r>
          </a:p>
          <a:p>
            <a:pPr>
              <a:defRPr/>
            </a:pPr>
            <a:r>
              <a:rPr lang="en-GB" sz="1000" dirty="0" smtClean="0"/>
              <a:t>Influence of the sector, Sector Skills Insights: Retail, UK Commission 2012</a:t>
            </a:r>
            <a:endParaRPr lang="en-GB" sz="1000" baseline="0" dirty="0" smtClean="0"/>
          </a:p>
          <a:p>
            <a:r>
              <a:rPr lang="en-GB" sz="1000" baseline="0" dirty="0" smtClean="0"/>
              <a:t>GVA per employee, Annual Business Inquiry, Business Register and Employment Survey and Annual Business Survey, ONS 2010</a:t>
            </a:r>
          </a:p>
          <a:p>
            <a:r>
              <a:rPr lang="en-GB" sz="1000" baseline="0" dirty="0" smtClean="0"/>
              <a:t>Labour productivity international comparison, HM Treasury, Plan for Growth, 2011</a:t>
            </a:r>
          </a:p>
          <a:p>
            <a:r>
              <a:rPr lang="en-GB" sz="1000" baseline="0" dirty="0" smtClean="0"/>
              <a:t>R&amp;D investment , R&amp;D Scorecard, BIS 2010</a:t>
            </a:r>
          </a:p>
          <a:p>
            <a:r>
              <a:rPr lang="en-GB" sz="1000" baseline="0" dirty="0" smtClean="0"/>
              <a:t>Online retail. CBRE, 2011</a:t>
            </a:r>
            <a:endParaRPr lang="en-GB" sz="1000"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Sources:</a:t>
            </a:r>
          </a:p>
          <a:p>
            <a:r>
              <a:rPr lang="en-GB" dirty="0" smtClean="0"/>
              <a:t>Clarks -</a:t>
            </a:r>
            <a:r>
              <a:rPr lang="en-GB" baseline="0" dirty="0" smtClean="0"/>
              <a:t> source – </a:t>
            </a:r>
            <a:r>
              <a:rPr lang="en-GB" sz="1200" u="sng" kern="1200" dirty="0" smtClean="0">
                <a:solidFill>
                  <a:schemeClr val="tx1"/>
                </a:solidFill>
                <a:latin typeface="+mn-lt"/>
                <a:ea typeface="+mn-ea"/>
                <a:cs typeface="+mn-cs"/>
                <a:hlinkClick r:id="rId3"/>
              </a:rPr>
              <a:t>http://www.ukti.gov.uk/investintheuk/investintheukhome/news/154320.html</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Tesco </a:t>
            </a:r>
            <a:r>
              <a:rPr lang="en-GB" sz="12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Tesco graduates China programme - </a:t>
            </a:r>
            <a:r>
              <a:rPr lang="en-GB" sz="1200" u="sng" dirty="0" smtClean="0">
                <a:hlinkClick r:id="rId3"/>
              </a:rPr>
              <a:t>http://www.tesco-graduates.com/home/programmes/international-graduates/china-programme</a:t>
            </a:r>
            <a:endParaRPr lang="en-GB" sz="1200" dirty="0" smtClean="0"/>
          </a:p>
          <a:p>
            <a:r>
              <a:rPr lang="en-GB" sz="1200" kern="1200" dirty="0" smtClean="0">
                <a:solidFill>
                  <a:schemeClr val="tx1"/>
                </a:solidFill>
                <a:latin typeface="+mn-lt"/>
                <a:ea typeface="+mn-ea"/>
                <a:cs typeface="+mn-cs"/>
              </a:rPr>
              <a:t>and This is Money website, November 2010: </a:t>
            </a:r>
            <a:r>
              <a:rPr lang="en-GB" sz="1200" u="sng" kern="1200" dirty="0" smtClean="0">
                <a:solidFill>
                  <a:schemeClr val="tx1"/>
                </a:solidFill>
                <a:latin typeface="+mn-lt"/>
                <a:ea typeface="+mn-ea"/>
                <a:cs typeface="+mn-cs"/>
                <a:hlinkClick r:id="rId4"/>
              </a:rPr>
              <a:t>http://www.thisismoney.co.uk/money/markets/article-1708435/Analysis-Tesco-set-to-profit-in-China.html</a:t>
            </a:r>
            <a:r>
              <a:rPr lang="en-GB" sz="1200" kern="1200" dirty="0" smtClean="0">
                <a:solidFill>
                  <a:schemeClr val="tx1"/>
                </a:solidFill>
                <a:latin typeface="+mn-lt"/>
                <a:ea typeface="+mn-ea"/>
                <a:cs typeface="+mn-cs"/>
              </a:rPr>
              <a:t> </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TM </a:t>
            </a:r>
            <a:r>
              <a:rPr lang="en-GB" dirty="0" err="1" smtClean="0"/>
              <a:t>Lewin</a:t>
            </a:r>
            <a:r>
              <a:rPr lang="en-GB" dirty="0" smtClean="0"/>
              <a:t> – </a:t>
            </a:r>
            <a:r>
              <a:rPr lang="en-GB" sz="1200" i="1" kern="1200" dirty="0" smtClean="0">
                <a:solidFill>
                  <a:schemeClr val="tx1"/>
                </a:solidFill>
                <a:latin typeface="+mn-lt"/>
                <a:ea typeface="+mn-ea"/>
                <a:cs typeface="+mn-cs"/>
              </a:rPr>
              <a:t>Source - </a:t>
            </a:r>
            <a:r>
              <a:rPr lang="en-GB" sz="1200" i="1" u="sng" kern="1200" dirty="0" smtClean="0">
                <a:solidFill>
                  <a:schemeClr val="tx1"/>
                </a:solidFill>
                <a:latin typeface="+mn-lt"/>
                <a:ea typeface="+mn-ea"/>
                <a:cs typeface="+mn-cs"/>
                <a:hlinkClick r:id="rId5"/>
              </a:rPr>
              <a:t>www.invest.uktradeinvest.gov.uk</a:t>
            </a:r>
            <a:r>
              <a:rPr lang="en-GB" sz="1200" i="1" kern="1200" dirty="0" smtClean="0">
                <a:solidFill>
                  <a:schemeClr val="tx1"/>
                </a:solidFill>
                <a:latin typeface="+mn-lt"/>
                <a:ea typeface="+mn-ea"/>
                <a:cs typeface="+mn-cs"/>
              </a:rPr>
              <a:t> </a:t>
            </a:r>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2C24C75-32AE-436C-A474-A83AF625BB7B}" type="slidenum">
              <a:rPr lang="en-GB" smtClean="0"/>
              <a:pPr/>
              <a:t>6</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Further exploration</a:t>
            </a:r>
            <a:r>
              <a:rPr lang="en-GB" baseline="0" dirty="0" smtClean="0"/>
              <a:t> of sector potential in the evidence report Sector Skills Insights: Retail</a:t>
            </a:r>
            <a:endParaRPr lang="en-GB" dirty="0"/>
          </a:p>
        </p:txBody>
      </p:sp>
      <p:sp>
        <p:nvSpPr>
          <p:cNvPr id="4" name="Slide Number Placeholder 3"/>
          <p:cNvSpPr>
            <a:spLocks noGrp="1"/>
          </p:cNvSpPr>
          <p:nvPr>
            <p:ph type="sldNum" sz="quarter" idx="10"/>
          </p:nvPr>
        </p:nvSpPr>
        <p:spPr/>
        <p:txBody>
          <a:bodyPr/>
          <a:lstStyle/>
          <a:p>
            <a:pPr>
              <a:defRPr/>
            </a:pPr>
            <a:fld id="{C016334D-393C-44BA-B4E5-951E6D4C60F4}"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Further exploration in the accompanying evidence report Sector Skills Insights: Retail</a:t>
            </a:r>
          </a:p>
          <a:p>
            <a:endParaRPr lang="en-GB" dirty="0" smtClean="0"/>
          </a:p>
          <a:p>
            <a:r>
              <a:rPr lang="en-GB" dirty="0" smtClean="0">
                <a:hlinkClick r:id="rId3"/>
              </a:rPr>
              <a:t>http://www.ukces.org.uk/ourwork/sector-skills-insights</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06DABE8F-B5B6-434C-B6C0-BDDDCD597433}" type="slidenum">
              <a:rPr lang="en-GB" smtClean="0"/>
              <a:pPr>
                <a:defRPr/>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Quote –</a:t>
            </a:r>
            <a:r>
              <a:rPr lang="en-US" baseline="0" dirty="0" smtClean="0"/>
              <a:t> </a:t>
            </a:r>
            <a:r>
              <a:rPr lang="en-US" dirty="0" smtClean="0"/>
              <a:t>The </a:t>
            </a:r>
            <a:r>
              <a:rPr lang="en-US" dirty="0" err="1" smtClean="0"/>
              <a:t>Portas</a:t>
            </a:r>
            <a:r>
              <a:rPr lang="en-US" dirty="0" smtClean="0"/>
              <a:t> Review,</a:t>
            </a:r>
            <a:r>
              <a:rPr lang="en-US" baseline="0" dirty="0" smtClean="0"/>
              <a:t> An independent review into the future of our high streets, 2011 - http://www.bis.gov.uk/assets/biscore/business-sectors/docs/p/11-1434-portas-review-future-of-high-streets  </a:t>
            </a:r>
          </a:p>
          <a:p>
            <a:pPr eaLnBrk="1" hangingPunct="1"/>
            <a:endParaRPr lang="en-US" baseline="0" dirty="0" smtClean="0"/>
          </a:p>
          <a:p>
            <a:pPr eaLnBrk="1" hangingPunct="1"/>
            <a:r>
              <a:rPr lang="en-US" baseline="0" dirty="0" smtClean="0"/>
              <a:t>International markets, in Sector Skills Insights: Retail, 2012</a:t>
            </a:r>
          </a:p>
          <a:p>
            <a:pPr eaLnBrk="1" hangingPunct="1"/>
            <a:r>
              <a:rPr lang="en-US" baseline="0" dirty="0" smtClean="0"/>
              <a:t>Potential – for expansion and sales growth - </a:t>
            </a:r>
            <a:r>
              <a:rPr lang="en-GB" sz="1200" dirty="0" smtClean="0">
                <a:solidFill>
                  <a:schemeClr val="bg1"/>
                </a:solidFill>
              </a:rPr>
              <a:t>(HM Treasury, 2011).</a:t>
            </a:r>
            <a:r>
              <a:rPr lang="en-US" baseline="0" dirty="0" smtClean="0"/>
              <a:t> </a:t>
            </a:r>
          </a:p>
          <a:p>
            <a:pPr eaLnBrk="1" hangingPunct="1"/>
            <a:r>
              <a:rPr lang="en-US" baseline="0" dirty="0" smtClean="0"/>
              <a:t>SME’s and competition from larger retailers, in Sector Skills Insights: Retail, 2012</a:t>
            </a:r>
          </a:p>
          <a:p>
            <a:pPr eaLnBrk="1" hangingPunct="1"/>
            <a:r>
              <a:rPr lang="en-US" baseline="0" dirty="0" smtClean="0"/>
              <a:t>Innovation skills, </a:t>
            </a:r>
            <a:r>
              <a:rPr lang="en-GB" sz="1100" b="0" dirty="0" smtClean="0">
                <a:latin typeface="Arial" pitchFamily="34" charset="0"/>
                <a:cs typeface="Arial" pitchFamily="34" charset="0"/>
              </a:rPr>
              <a:t>The </a:t>
            </a:r>
            <a:r>
              <a:rPr lang="en-GB" sz="1100" b="0" dirty="0" err="1" smtClean="0">
                <a:latin typeface="Arial" pitchFamily="34" charset="0"/>
                <a:cs typeface="Arial" pitchFamily="34" charset="0"/>
              </a:rPr>
              <a:t>Saïd</a:t>
            </a:r>
            <a:r>
              <a:rPr lang="en-GB" sz="1100" b="0" dirty="0" smtClean="0">
                <a:latin typeface="Arial" pitchFamily="34" charset="0"/>
                <a:cs typeface="Arial" pitchFamily="34" charset="0"/>
              </a:rPr>
              <a:t> Business School, University of Oxford</a:t>
            </a:r>
            <a:endParaRPr lang="en-US" sz="1100" b="0" dirty="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These are the principal challenges which the sector will face over the medium term.  They all point towards skill needs insofar as the skill content of jobs is likely to change. Further exploration in the accompanying evidence report Sector Skills Insights: Retail</a:t>
            </a:r>
          </a:p>
          <a:p>
            <a:endParaRPr lang="en-GB" dirty="0" smtClean="0"/>
          </a:p>
          <a:p>
            <a:r>
              <a:rPr lang="en-GB" dirty="0" smtClean="0">
                <a:hlinkClick r:id="rId3"/>
              </a:rPr>
              <a:t>http://www.ukces.org.uk/ourwork/sector-skills-insights</a:t>
            </a:r>
            <a:r>
              <a:rPr lang="en-GB" dirty="0" smtClean="0"/>
              <a:t> </a:t>
            </a:r>
          </a:p>
          <a:p>
            <a:endParaRPr lang="en-GB" dirty="0" smtClean="0"/>
          </a:p>
          <a:p>
            <a:endParaRPr lang="en-GB"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64AB72-9455-45F3-A54B-DF72F2695191}" type="slidenum">
              <a:rPr lang="en-GB" smtClean="0"/>
              <a:pPr/>
              <a:t>10</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Sources:</a:t>
            </a:r>
          </a:p>
          <a:p>
            <a:pPr eaLnBrk="1" hangingPunct="1"/>
            <a:endParaRPr lang="en-US" dirty="0" smtClean="0"/>
          </a:p>
          <a:p>
            <a:pPr eaLnBrk="1" hangingPunct="1"/>
            <a:r>
              <a:rPr lang="en-US" dirty="0" smtClean="0"/>
              <a:t>Narrative from Sector</a:t>
            </a:r>
            <a:r>
              <a:rPr lang="en-US" baseline="0" dirty="0" smtClean="0"/>
              <a:t> Skills Insights: Retail report, 2012</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Importance of strong management skills of the supply chain – </a:t>
            </a:r>
            <a:r>
              <a:rPr lang="en-US" b="1" baseline="0" dirty="0" smtClean="0"/>
              <a:t>SSA for Wholesale and Retail, </a:t>
            </a:r>
            <a:r>
              <a:rPr lang="en-US" baseline="0" dirty="0" smtClean="0"/>
              <a:t>forthcoming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Replacement Demand – NOTE – this refers to </a:t>
            </a:r>
            <a:r>
              <a:rPr lang="en-US" b="1" baseline="0" dirty="0" smtClean="0"/>
              <a:t>wholesale and retail</a:t>
            </a:r>
            <a:r>
              <a:rPr lang="en-US" baseline="0" dirty="0" smtClean="0"/>
              <a:t>,  Working Futures 2010-2020 Supporting data on skills shortages, from UK Commission’s Employer Skills Survey, UK Commission, 2012</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Without</a:t>
            </a:r>
            <a:r>
              <a:rPr lang="en-GB" sz="1200" kern="1200" baseline="0" dirty="0" smtClean="0">
                <a:solidFill>
                  <a:schemeClr val="tx1"/>
                </a:solidFill>
                <a:latin typeface="+mn-lt"/>
                <a:ea typeface="+mn-ea"/>
                <a:cs typeface="+mn-cs"/>
              </a:rPr>
              <a:t> Level</a:t>
            </a:r>
            <a:r>
              <a:rPr lang="en-GB" sz="1200" kern="1200" dirty="0" smtClean="0">
                <a:solidFill>
                  <a:schemeClr val="tx1"/>
                </a:solidFill>
                <a:latin typeface="+mn-lt"/>
                <a:ea typeface="+mn-ea"/>
                <a:cs typeface="+mn-cs"/>
              </a:rPr>
              <a:t> 4 - 64 per cent of managers and professionals in wholesale and retail without a Level 4 or equivalent compared with 39 per cent across all sectors) (LFS, ONS, 2010).</a:t>
            </a:r>
            <a:endParaRPr lang="en-US" baseline="0"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5EAB61B-9534-4983-AC37-05931DD84D58}" type="datetimeFigureOut">
              <a:rPr lang="en-US"/>
              <a:pPr>
                <a:defRPr/>
              </a:pPr>
              <a:t>4/15/2014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71987A-A410-49B6-91B1-72BCC9CDDDEB}" type="slidenum">
              <a:rPr lang="en-GB"/>
              <a:pPr>
                <a:defRPr/>
              </a:pPr>
              <a:t>‹#›</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0174"/>
            <a:ext cx="2057400" cy="4625989"/>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1500174"/>
            <a:ext cx="6019800" cy="46259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422EFE6-12BC-4CD2-9CEB-ED039E16123D}" type="datetimeFigureOut">
              <a:rPr lang="en-US"/>
              <a:pPr>
                <a:defRPr/>
              </a:pPr>
              <a:t>4/15/2014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1B70E6-17C5-4E9B-A844-612C6D3D7A84}" type="slidenum">
              <a:rPr lang="en-GB"/>
              <a:pPr>
                <a:defRPr/>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43050"/>
            <a:ext cx="4040188" cy="642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1"/>
            <a:ext cx="4040188" cy="3840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43050"/>
            <a:ext cx="4041775" cy="642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1"/>
            <a:ext cx="4041775" cy="3840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title"/>
          </p:nvPr>
        </p:nvSpPr>
        <p:spPr bwMode="auto">
          <a:xfrm>
            <a:off x="467544" y="116632"/>
            <a:ext cx="6482780" cy="1152128"/>
          </a:xfrm>
          <a:prstGeom prst="rect">
            <a:avLst/>
          </a:prstGeom>
          <a:noFill/>
          <a:ln w="9525">
            <a:noFill/>
            <a:miter lim="800000"/>
            <a:headEnd/>
            <a:tailEnd/>
          </a:ln>
          <a:effectLst/>
        </p:spPr>
        <p:txBody>
          <a:bodyPr/>
          <a:lstStyle/>
          <a:p>
            <a:pPr lvl="0"/>
            <a:r>
              <a:rPr lang="en-US" smtClean="0"/>
              <a:t>Click to edit Master title style</a:t>
            </a:r>
            <a:endParaRPr lang="en-GB" dirty="0" smtClean="0"/>
          </a:p>
        </p:txBody>
      </p:sp>
      <p:sp>
        <p:nvSpPr>
          <p:cNvPr id="8" name="Date Placeholder 3"/>
          <p:cNvSpPr>
            <a:spLocks noGrp="1"/>
          </p:cNvSpPr>
          <p:nvPr>
            <p:ph type="dt" sz="half" idx="10"/>
          </p:nvPr>
        </p:nvSpPr>
        <p:spPr/>
        <p:txBody>
          <a:bodyPr/>
          <a:lstStyle>
            <a:lvl1pPr>
              <a:defRPr/>
            </a:lvl1pPr>
          </a:lstStyle>
          <a:p>
            <a:pPr>
              <a:defRPr/>
            </a:pPr>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779157AB-15F2-43D8-BEAA-84AF5583DC58}" type="slidenum">
              <a:rPr lang="en-GB"/>
              <a:pPr>
                <a:defRPr/>
              </a:pPr>
              <a:t>‹#›</a:t>
            </a:fld>
            <a:endParaRPr lang="en-GB"/>
          </a:p>
        </p:txBody>
      </p:sp>
    </p:spTree>
  </p:cSld>
  <p:clrMapOvr>
    <a:masterClrMapping/>
  </p:clrMapOvr>
  <p:transition>
    <p:wipe dir="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67544" y="116632"/>
            <a:ext cx="6482780" cy="1152128"/>
          </a:xfrm>
          <a:prstGeom prst="rect">
            <a:avLst/>
          </a:prstGeom>
          <a:noFill/>
          <a:ln w="9525">
            <a:noFill/>
            <a:miter lim="800000"/>
            <a:headEnd/>
            <a:tailEnd/>
          </a:ln>
          <a:effectLst/>
        </p:spPr>
        <p:txBody>
          <a:bodyPr/>
          <a:lstStyle/>
          <a:p>
            <a:pPr lvl="0"/>
            <a:r>
              <a:rPr lang="en-US" smtClean="0"/>
              <a:t>Click to edit Master title style</a:t>
            </a:r>
            <a:endParaRPr lang="en-GB" dirty="0" smtClean="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25DB91-65B4-45B8-A075-7995E50F0A82}" type="slidenum">
              <a:rPr lang="en-GB"/>
              <a:pPr>
                <a:defRPr/>
              </a:pPr>
              <a:t>‹#›</a:t>
            </a:fld>
            <a:endParaRPr lang="en-GB"/>
          </a:p>
        </p:txBody>
      </p:sp>
    </p:spTree>
  </p:cSld>
  <p:clrMapOvr>
    <a:masterClrMapping/>
  </p:clrMapOvr>
  <p:transition>
    <p:wipe dir="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28736"/>
            <a:ext cx="5111750" cy="469742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title"/>
          </p:nvPr>
        </p:nvSpPr>
        <p:spPr bwMode="auto">
          <a:xfrm>
            <a:off x="467544" y="116632"/>
            <a:ext cx="6500858" cy="1138932"/>
          </a:xfrm>
          <a:prstGeom prst="rect">
            <a:avLst/>
          </a:prstGeom>
          <a:noFill/>
          <a:ln w="9525">
            <a:noFill/>
            <a:miter lim="800000"/>
            <a:headEnd/>
            <a:tailEnd/>
          </a:ln>
          <a:effectLst/>
        </p:spPr>
        <p:txBody>
          <a:bodyPr>
            <a:normAutofit/>
          </a:bodyPr>
          <a:lstStyle>
            <a:lvl1pPr algn="l">
              <a:defRPr sz="3600"/>
            </a:lvl1pPr>
          </a:lstStyle>
          <a:p>
            <a:pPr lvl="0"/>
            <a:r>
              <a:rPr lang="en-US" smtClean="0"/>
              <a:t>Click to edit Master title style</a:t>
            </a:r>
            <a:endParaRPr lang="en-GB" dirty="0" smtClean="0"/>
          </a:p>
        </p:txBody>
      </p:sp>
      <p:sp>
        <p:nvSpPr>
          <p:cNvPr id="6" name="Date Placeholder 3"/>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BD71B420-8C79-4CD1-8940-BA0B5FBBCC98}" type="slidenum">
              <a:rPr lang="en-GB"/>
              <a:pPr>
                <a:defRPr/>
              </a:pPr>
              <a:t>‹#›</a:t>
            </a:fld>
            <a:endParaRPr lang="en-GB"/>
          </a:p>
        </p:txBody>
      </p:sp>
    </p:spTree>
  </p:cSld>
  <p:clrMapOvr>
    <a:masterClrMapping/>
  </p:clrMapOvr>
  <p:transition>
    <p:wipe dir="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title"/>
          </p:nvPr>
        </p:nvSpPr>
        <p:spPr bwMode="auto">
          <a:xfrm>
            <a:off x="467544" y="116632"/>
            <a:ext cx="6357982" cy="1138932"/>
          </a:xfrm>
          <a:prstGeom prst="rect">
            <a:avLst/>
          </a:prstGeom>
          <a:noFill/>
          <a:ln w="9525">
            <a:noFill/>
            <a:miter lim="800000"/>
            <a:headEnd/>
            <a:tailEnd/>
          </a:ln>
          <a:effectLst/>
        </p:spPr>
        <p:txBody>
          <a:bodyPr/>
          <a:lstStyle/>
          <a:p>
            <a:pPr lvl="0"/>
            <a:r>
              <a:rPr lang="en-US" smtClean="0"/>
              <a:t>Click to edit Master title style</a:t>
            </a:r>
            <a:endParaRPr lang="en-GB" dirty="0" smtClean="0"/>
          </a:p>
        </p:txBody>
      </p:sp>
    </p:spTree>
  </p:cSld>
  <p:clrMapOvr>
    <a:masterClrMapping/>
  </p:clrMapOvr>
  <p:transition>
    <p:wipe dir="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632936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ABE85E-F3B7-4290-ACDA-ECDF9A33DE0C}" type="slidenum">
              <a:rPr lang="en-GB"/>
              <a:pPr>
                <a:defRPr/>
              </a:pPr>
              <a:t>‹#›</a:t>
            </a:fld>
            <a:endParaRPr lang="en-GB"/>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632936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BFC2DFE9-BAAA-4418-B697-4A7F5A1624F5}" type="slidenum">
              <a:rPr lang="en-GB"/>
              <a:pPr>
                <a:defRPr/>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2A6102-42BC-45F0-927B-2393C6F2A507}" type="slidenum">
              <a:rPr lang="en-GB"/>
              <a:pPr>
                <a:defRPr/>
              </a:pPr>
              <a:t>‹#›</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EAFB31-12D4-4191-B166-246E59C6939D}" type="datetimeFigureOut">
              <a:rPr lang="en-US"/>
              <a:pPr>
                <a:defRPr/>
              </a:pPr>
              <a:t>4/15/2014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48101E-62D8-4445-99B0-56EA94D28F36}" type="slidenum">
              <a:rPr lang="en-GB"/>
              <a:pPr>
                <a:defRPr/>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1B18F39-FE73-46EB-A143-BFD3AA089BD8}" type="slidenum">
              <a:rPr lang="en-GB"/>
              <a:pPr>
                <a:defRPr/>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43049"/>
            <a:ext cx="4040188" cy="7143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57429"/>
            <a:ext cx="4040188" cy="3768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43050"/>
            <a:ext cx="4041775" cy="714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7429"/>
            <a:ext cx="4041775" cy="3768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D382F41-3BB0-48FA-BA75-36DCD64F0BAE}" type="slidenum">
              <a:rPr lang="en-GB"/>
              <a:pPr>
                <a:defRPr/>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DD364E7-A6F9-445E-AD16-71FB09D453DC}" type="slidenum">
              <a:rPr lang="en-GB"/>
              <a:pPr>
                <a:defRPr/>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03C80EA-5D10-44F6-AE5F-0B1122380BFD}"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6431130" cy="1152128"/>
          </a:xfrm>
        </p:spPr>
        <p:txBody>
          <a:bodyPr>
            <a:noAutofit/>
          </a:bodyPr>
          <a:lstStyle>
            <a:lvl1pPr algn="l">
              <a:defRPr sz="3600" b="0"/>
            </a:lvl1pPr>
          </a:lstStyle>
          <a:p>
            <a:r>
              <a:rPr lang="en-US" smtClean="0"/>
              <a:t>Click to edit Master title style</a:t>
            </a:r>
            <a:endParaRPr lang="en-GB" dirty="0"/>
          </a:p>
        </p:txBody>
      </p:sp>
      <p:sp>
        <p:nvSpPr>
          <p:cNvPr id="3" name="Picture Placeholder 2"/>
          <p:cNvSpPr>
            <a:spLocks noGrp="1"/>
          </p:cNvSpPr>
          <p:nvPr>
            <p:ph type="pic" idx="1"/>
          </p:nvPr>
        </p:nvSpPr>
        <p:spPr>
          <a:xfrm>
            <a:off x="1785918" y="1500174"/>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643578"/>
            <a:ext cx="5486400" cy="600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84DFE7E-3247-44A2-82A1-3AAD22A2473A}" type="datetimeFigureOut">
              <a:rPr lang="en-US"/>
              <a:pPr>
                <a:defRPr/>
              </a:pPr>
              <a:t>4/15/2014</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7AA28087-300A-480D-86E3-412F14B48C35}" type="slidenum">
              <a:rPr lang="en-GB"/>
              <a:pPr>
                <a:defRPr/>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297476F-AEC1-417E-9431-9AF75198FEE1}" type="datetimeFigureOut">
              <a:rPr lang="en-US"/>
              <a:pPr>
                <a:defRPr/>
              </a:pPr>
              <a:t>4/15/2014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C34738-8978-4841-9CBE-39C1A79FEB7F}" type="slidenum">
              <a:rPr lang="en-GB"/>
              <a:pPr>
                <a:defRPr/>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6329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B694B2AF-1DB6-4198-BEAD-6B50262855CA}" type="slidenum">
              <a:rPr lang="en-GB"/>
              <a:pPr>
                <a:defRPr/>
              </a:pPr>
              <a:t>‹#›</a:t>
            </a:fld>
            <a:endParaRPr lang="en-GB"/>
          </a:p>
        </p:txBody>
      </p:sp>
      <p:pic>
        <p:nvPicPr>
          <p:cNvPr id="1031" name="Picture 6" descr="UKCESLogo.jpg"/>
          <p:cNvPicPr>
            <a:picLocks noChangeAspect="1"/>
          </p:cNvPicPr>
          <p:nvPr/>
        </p:nvPicPr>
        <p:blipFill>
          <a:blip r:embed="rId18" cstate="print"/>
          <a:srcRect/>
          <a:stretch>
            <a:fillRect/>
          </a:stretch>
        </p:blipFill>
        <p:spPr bwMode="auto">
          <a:xfrm>
            <a:off x="6948488" y="188913"/>
            <a:ext cx="2071687" cy="871537"/>
          </a:xfrm>
          <a:prstGeom prst="rect">
            <a:avLst/>
          </a:prstGeom>
          <a:noFill/>
          <a:ln w="9525">
            <a:noFill/>
            <a:miter lim="800000"/>
            <a:headEnd/>
            <a:tailEnd/>
          </a:ln>
        </p:spPr>
      </p:pic>
      <p:cxnSp>
        <p:nvCxnSpPr>
          <p:cNvPr id="9" name="Straight Connector 8"/>
          <p:cNvCxnSpPr/>
          <p:nvPr/>
        </p:nvCxnSpPr>
        <p:spPr>
          <a:xfrm>
            <a:off x="0" y="1268413"/>
            <a:ext cx="9144000" cy="0"/>
          </a:xfrm>
          <a:prstGeom prst="line">
            <a:avLst/>
          </a:prstGeom>
          <a:ln w="63500">
            <a:solidFill>
              <a:srgbClr val="00C8A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1" r:id="rId1"/>
    <p:sldLayoutId id="2147483701" r:id="rId2"/>
    <p:sldLayoutId id="2147483712" r:id="rId3"/>
    <p:sldLayoutId id="2147483702" r:id="rId4"/>
    <p:sldLayoutId id="2147483703" r:id="rId5"/>
    <p:sldLayoutId id="2147483704" r:id="rId6"/>
    <p:sldLayoutId id="2147483705" r:id="rId7"/>
    <p:sldLayoutId id="2147483713" r:id="rId8"/>
    <p:sldLayoutId id="2147483714" r:id="rId9"/>
    <p:sldLayoutId id="2147483715" r:id="rId10"/>
    <p:sldLayoutId id="2147483706" r:id="rId11"/>
    <p:sldLayoutId id="2147483707" r:id="rId12"/>
    <p:sldLayoutId id="2147483708" r:id="rId13"/>
    <p:sldLayoutId id="2147483716" r:id="rId14"/>
    <p:sldLayoutId id="2147483709" r:id="rId15"/>
    <p:sldLayoutId id="2147483710" r:id="rId16"/>
  </p:sldLayoutIdLst>
  <p:transition>
    <p:wipe dir="r"/>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zoey.breuer@ukces.org.uk" TargetMode="External"/><Relationship Id="rId2" Type="http://schemas.openxmlformats.org/officeDocument/2006/relationships/hyperlink" Target="http://www.ukces.org.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kces.org.uk/ourwork/investme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4213" y="1989138"/>
            <a:ext cx="7772400" cy="1470025"/>
          </a:xfrm>
        </p:spPr>
        <p:txBody>
          <a:bodyPr/>
          <a:lstStyle/>
          <a:p>
            <a:pPr eaLnBrk="1" hangingPunct="1">
              <a:spcBef>
                <a:spcPts val="1200"/>
              </a:spcBef>
              <a:spcAft>
                <a:spcPts val="1200"/>
              </a:spcAft>
            </a:pPr>
            <a:r>
              <a:rPr lang="en-GB" sz="4400" b="1" dirty="0" smtClean="0"/>
              <a:t>Sector Skills Insights: </a:t>
            </a:r>
            <a:br>
              <a:rPr lang="en-GB" sz="4400" b="1" dirty="0" smtClean="0"/>
            </a:br>
            <a:r>
              <a:rPr lang="en-GB" sz="4400" b="1" dirty="0" smtClean="0">
                <a:solidFill>
                  <a:srgbClr val="00B050"/>
                </a:solidFill>
              </a:rPr>
              <a:t>Retail</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0"/>
            <a:ext cx="6329362" cy="1143000"/>
          </a:xfrm>
        </p:spPr>
        <p:txBody>
          <a:bodyPr/>
          <a:lstStyle/>
          <a:p>
            <a:pPr eaLnBrk="1" hangingPunct="1"/>
            <a:r>
              <a:rPr lang="en-GB" sz="2400" dirty="0" smtClean="0"/>
              <a:t>The Performance Challenge:</a:t>
            </a:r>
            <a:r>
              <a:rPr lang="en-GB" sz="2400" b="1" dirty="0" smtClean="0"/>
              <a:t/>
            </a:r>
            <a:br>
              <a:rPr lang="en-GB" sz="2400" b="1" dirty="0" smtClean="0"/>
            </a:br>
            <a:r>
              <a:rPr lang="en-GB" sz="2400" b="1" dirty="0" smtClean="0"/>
              <a:t>Challenges for Retail </a:t>
            </a:r>
          </a:p>
        </p:txBody>
      </p:sp>
      <p:sp>
        <p:nvSpPr>
          <p:cNvPr id="24" name="Rounded Rectangle 4"/>
          <p:cNvSpPr/>
          <p:nvPr/>
        </p:nvSpPr>
        <p:spPr bwMode="auto">
          <a:xfrm>
            <a:off x="281241" y="4956436"/>
            <a:ext cx="8653526" cy="161857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lIns="83820" tIns="83820" rIns="83820" bIns="83820" spcCol="1270" anchor="ctr"/>
          <a:lstStyle/>
          <a:p>
            <a:pPr lvl="5" defTabSz="977900">
              <a:lnSpc>
                <a:spcPct val="90000"/>
              </a:lnSpc>
              <a:spcAft>
                <a:spcPct val="35000"/>
              </a:spcAft>
              <a:defRPr/>
            </a:pPr>
            <a:endParaRPr lang="en-GB" sz="1600" dirty="0"/>
          </a:p>
        </p:txBody>
      </p:sp>
      <p:sp>
        <p:nvSpPr>
          <p:cNvPr id="34" name="Down Arrow 33"/>
          <p:cNvSpPr/>
          <p:nvPr/>
        </p:nvSpPr>
        <p:spPr>
          <a:xfrm>
            <a:off x="971600" y="4293096"/>
            <a:ext cx="484632" cy="504056"/>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35" name="Down Arrow 34"/>
          <p:cNvSpPr/>
          <p:nvPr/>
        </p:nvSpPr>
        <p:spPr>
          <a:xfrm>
            <a:off x="7740352" y="4293096"/>
            <a:ext cx="484632" cy="504056"/>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36" name="Down Arrow 35"/>
          <p:cNvSpPr/>
          <p:nvPr/>
        </p:nvSpPr>
        <p:spPr>
          <a:xfrm>
            <a:off x="5508104" y="4293096"/>
            <a:ext cx="484632" cy="504056"/>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37" name="Down Arrow 36"/>
          <p:cNvSpPr/>
          <p:nvPr/>
        </p:nvSpPr>
        <p:spPr>
          <a:xfrm>
            <a:off x="3275856" y="4293096"/>
            <a:ext cx="484632" cy="504056"/>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22" name="Rounded Rectangle 21"/>
          <p:cNvSpPr/>
          <p:nvPr/>
        </p:nvSpPr>
        <p:spPr>
          <a:xfrm>
            <a:off x="179512" y="1340768"/>
            <a:ext cx="2160240"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en-GB" sz="1400" dirty="0" smtClean="0"/>
          </a:p>
          <a:p>
            <a:endParaRPr lang="en-GB" sz="1400" dirty="0" smtClean="0"/>
          </a:p>
          <a:p>
            <a:r>
              <a:rPr lang="en-GB" sz="1400" b="1" dirty="0" smtClean="0"/>
              <a:t>Low carbon agenda</a:t>
            </a:r>
          </a:p>
          <a:p>
            <a:endParaRPr lang="en-GB" sz="200" b="1" dirty="0" smtClean="0"/>
          </a:p>
          <a:p>
            <a:pPr algn="l"/>
            <a:r>
              <a:rPr lang="en-GB" sz="1400" dirty="0" smtClean="0"/>
              <a:t>The low carbon agenda also has implications for the sector in how it deals with the fuel costs associated with its supply chains, energy costs within stores, and how to deal with packaging of goods.  Again, these have skill implications.</a:t>
            </a:r>
          </a:p>
          <a:p>
            <a:endParaRPr lang="en-GB" dirty="0" smtClean="0"/>
          </a:p>
          <a:p>
            <a:pPr algn="ctr"/>
            <a:endParaRPr lang="en-GB" dirty="0"/>
          </a:p>
        </p:txBody>
      </p:sp>
      <p:sp>
        <p:nvSpPr>
          <p:cNvPr id="25" name="Rounded Rectangle 24"/>
          <p:cNvSpPr/>
          <p:nvPr/>
        </p:nvSpPr>
        <p:spPr>
          <a:xfrm>
            <a:off x="2411760" y="1340768"/>
            <a:ext cx="2160240"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defTabSz="577850">
              <a:lnSpc>
                <a:spcPct val="90000"/>
              </a:lnSpc>
              <a:spcAft>
                <a:spcPts val="0"/>
              </a:spcAft>
              <a:defRPr/>
            </a:pPr>
            <a:r>
              <a:rPr lang="en-GB" sz="1400" b="1" dirty="0" smtClean="0"/>
              <a:t>Demographic Change</a:t>
            </a:r>
          </a:p>
          <a:p>
            <a:pPr defTabSz="577850">
              <a:lnSpc>
                <a:spcPct val="90000"/>
              </a:lnSpc>
              <a:spcAft>
                <a:spcPts val="0"/>
              </a:spcAft>
              <a:defRPr/>
            </a:pPr>
            <a:endParaRPr lang="en-GB" sz="200" b="1" dirty="0" smtClean="0"/>
          </a:p>
          <a:p>
            <a:pPr algn="l" defTabSz="577850">
              <a:lnSpc>
                <a:spcPct val="90000"/>
              </a:lnSpc>
              <a:spcAft>
                <a:spcPts val="0"/>
              </a:spcAft>
              <a:defRPr/>
            </a:pPr>
            <a:r>
              <a:rPr lang="en-GB" sz="1400" dirty="0" smtClean="0"/>
              <a:t>Demographic trends potentially affect both </a:t>
            </a:r>
            <a:r>
              <a:rPr lang="en-GB" sz="1400" b="1" dirty="0" smtClean="0"/>
              <a:t>labour supply and the customer base. </a:t>
            </a:r>
          </a:p>
          <a:p>
            <a:pPr algn="l" defTabSz="577850">
              <a:lnSpc>
                <a:spcPct val="90000"/>
              </a:lnSpc>
              <a:spcAft>
                <a:spcPts val="0"/>
              </a:spcAft>
              <a:defRPr/>
            </a:pPr>
            <a:r>
              <a:rPr lang="en-GB" sz="1400" dirty="0" smtClean="0"/>
              <a:t>The ageing of the population also creates </a:t>
            </a:r>
            <a:r>
              <a:rPr lang="en-GB" sz="1400" b="1" dirty="0" smtClean="0"/>
              <a:t>demands in terms of what retail services are delivered </a:t>
            </a:r>
            <a:r>
              <a:rPr lang="en-GB" sz="1400" dirty="0" smtClean="0"/>
              <a:t>(</a:t>
            </a:r>
            <a:r>
              <a:rPr lang="en-GB" sz="1400" i="1" dirty="0" smtClean="0"/>
              <a:t>e.g.</a:t>
            </a:r>
            <a:r>
              <a:rPr lang="en-GB" sz="1400" dirty="0" smtClean="0"/>
              <a:t> home deliveries).</a:t>
            </a:r>
          </a:p>
          <a:p>
            <a:endParaRPr lang="en-GB" dirty="0" smtClean="0"/>
          </a:p>
          <a:p>
            <a:pPr algn="ctr"/>
            <a:endParaRPr lang="en-GB" dirty="0"/>
          </a:p>
        </p:txBody>
      </p:sp>
      <p:sp>
        <p:nvSpPr>
          <p:cNvPr id="26" name="Rounded Rectangle 25"/>
          <p:cNvSpPr/>
          <p:nvPr/>
        </p:nvSpPr>
        <p:spPr>
          <a:xfrm>
            <a:off x="6876256" y="1340768"/>
            <a:ext cx="2160240"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en-GB" sz="1400" b="1" dirty="0" smtClean="0"/>
              <a:t>Globalisation</a:t>
            </a:r>
          </a:p>
          <a:p>
            <a:pPr algn="ctr"/>
            <a:endParaRPr lang="en-GB" sz="200" b="1" dirty="0" smtClean="0"/>
          </a:p>
          <a:p>
            <a:pPr algn="l"/>
            <a:r>
              <a:rPr lang="en-GB" sz="1400" dirty="0" smtClean="0">
                <a:solidFill>
                  <a:schemeClr val="bg1"/>
                </a:solidFill>
              </a:rPr>
              <a:t>Already, UK employers are </a:t>
            </a:r>
            <a:r>
              <a:rPr lang="en-GB" sz="1400" b="1" dirty="0" smtClean="0">
                <a:solidFill>
                  <a:schemeClr val="bg1"/>
                </a:solidFill>
              </a:rPr>
              <a:t>capturing international markets, </a:t>
            </a:r>
            <a:r>
              <a:rPr lang="en-GB" sz="1400" dirty="0" smtClean="0">
                <a:solidFill>
                  <a:schemeClr val="bg1"/>
                </a:solidFill>
              </a:rPr>
              <a:t>but  retailers based abroad are penetrating </a:t>
            </a:r>
          </a:p>
          <a:p>
            <a:pPr algn="l"/>
            <a:r>
              <a:rPr lang="en-GB" sz="1400" dirty="0" smtClean="0">
                <a:solidFill>
                  <a:schemeClr val="bg1"/>
                </a:solidFill>
              </a:rPr>
              <a:t>UK markets, too. </a:t>
            </a:r>
            <a:endParaRPr lang="en-GB" sz="1400" dirty="0" smtClean="0"/>
          </a:p>
          <a:p>
            <a:pPr algn="ctr"/>
            <a:endParaRPr lang="en-GB" sz="1400" dirty="0"/>
          </a:p>
        </p:txBody>
      </p:sp>
      <p:sp>
        <p:nvSpPr>
          <p:cNvPr id="27" name="Rounded Rectangle 26"/>
          <p:cNvSpPr/>
          <p:nvPr/>
        </p:nvSpPr>
        <p:spPr>
          <a:xfrm>
            <a:off x="4644008" y="1340768"/>
            <a:ext cx="2160240"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smtClean="0"/>
              <a:t>Competition</a:t>
            </a:r>
          </a:p>
          <a:p>
            <a:pPr algn="ctr"/>
            <a:endParaRPr lang="en-GB" sz="200" b="1" dirty="0" smtClean="0"/>
          </a:p>
          <a:p>
            <a:pPr algn="l"/>
            <a:r>
              <a:rPr lang="en-GB" sz="1400" dirty="0" smtClean="0"/>
              <a:t>Multi-channel retailing allows people to be more discerning.  Information is often more readily available about price and relative quality to the would-be customer.  Retailers need to constantly appraise their customer offer relative to the competition.  </a:t>
            </a:r>
            <a:endParaRPr lang="en-GB" sz="1400" dirty="0"/>
          </a:p>
        </p:txBody>
      </p:sp>
      <p:sp>
        <p:nvSpPr>
          <p:cNvPr id="29" name="Rounded Rectangle 28"/>
          <p:cNvSpPr/>
          <p:nvPr/>
        </p:nvSpPr>
        <p:spPr>
          <a:xfrm>
            <a:off x="179512" y="4797152"/>
            <a:ext cx="8784976" cy="1944216"/>
          </a:xfrm>
          <a:prstGeom prst="roundRect">
            <a:avLst>
              <a:gd name="adj" fmla="val 9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5" defTabSz="977900">
              <a:lnSpc>
                <a:spcPct val="90000"/>
              </a:lnSpc>
              <a:spcBef>
                <a:spcPts val="600"/>
              </a:spcBef>
              <a:defRPr/>
            </a:pPr>
            <a:r>
              <a:rPr lang="en-GB" sz="1400" dirty="0" smtClean="0"/>
              <a:t>There is evidence that employers in the </a:t>
            </a:r>
            <a:r>
              <a:rPr lang="en-GB" sz="1400" b="1" dirty="0" smtClean="0"/>
              <a:t>sector are responding pro-actively </a:t>
            </a:r>
            <a:r>
              <a:rPr lang="en-GB" sz="1400" dirty="0" smtClean="0"/>
              <a:t>to some of these challenges, for example in </a:t>
            </a:r>
            <a:r>
              <a:rPr lang="en-GB" sz="1400" b="1" dirty="0" smtClean="0"/>
              <a:t>innovations in customer service </a:t>
            </a:r>
            <a:r>
              <a:rPr lang="en-GB" sz="1400" dirty="0" smtClean="0"/>
              <a:t>and meeting the challenges of an </a:t>
            </a:r>
            <a:r>
              <a:rPr lang="en-GB" sz="1400" b="1" dirty="0" smtClean="0"/>
              <a:t>increasingly global </a:t>
            </a:r>
            <a:r>
              <a:rPr lang="en-GB" sz="1400" dirty="0" smtClean="0"/>
              <a:t>economy, and that skills demand and utilisation is being effectively managed to meet these challenges. </a:t>
            </a:r>
          </a:p>
          <a:p>
            <a:pPr lvl="5" defTabSz="977900">
              <a:lnSpc>
                <a:spcPct val="90000"/>
              </a:lnSpc>
              <a:spcAft>
                <a:spcPct val="35000"/>
              </a:spcAft>
              <a:defRPr/>
            </a:pPr>
            <a:r>
              <a:rPr lang="en-GB" sz="1400" b="1" dirty="0" smtClean="0"/>
              <a:t>The persistent performance challenges:</a:t>
            </a:r>
          </a:p>
          <a:p>
            <a:pPr marL="2514600" lvl="6" indent="-271463" defTabSz="977900">
              <a:lnSpc>
                <a:spcPct val="90000"/>
              </a:lnSpc>
              <a:spcAft>
                <a:spcPct val="35000"/>
              </a:spcAft>
              <a:buFont typeface="Arial" pitchFamily="34" charset="0"/>
              <a:buChar char="•"/>
              <a:defRPr/>
            </a:pPr>
            <a:r>
              <a:rPr lang="en-GB" sz="1400" dirty="0" smtClean="0"/>
              <a:t>Management quality</a:t>
            </a:r>
          </a:p>
          <a:p>
            <a:pPr marL="2514600" lvl="6" indent="-271463" defTabSz="977900">
              <a:lnSpc>
                <a:spcPct val="90000"/>
              </a:lnSpc>
              <a:spcAft>
                <a:spcPct val="35000"/>
              </a:spcAft>
              <a:buFont typeface="Arial" pitchFamily="34" charset="0"/>
              <a:buChar char="•"/>
              <a:defRPr/>
            </a:pPr>
            <a:r>
              <a:rPr lang="en-GB" sz="1400" dirty="0" smtClean="0"/>
              <a:t>Attracting and retaining talent</a:t>
            </a:r>
          </a:p>
          <a:p>
            <a:pPr marL="2514600" lvl="6" indent="-271463" defTabSz="977900">
              <a:lnSpc>
                <a:spcPct val="90000"/>
              </a:lnSpc>
              <a:spcAft>
                <a:spcPct val="35000"/>
              </a:spcAft>
              <a:buFont typeface="Arial" pitchFamily="34" charset="0"/>
              <a:buChar char="•"/>
              <a:defRPr/>
            </a:pPr>
            <a:r>
              <a:rPr lang="en-GB" sz="1400" dirty="0" smtClean="0"/>
              <a:t>Investing in workforce skills</a:t>
            </a:r>
          </a:p>
          <a:p>
            <a:pPr marL="2514600" lvl="6" indent="-271463" defTabSz="977900">
              <a:lnSpc>
                <a:spcPct val="90000"/>
              </a:lnSpc>
              <a:spcAft>
                <a:spcPct val="35000"/>
              </a:spcAft>
              <a:buFont typeface="Arial" pitchFamily="34" charset="0"/>
              <a:buChar char="•"/>
              <a:defRPr/>
            </a:pPr>
            <a:r>
              <a:rPr lang="en-GB" sz="1400" dirty="0" smtClean="0"/>
              <a:t>Engaging with the training infrastructure</a:t>
            </a:r>
            <a:endParaRPr lang="en-GB" sz="14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23528" y="260648"/>
            <a:ext cx="6329362" cy="1224136"/>
          </a:xfrm>
        </p:spPr>
        <p:txBody>
          <a:bodyPr/>
          <a:lstStyle/>
          <a:p>
            <a:pPr eaLnBrk="1" hangingPunct="1"/>
            <a:r>
              <a:rPr lang="en-GB" sz="3200" dirty="0" smtClean="0"/>
              <a:t>The performance challenge</a:t>
            </a:r>
            <a:br>
              <a:rPr lang="en-GB" sz="3200" dirty="0" smtClean="0"/>
            </a:br>
            <a:r>
              <a:rPr lang="en-GB" sz="3200" dirty="0" smtClean="0"/>
              <a:t>Management quality</a:t>
            </a:r>
            <a:br>
              <a:rPr lang="en-GB" sz="3200" dirty="0" smtClean="0"/>
            </a:br>
            <a:endParaRPr lang="en-US" sz="3200" b="1" dirty="0" smtClean="0"/>
          </a:p>
        </p:txBody>
      </p:sp>
      <p:sp>
        <p:nvSpPr>
          <p:cNvPr id="16387" name="Rectangle 3"/>
          <p:cNvSpPr>
            <a:spLocks noGrp="1"/>
          </p:cNvSpPr>
          <p:nvPr>
            <p:ph type="body" sz="half" idx="1"/>
          </p:nvPr>
        </p:nvSpPr>
        <p:spPr>
          <a:xfrm>
            <a:off x="179512" y="1268760"/>
            <a:ext cx="8784976" cy="2088232"/>
          </a:xfrm>
        </p:spPr>
        <p:txBody>
          <a:bodyPr/>
          <a:lstStyle/>
          <a:p>
            <a:pPr marL="216000" indent="-216000" eaLnBrk="1" hangingPunct="1">
              <a:spcBef>
                <a:spcPts val="0"/>
              </a:spcBef>
              <a:spcAft>
                <a:spcPts val="300"/>
              </a:spcAft>
            </a:pPr>
            <a:r>
              <a:rPr lang="en-GB" sz="1500" b="1" dirty="0" smtClean="0"/>
              <a:t>Innovation, </a:t>
            </a:r>
            <a:r>
              <a:rPr lang="en-GB" sz="1500" dirty="0" smtClean="0"/>
              <a:t>the accompanying </a:t>
            </a:r>
            <a:r>
              <a:rPr lang="en-GB" sz="1500" b="1" dirty="0" smtClean="0"/>
              <a:t>technical skills and understanding</a:t>
            </a:r>
            <a:r>
              <a:rPr lang="en-GB" sz="1500" dirty="0" smtClean="0"/>
              <a:t>, and </a:t>
            </a:r>
            <a:r>
              <a:rPr lang="en-GB" sz="1500" b="1" dirty="0" smtClean="0"/>
              <a:t>investment in R&amp;D </a:t>
            </a:r>
            <a:r>
              <a:rPr lang="en-GB" sz="1500" dirty="0" smtClean="0"/>
              <a:t>required to bring it about, are to be critical to the success of the sector </a:t>
            </a:r>
            <a:r>
              <a:rPr lang="en-GB" sz="1500" b="1" dirty="0" smtClean="0">
                <a:hlinkClick r:id="" action="ppaction://noaction"/>
              </a:rPr>
              <a:t>[Case Study]</a:t>
            </a:r>
            <a:endParaRPr lang="en-GB" sz="1500" b="1" dirty="0" smtClean="0"/>
          </a:p>
          <a:p>
            <a:pPr marL="216000" indent="-216000" eaLnBrk="1" hangingPunct="1">
              <a:spcBef>
                <a:spcPts val="0"/>
              </a:spcBef>
              <a:spcAft>
                <a:spcPts val="300"/>
              </a:spcAft>
            </a:pPr>
            <a:r>
              <a:rPr lang="en-GB" sz="1400" b="1" dirty="0" smtClean="0"/>
              <a:t>Globalisation</a:t>
            </a:r>
            <a:r>
              <a:rPr lang="en-GB" sz="1400" dirty="0" smtClean="0"/>
              <a:t> and operation in international markets will require </a:t>
            </a:r>
            <a:r>
              <a:rPr lang="en-GB" sz="1400" b="1" dirty="0" smtClean="0"/>
              <a:t>managerial and leadership skills </a:t>
            </a:r>
            <a:r>
              <a:rPr lang="en-GB" sz="1400" dirty="0" smtClean="0"/>
              <a:t>as well as </a:t>
            </a:r>
            <a:r>
              <a:rPr lang="en-GB" sz="1400" b="1" dirty="0" smtClean="0"/>
              <a:t>language and communication skills. </a:t>
            </a:r>
          </a:p>
          <a:p>
            <a:pPr marL="216000" indent="-216000" eaLnBrk="1" hangingPunct="1">
              <a:spcBef>
                <a:spcPts val="0"/>
              </a:spcBef>
              <a:spcAft>
                <a:spcPts val="300"/>
              </a:spcAft>
            </a:pPr>
            <a:r>
              <a:rPr lang="en-GB" sz="1500" dirty="0" smtClean="0"/>
              <a:t>Meeting </a:t>
            </a:r>
            <a:r>
              <a:rPr lang="en-GB" sz="1500" b="1" dirty="0" smtClean="0"/>
              <a:t>strategic and tactical management skills </a:t>
            </a:r>
            <a:r>
              <a:rPr lang="en-GB" sz="1500" dirty="0" smtClean="0"/>
              <a:t>needs is central to instigate and deliver change brought about by innovation and globalisation in retail:</a:t>
            </a:r>
          </a:p>
          <a:p>
            <a:pPr marL="652050" lvl="2" indent="-252000" eaLnBrk="1" hangingPunct="1">
              <a:spcBef>
                <a:spcPts val="0"/>
              </a:spcBef>
              <a:spcAft>
                <a:spcPts val="300"/>
              </a:spcAft>
              <a:buFont typeface="Arial" pitchFamily="34" charset="0"/>
              <a:buChar char="•"/>
            </a:pPr>
            <a:r>
              <a:rPr lang="en-GB" sz="1400" b="1" i="1" dirty="0" smtClean="0"/>
              <a:t>strategic skills </a:t>
            </a:r>
            <a:r>
              <a:rPr lang="en-GB" sz="1400" dirty="0" smtClean="0"/>
              <a:t>to see where the sector is heading and how to get there</a:t>
            </a:r>
          </a:p>
          <a:p>
            <a:pPr marL="652050" lvl="2" indent="-252000" eaLnBrk="1" hangingPunct="1">
              <a:spcBef>
                <a:spcPts val="0"/>
              </a:spcBef>
              <a:spcAft>
                <a:spcPts val="300"/>
              </a:spcAft>
              <a:buFont typeface="Arial" pitchFamily="34" charset="0"/>
              <a:buChar char="•"/>
            </a:pPr>
            <a:r>
              <a:rPr lang="en-GB" sz="1400" b="1" i="1" dirty="0" smtClean="0"/>
              <a:t>tactical skills</a:t>
            </a:r>
            <a:r>
              <a:rPr lang="en-GB" sz="1400" i="1" dirty="0" smtClean="0"/>
              <a:t> </a:t>
            </a:r>
            <a:r>
              <a:rPr lang="en-GB" sz="1400" dirty="0" smtClean="0"/>
              <a:t>to ensure that the vision is delivered through effective operational management</a:t>
            </a:r>
            <a:endParaRPr lang="en-GB" sz="1600" dirty="0" smtClean="0"/>
          </a:p>
          <a:p>
            <a:pPr eaLnBrk="1" hangingPunct="1">
              <a:spcBef>
                <a:spcPts val="0"/>
              </a:spcBef>
              <a:spcAft>
                <a:spcPts val="300"/>
              </a:spcAft>
            </a:pPr>
            <a:endParaRPr lang="en-GB" sz="1800" dirty="0" smtClean="0"/>
          </a:p>
        </p:txBody>
      </p:sp>
      <p:sp>
        <p:nvSpPr>
          <p:cNvPr id="16388" name="Rectangle 4"/>
          <p:cNvSpPr>
            <a:spLocks/>
          </p:cNvSpPr>
          <p:nvPr/>
        </p:nvSpPr>
        <p:spPr bwMode="auto">
          <a:xfrm>
            <a:off x="2843808" y="3284984"/>
            <a:ext cx="6300192" cy="3573016"/>
          </a:xfrm>
          <a:prstGeom prst="rect">
            <a:avLst/>
          </a:prstGeom>
          <a:solidFill>
            <a:schemeClr val="bg1"/>
          </a:solidFill>
          <a:ln w="9525">
            <a:noFill/>
            <a:miter lim="800000"/>
            <a:headEnd/>
            <a:tailEnd/>
          </a:ln>
        </p:spPr>
        <p:txBody>
          <a:bodyPr/>
          <a:lstStyle/>
          <a:p>
            <a:pPr algn="l" eaLnBrk="1" fontAlgn="auto" hangingPunct="1">
              <a:spcAft>
                <a:spcPts val="0"/>
              </a:spcAft>
              <a:defRPr/>
            </a:pPr>
            <a:r>
              <a:rPr lang="en-GB" sz="1400" dirty="0" smtClean="0"/>
              <a:t>There are concerns that </a:t>
            </a:r>
            <a:r>
              <a:rPr lang="en-GB" sz="1400" b="1" dirty="0" smtClean="0"/>
              <a:t>management skills are not being sufficiently developed </a:t>
            </a:r>
            <a:r>
              <a:rPr lang="en-GB" sz="1400" dirty="0" smtClean="0"/>
              <a:t>in smaller retailers, suggesting a dual approach in needed:</a:t>
            </a:r>
          </a:p>
          <a:p>
            <a:pPr marL="266700" lvl="1" indent="-266700" algn="l" eaLnBrk="1" fontAlgn="auto" hangingPunct="1">
              <a:spcAft>
                <a:spcPts val="0"/>
              </a:spcAft>
              <a:buFont typeface="Arial" pitchFamily="34" charset="0"/>
              <a:buChar char="•"/>
              <a:defRPr/>
            </a:pPr>
            <a:r>
              <a:rPr lang="en-GB" sz="1400" b="1" dirty="0" smtClean="0"/>
              <a:t>Higher level qualifications </a:t>
            </a:r>
            <a:r>
              <a:rPr lang="en-GB" sz="1400" dirty="0" smtClean="0"/>
              <a:t>to assist with the transition from shop-floor to management</a:t>
            </a:r>
          </a:p>
          <a:p>
            <a:pPr marL="266700" lvl="1" indent="-266700" algn="l" eaLnBrk="1" fontAlgn="auto" hangingPunct="1">
              <a:spcAft>
                <a:spcPts val="0"/>
              </a:spcAft>
              <a:buFont typeface="Arial" pitchFamily="34" charset="0"/>
              <a:buChar char="•"/>
              <a:defRPr/>
            </a:pPr>
            <a:r>
              <a:rPr lang="en-GB" sz="1400" dirty="0" smtClean="0"/>
              <a:t>To </a:t>
            </a:r>
            <a:r>
              <a:rPr lang="en-GB" sz="1400" b="1" dirty="0" smtClean="0"/>
              <a:t>identify, train and retain </a:t>
            </a:r>
            <a:r>
              <a:rPr lang="en-GB" sz="1400" dirty="0" smtClean="0"/>
              <a:t>those with potential so managers can be recruited from the shop-floor</a:t>
            </a:r>
          </a:p>
          <a:p>
            <a:pPr marL="266700" lvl="1" indent="-266700" algn="l" eaLnBrk="1" fontAlgn="auto" hangingPunct="1">
              <a:spcAft>
                <a:spcPts val="0"/>
              </a:spcAft>
              <a:buFont typeface="Arial" pitchFamily="34" charset="0"/>
              <a:buChar char="•"/>
              <a:defRPr/>
            </a:pPr>
            <a:endParaRPr lang="en-GB" sz="900" b="1" i="1" dirty="0" smtClean="0"/>
          </a:p>
          <a:p>
            <a:pPr algn="l" eaLnBrk="1" hangingPunct="1">
              <a:spcBef>
                <a:spcPts val="0"/>
              </a:spcBef>
              <a:spcAft>
                <a:spcPts val="300"/>
              </a:spcAft>
            </a:pPr>
            <a:r>
              <a:rPr lang="en-GB" sz="1400" dirty="0" smtClean="0"/>
              <a:t>Improvements </a:t>
            </a:r>
            <a:r>
              <a:rPr lang="en-GB" sz="1400" b="1" dirty="0" smtClean="0"/>
              <a:t>in productivity or efficiency </a:t>
            </a:r>
            <a:r>
              <a:rPr lang="en-GB" sz="1400" dirty="0" smtClean="0"/>
              <a:t>may require </a:t>
            </a:r>
            <a:r>
              <a:rPr lang="en-GB" sz="1400" b="1" i="1" dirty="0" smtClean="0"/>
              <a:t>new patterns of work </a:t>
            </a:r>
            <a:r>
              <a:rPr lang="en-GB" sz="1400" dirty="0" smtClean="0"/>
              <a:t>organisation and the </a:t>
            </a:r>
            <a:r>
              <a:rPr lang="en-GB" sz="1400" b="1" dirty="0" smtClean="0"/>
              <a:t>adoption of high performance working practices </a:t>
            </a:r>
            <a:r>
              <a:rPr lang="en-GB" sz="1400" dirty="0" smtClean="0"/>
              <a:t>(e.g. multi-skilling) </a:t>
            </a:r>
          </a:p>
          <a:p>
            <a:pPr marL="266700" indent="-266700" algn="l">
              <a:spcBef>
                <a:spcPts val="0"/>
              </a:spcBef>
              <a:spcAft>
                <a:spcPts val="300"/>
              </a:spcAft>
              <a:buFont typeface="Arial" pitchFamily="34" charset="0"/>
              <a:buChar char="•"/>
            </a:pPr>
            <a:r>
              <a:rPr lang="en-GB" sz="1400" dirty="0" smtClean="0"/>
              <a:t>The extent to which the workforce is over-qualified or over-skilled is just above the whole economy average, suggesting there is further scope to use and </a:t>
            </a:r>
            <a:r>
              <a:rPr lang="en-GB" sz="1400" b="1" dirty="0" smtClean="0"/>
              <a:t>nurture talent</a:t>
            </a:r>
          </a:p>
          <a:p>
            <a:pPr marL="266700" indent="-266700" algn="l">
              <a:spcBef>
                <a:spcPts val="0"/>
              </a:spcBef>
              <a:spcAft>
                <a:spcPts val="300"/>
              </a:spcAft>
              <a:buFont typeface="Arial" pitchFamily="34" charset="0"/>
              <a:buChar char="•"/>
            </a:pPr>
            <a:r>
              <a:rPr lang="en-GB" sz="1400" dirty="0" smtClean="0"/>
              <a:t>Evidence from the broader wholesale and retail sector suggests below average performance on 3 out of 4 of the </a:t>
            </a:r>
            <a:r>
              <a:rPr lang="en-GB" sz="1400" b="1" dirty="0" smtClean="0"/>
              <a:t>HPW indicators</a:t>
            </a:r>
            <a:r>
              <a:rPr lang="en-GB" sz="1400" dirty="0" smtClean="0"/>
              <a:t>, these are: </a:t>
            </a:r>
            <a:r>
              <a:rPr lang="en-GB" sz="1400" b="1" dirty="0" smtClean="0"/>
              <a:t>flexible working, task variety and task discretion </a:t>
            </a:r>
          </a:p>
          <a:p>
            <a:pPr marL="742950" lvl="1" indent="-285750" algn="l">
              <a:spcBef>
                <a:spcPts val="1200"/>
              </a:spcBef>
              <a:buFont typeface="Arial" charset="0"/>
              <a:buChar char="–"/>
            </a:pPr>
            <a:endParaRPr lang="en-US" sz="1600" dirty="0"/>
          </a:p>
        </p:txBody>
      </p:sp>
      <p:sp>
        <p:nvSpPr>
          <p:cNvPr id="6" name="Rounded Rectangle 5"/>
          <p:cNvSpPr/>
          <p:nvPr/>
        </p:nvSpPr>
        <p:spPr>
          <a:xfrm>
            <a:off x="107504" y="5733256"/>
            <a:ext cx="2448272" cy="936104"/>
          </a:xfrm>
          <a:prstGeom prst="roundRect">
            <a:avLst>
              <a:gd name="adj" fmla="val 13178"/>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350" dirty="0" smtClean="0"/>
              <a:t>For wholesale and retail, skills shortage vacancies for managers is </a:t>
            </a:r>
            <a:r>
              <a:rPr lang="en-GB" sz="1350" b="1" dirty="0" smtClean="0"/>
              <a:t>9% </a:t>
            </a:r>
            <a:r>
              <a:rPr lang="en-GB" sz="1350" dirty="0" smtClean="0"/>
              <a:t>compared to </a:t>
            </a:r>
            <a:r>
              <a:rPr lang="en-GB" sz="1350" b="1" dirty="0" smtClean="0"/>
              <a:t>5% </a:t>
            </a:r>
            <a:r>
              <a:rPr lang="en-GB" sz="1350" dirty="0" smtClean="0"/>
              <a:t>for the whole economy</a:t>
            </a:r>
            <a:endParaRPr lang="en-GB" sz="1350" dirty="0"/>
          </a:p>
        </p:txBody>
      </p:sp>
      <p:sp>
        <p:nvSpPr>
          <p:cNvPr id="8" name="Rounded Rectangle 7"/>
          <p:cNvSpPr/>
          <p:nvPr/>
        </p:nvSpPr>
        <p:spPr>
          <a:xfrm>
            <a:off x="179512" y="4653136"/>
            <a:ext cx="2520280" cy="1008112"/>
          </a:xfrm>
          <a:prstGeom prst="roundRect">
            <a:avLst>
              <a:gd name="adj" fmla="val 11268"/>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350" dirty="0" smtClean="0"/>
              <a:t>Replacement demand for managers, directors and senior officials in retail expected to be </a:t>
            </a:r>
            <a:r>
              <a:rPr lang="en-GB" sz="1350" b="1" dirty="0" smtClean="0"/>
              <a:t>140,000 </a:t>
            </a:r>
            <a:r>
              <a:rPr lang="en-GB" sz="1350" dirty="0" smtClean="0"/>
              <a:t>(2010-2020) . </a:t>
            </a:r>
            <a:endParaRPr lang="en-GB" sz="1350" dirty="0"/>
          </a:p>
        </p:txBody>
      </p:sp>
      <p:sp>
        <p:nvSpPr>
          <p:cNvPr id="7" name="Rounded Rectangle 6"/>
          <p:cNvSpPr/>
          <p:nvPr/>
        </p:nvSpPr>
        <p:spPr>
          <a:xfrm>
            <a:off x="323528" y="3356992"/>
            <a:ext cx="25202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en-GB" sz="1350" dirty="0" smtClean="0"/>
              <a:t>Strong management of supply chain skills is essential. </a:t>
            </a:r>
            <a:endParaRPr lang="en-GB" sz="1350" dirty="0"/>
          </a:p>
        </p:txBody>
      </p:sp>
      <p:sp>
        <p:nvSpPr>
          <p:cNvPr id="9" name="Rounded Rectangle 8"/>
          <p:cNvSpPr/>
          <p:nvPr/>
        </p:nvSpPr>
        <p:spPr>
          <a:xfrm>
            <a:off x="251520" y="3933056"/>
            <a:ext cx="25202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b="1" dirty="0" smtClean="0"/>
              <a:t>64% </a:t>
            </a:r>
            <a:r>
              <a:rPr lang="en-GB" sz="1350" dirty="0" smtClean="0"/>
              <a:t>of managers and professionals are </a:t>
            </a:r>
            <a:r>
              <a:rPr lang="en-GB" sz="1350" b="1" dirty="0" smtClean="0"/>
              <a:t>without L4 </a:t>
            </a:r>
            <a:r>
              <a:rPr lang="en-GB" sz="1350" dirty="0" smtClean="0"/>
              <a:t>(39% all sector average)</a:t>
            </a:r>
            <a:endParaRPr lang="en-GB" sz="135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eamstime_xs_8024419 - Copy.jpg"/>
          <p:cNvPicPr>
            <a:picLocks noChangeAspect="1"/>
          </p:cNvPicPr>
          <p:nvPr/>
        </p:nvPicPr>
        <p:blipFill>
          <a:blip r:embed="rId3" cstate="print"/>
          <a:stretch>
            <a:fillRect/>
          </a:stretch>
        </p:blipFill>
        <p:spPr>
          <a:xfrm>
            <a:off x="6444208" y="1340767"/>
            <a:ext cx="2699792" cy="2952329"/>
          </a:xfrm>
          <a:prstGeom prst="rect">
            <a:avLst/>
          </a:prstGeom>
        </p:spPr>
      </p:pic>
      <p:sp>
        <p:nvSpPr>
          <p:cNvPr id="36865" name="Rectangle 2"/>
          <p:cNvSpPr>
            <a:spLocks noGrp="1"/>
          </p:cNvSpPr>
          <p:nvPr>
            <p:ph type="title"/>
          </p:nvPr>
        </p:nvSpPr>
        <p:spPr>
          <a:xfrm>
            <a:off x="539552" y="260648"/>
            <a:ext cx="6551612" cy="1143000"/>
          </a:xfrm>
        </p:spPr>
        <p:txBody>
          <a:bodyPr/>
          <a:lstStyle/>
          <a:p>
            <a:pPr eaLnBrk="1" hangingPunct="1"/>
            <a:r>
              <a:rPr lang="en-GB" sz="3200" dirty="0" smtClean="0"/>
              <a:t>Case study – </a:t>
            </a:r>
            <a:r>
              <a:rPr lang="en-GB" sz="3200" dirty="0" err="1" smtClean="0"/>
              <a:t>Morrisons</a:t>
            </a:r>
            <a:r>
              <a:rPr lang="en-GB" sz="3200" dirty="0" smtClean="0"/>
              <a:t> </a:t>
            </a:r>
            <a:endParaRPr lang="en-US" sz="3200" dirty="0" smtClean="0"/>
          </a:p>
        </p:txBody>
      </p:sp>
      <p:sp>
        <p:nvSpPr>
          <p:cNvPr id="4" name="TextBox 3"/>
          <p:cNvSpPr txBox="1"/>
          <p:nvPr/>
        </p:nvSpPr>
        <p:spPr>
          <a:xfrm>
            <a:off x="3275856" y="4437112"/>
            <a:ext cx="5760640" cy="2693045"/>
          </a:xfrm>
          <a:prstGeom prst="rect">
            <a:avLst/>
          </a:prstGeom>
          <a:noFill/>
        </p:spPr>
        <p:txBody>
          <a:bodyPr wrap="square" rtlCol="0">
            <a:spAutoFit/>
          </a:bodyPr>
          <a:lstStyle/>
          <a:p>
            <a:pPr algn="l"/>
            <a:r>
              <a:rPr lang="en-GB" sz="1500" b="1" i="1" dirty="0" smtClean="0">
                <a:solidFill>
                  <a:schemeClr val="tx2"/>
                </a:solidFill>
              </a:rPr>
              <a:t>The benefits</a:t>
            </a:r>
          </a:p>
          <a:p>
            <a:pPr algn="l"/>
            <a:r>
              <a:rPr lang="en-GB" sz="1400" dirty="0" smtClean="0"/>
              <a:t>Norman </a:t>
            </a:r>
            <a:r>
              <a:rPr lang="en-GB" sz="1400" dirty="0" err="1" smtClean="0"/>
              <a:t>Pickavance</a:t>
            </a:r>
            <a:r>
              <a:rPr lang="en-GB" sz="1400" dirty="0" smtClean="0"/>
              <a:t>, HR Director, </a:t>
            </a:r>
            <a:r>
              <a:rPr lang="en-GB" sz="1400" dirty="0" err="1" smtClean="0"/>
              <a:t>Morrisons</a:t>
            </a:r>
            <a:r>
              <a:rPr lang="en-GB" sz="1400" dirty="0" smtClean="0"/>
              <a:t> said: "We believe it is vitally important that </a:t>
            </a:r>
            <a:r>
              <a:rPr lang="en-GB" sz="1400" b="1" dirty="0" smtClean="0"/>
              <a:t>industry and education sectors deliver vibrant new solutions</a:t>
            </a:r>
            <a:r>
              <a:rPr lang="en-GB" sz="1400" dirty="0" smtClean="0"/>
              <a:t> which enable people to </a:t>
            </a:r>
            <a:r>
              <a:rPr lang="en-GB" sz="1400" b="1" dirty="0" smtClean="0"/>
              <a:t>keep developing and gaining qualifications whilst they learn</a:t>
            </a:r>
            <a:r>
              <a:rPr lang="en-GB" sz="1400" dirty="0" smtClean="0"/>
              <a:t>...Our pathways for career development see young people progress </a:t>
            </a:r>
            <a:r>
              <a:rPr lang="en-GB" sz="1400" b="1" dirty="0" smtClean="0"/>
              <a:t>from shop floor to the top floor</a:t>
            </a:r>
            <a:r>
              <a:rPr lang="en-GB" sz="1400" dirty="0" smtClean="0"/>
              <a:t>, gaining </a:t>
            </a:r>
            <a:r>
              <a:rPr lang="en-GB" sz="1400" b="1" dirty="0" smtClean="0"/>
              <a:t>relevant, practical qualifications </a:t>
            </a:r>
            <a:r>
              <a:rPr lang="en-GB" sz="1400" dirty="0" smtClean="0"/>
              <a:t>as they go and the corporate degree programme is part of that picture...Graduates who successfully complete the three-year programme should be offered a permanent role within the business that </a:t>
            </a:r>
            <a:r>
              <a:rPr lang="en-GB" sz="1400" b="1" dirty="0" smtClean="0"/>
              <a:t>allows them to progress their career as they choose</a:t>
            </a:r>
            <a:r>
              <a:rPr lang="en-GB" sz="1400" dirty="0" smtClean="0"/>
              <a:t>, whether in food manufacturing or retail."</a:t>
            </a:r>
          </a:p>
          <a:p>
            <a:pPr indent="0" algn="l">
              <a:buNone/>
            </a:pPr>
            <a:endParaRPr lang="en-GB" sz="1400" dirty="0" smtClean="0"/>
          </a:p>
        </p:txBody>
      </p:sp>
      <p:sp>
        <p:nvSpPr>
          <p:cNvPr id="7" name="Rounded Rectangle 6"/>
          <p:cNvSpPr/>
          <p:nvPr/>
        </p:nvSpPr>
        <p:spPr>
          <a:xfrm>
            <a:off x="107504" y="4553744"/>
            <a:ext cx="3168352" cy="2187624"/>
          </a:xfrm>
          <a:prstGeom prst="roundRect">
            <a:avLst>
              <a:gd name="adj" fmla="val 7259"/>
            </a:avLst>
          </a:prstGeom>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indent="0">
              <a:buNone/>
            </a:pPr>
            <a:r>
              <a:rPr lang="en-GB" sz="1400" dirty="0" smtClean="0"/>
              <a:t>"Over </a:t>
            </a:r>
            <a:r>
              <a:rPr lang="en-GB" sz="2000" b="1" dirty="0" smtClean="0"/>
              <a:t>30% </a:t>
            </a:r>
            <a:r>
              <a:rPr lang="en-GB" sz="1400" dirty="0" smtClean="0"/>
              <a:t>of our top management </a:t>
            </a:r>
            <a:r>
              <a:rPr lang="en-GB" sz="1600" b="1" dirty="0" smtClean="0"/>
              <a:t>started their career on the shop floor </a:t>
            </a:r>
            <a:r>
              <a:rPr lang="en-GB" sz="1400" dirty="0" smtClean="0"/>
              <a:t>and </a:t>
            </a:r>
            <a:r>
              <a:rPr lang="en-GB" sz="2400" b="1" dirty="0" smtClean="0"/>
              <a:t> ¼ </a:t>
            </a:r>
            <a:r>
              <a:rPr lang="en-GB" sz="1400" dirty="0" smtClean="0"/>
              <a:t>of our operating board </a:t>
            </a:r>
            <a:r>
              <a:rPr lang="en-GB" sz="1600" b="1" dirty="0" smtClean="0"/>
              <a:t>started with us, aged 17.  </a:t>
            </a:r>
            <a:r>
              <a:rPr lang="en-GB" sz="1400" dirty="0" smtClean="0"/>
              <a:t>We know it is an approach that gives us a </a:t>
            </a:r>
            <a:r>
              <a:rPr lang="en-GB" sz="1600" b="1" dirty="0" smtClean="0"/>
              <a:t>strong culture</a:t>
            </a:r>
            <a:r>
              <a:rPr lang="en-GB" sz="1600" dirty="0" smtClean="0"/>
              <a:t>, </a:t>
            </a:r>
            <a:r>
              <a:rPr lang="en-GB" sz="1400" dirty="0" smtClean="0"/>
              <a:t>a </a:t>
            </a:r>
            <a:r>
              <a:rPr lang="en-GB" sz="1600" b="1" dirty="0" smtClean="0"/>
              <a:t>committed workforce </a:t>
            </a:r>
            <a:r>
              <a:rPr lang="en-GB" sz="1400" dirty="0" smtClean="0"/>
              <a:t>and a </a:t>
            </a:r>
            <a:r>
              <a:rPr lang="en-GB" sz="1600" b="1" dirty="0" smtClean="0"/>
              <a:t>competitive edge</a:t>
            </a:r>
            <a:r>
              <a:rPr lang="en-GB" sz="1600" dirty="0" smtClean="0"/>
              <a:t>, </a:t>
            </a:r>
            <a:r>
              <a:rPr lang="en-GB" sz="1400" dirty="0" smtClean="0"/>
              <a:t>going forward."</a:t>
            </a:r>
          </a:p>
        </p:txBody>
      </p:sp>
      <p:sp>
        <p:nvSpPr>
          <p:cNvPr id="9" name="Rounded Rectangle 8"/>
          <p:cNvSpPr/>
          <p:nvPr/>
        </p:nvSpPr>
        <p:spPr>
          <a:xfrm>
            <a:off x="107504" y="1340768"/>
            <a:ext cx="6480720" cy="3096344"/>
          </a:xfrm>
          <a:prstGeom prst="roundRect">
            <a:avLst>
              <a:gd name="adj" fmla="val 6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ct val="50000"/>
              </a:spcBef>
            </a:pPr>
            <a:r>
              <a:rPr lang="en-GB" sz="1400" b="1" i="1" dirty="0" smtClean="0">
                <a:solidFill>
                  <a:schemeClr val="bg1"/>
                </a:solidFill>
              </a:rPr>
              <a:t>The company</a:t>
            </a:r>
          </a:p>
          <a:p>
            <a:pPr indent="0" algn="l">
              <a:buNone/>
            </a:pPr>
            <a:r>
              <a:rPr lang="en-GB" sz="1400" dirty="0" err="1" smtClean="0"/>
              <a:t>Morrisons</a:t>
            </a:r>
            <a:r>
              <a:rPr lang="en-GB" sz="1400" dirty="0" smtClean="0"/>
              <a:t>, the UK’s fourth largest employer. The company already currently employs around  40,000 16-24 year olds and has 3,500 employees set to achieve retail Apprenticeships. </a:t>
            </a:r>
          </a:p>
          <a:p>
            <a:pPr indent="0" algn="l">
              <a:buNone/>
            </a:pPr>
            <a:r>
              <a:rPr lang="en-GB" sz="1400" b="1" i="1" dirty="0" smtClean="0">
                <a:solidFill>
                  <a:schemeClr val="bg1"/>
                </a:solidFill>
              </a:rPr>
              <a:t>The approach</a:t>
            </a:r>
          </a:p>
          <a:p>
            <a:pPr indent="0" algn="l">
              <a:buNone/>
            </a:pPr>
            <a:r>
              <a:rPr lang="en-GB" sz="1400" dirty="0" err="1" smtClean="0"/>
              <a:t>Morrisons</a:t>
            </a:r>
            <a:r>
              <a:rPr lang="en-GB" sz="1400" dirty="0" smtClean="0"/>
              <a:t> has developed its own BSc course with Bradford University Management  School to ensure it is able to capture the high level skills the company requires. It The three-year </a:t>
            </a:r>
            <a:r>
              <a:rPr lang="en-GB" sz="1600" b="1" dirty="0" smtClean="0"/>
              <a:t>earn as you learn programme </a:t>
            </a:r>
            <a:r>
              <a:rPr lang="en-GB" sz="1400" dirty="0" smtClean="0"/>
              <a:t>is a mix of block learning at the School, distance study, on the job work experience and </a:t>
            </a:r>
            <a:r>
              <a:rPr lang="en-GB" sz="1600" b="1" dirty="0" smtClean="0"/>
              <a:t>work based projects in the food manufacturing division business. </a:t>
            </a:r>
            <a:r>
              <a:rPr lang="en-GB" sz="1400" dirty="0" smtClean="0"/>
              <a:t>The corporate degree builds on an existing partnership between the university and </a:t>
            </a:r>
            <a:r>
              <a:rPr lang="en-GB" sz="1400" dirty="0" err="1" smtClean="0"/>
              <a:t>Morrisons</a:t>
            </a:r>
            <a:r>
              <a:rPr lang="en-GB" sz="1400" dirty="0" smtClean="0"/>
              <a:t>. The School advises on in-house training programmes for </a:t>
            </a:r>
            <a:r>
              <a:rPr lang="en-GB" sz="1400" dirty="0" err="1" smtClean="0"/>
              <a:t>Morrisons</a:t>
            </a:r>
            <a:r>
              <a:rPr lang="en-GB" sz="1400" dirty="0" smtClean="0"/>
              <a:t> Academy and delivers post graduate training for middle and senior managers who can go on to MBA study.</a:t>
            </a:r>
          </a:p>
        </p:txBody>
      </p:sp>
      <p:sp>
        <p:nvSpPr>
          <p:cNvPr id="5" name="Rounded Rectangle 4"/>
          <p:cNvSpPr/>
          <p:nvPr/>
        </p:nvSpPr>
        <p:spPr>
          <a:xfrm>
            <a:off x="6732240" y="4149080"/>
            <a:ext cx="2411760" cy="520145"/>
          </a:xfrm>
          <a:prstGeom prst="roundRect">
            <a:avLst>
              <a:gd name="adj" fmla="val 20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GB" sz="1400" dirty="0" smtClean="0"/>
              <a:t>"We've always focused </a:t>
            </a:r>
          </a:p>
          <a:p>
            <a:pPr indent="0">
              <a:buNone/>
            </a:pPr>
            <a:r>
              <a:rPr lang="en-GB" sz="1400" dirty="0" smtClean="0"/>
              <a:t>on </a:t>
            </a:r>
            <a:r>
              <a:rPr lang="en-GB" sz="1400" b="1" dirty="0" smtClean="0"/>
              <a:t>training our own</a:t>
            </a:r>
            <a:r>
              <a:rPr lang="en-GB" sz="1400" dirty="0" smtClean="0"/>
              <a: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en-GB" sz="3200" dirty="0" smtClean="0"/>
              <a:t>The performance challenge</a:t>
            </a:r>
            <a:br>
              <a:rPr lang="en-GB" sz="3200" dirty="0" smtClean="0"/>
            </a:br>
            <a:r>
              <a:rPr lang="en-GB" sz="2800" dirty="0" smtClean="0"/>
              <a:t>Attracting and retaining talent</a:t>
            </a:r>
            <a:endParaRPr lang="en-US" sz="2800" dirty="0" smtClean="0"/>
          </a:p>
        </p:txBody>
      </p:sp>
      <p:sp>
        <p:nvSpPr>
          <p:cNvPr id="9" name="Content Placeholder 8"/>
          <p:cNvSpPr>
            <a:spLocks noGrp="1"/>
          </p:cNvSpPr>
          <p:nvPr>
            <p:ph sz="quarter" idx="2"/>
          </p:nvPr>
        </p:nvSpPr>
        <p:spPr>
          <a:xfrm>
            <a:off x="4716016" y="1412776"/>
            <a:ext cx="4032448" cy="3528392"/>
          </a:xfrm>
        </p:spPr>
        <p:txBody>
          <a:bodyPr lIns="54000" rIns="36000"/>
          <a:lstStyle/>
          <a:p>
            <a:pPr marL="0" indent="0" fontAlgn="auto">
              <a:spcAft>
                <a:spcPts val="0"/>
              </a:spcAft>
              <a:buNone/>
              <a:defRPr/>
            </a:pPr>
            <a:r>
              <a:rPr lang="en-GB" sz="1500" dirty="0" smtClean="0"/>
              <a:t>In retail, projected </a:t>
            </a:r>
            <a:r>
              <a:rPr lang="en-GB" sz="1500" b="1" dirty="0" smtClean="0"/>
              <a:t>demand for skills</a:t>
            </a:r>
            <a:r>
              <a:rPr lang="en-GB" sz="1500" dirty="0" smtClean="0"/>
              <a:t> is associated with the need for strong management, but also the emerging need for:</a:t>
            </a:r>
          </a:p>
          <a:p>
            <a:pPr marL="216000" indent="-216000" fontAlgn="auto">
              <a:spcAft>
                <a:spcPts val="0"/>
              </a:spcAft>
              <a:buFont typeface="Arial" pitchFamily="34" charset="0"/>
              <a:buChar char="•"/>
              <a:defRPr/>
            </a:pPr>
            <a:r>
              <a:rPr lang="en-GB" sz="1500" b="1" dirty="0" smtClean="0"/>
              <a:t>Technical skills </a:t>
            </a:r>
            <a:r>
              <a:rPr lang="en-GB" sz="1500" dirty="0" smtClean="0"/>
              <a:t>to support process and product  </a:t>
            </a:r>
            <a:r>
              <a:rPr lang="en-GB" sz="1500" b="1" dirty="0" smtClean="0"/>
              <a:t>innovation and technical led change</a:t>
            </a:r>
          </a:p>
          <a:p>
            <a:pPr marL="216000" indent="-216000" fontAlgn="auto">
              <a:spcAft>
                <a:spcPts val="0"/>
              </a:spcAft>
              <a:buFont typeface="Arial" pitchFamily="34" charset="0"/>
              <a:buChar char="•"/>
              <a:defRPr/>
            </a:pPr>
            <a:r>
              <a:rPr lang="en-GB" sz="1500" b="1" dirty="0" smtClean="0"/>
              <a:t>ICT, financial, and marketing skills (</a:t>
            </a:r>
            <a:r>
              <a:rPr lang="en-GB" sz="1500" dirty="0" smtClean="0"/>
              <a:t>typically in high demand in other sectors) </a:t>
            </a:r>
            <a:r>
              <a:rPr lang="en-GB" sz="1500" b="1" dirty="0" smtClean="0"/>
              <a:t>to optimise the use of technical change and process </a:t>
            </a:r>
          </a:p>
          <a:p>
            <a:pPr marL="216000" indent="-216000" fontAlgn="auto">
              <a:spcAft>
                <a:spcPts val="0"/>
              </a:spcAft>
              <a:buFont typeface="Arial" pitchFamily="34" charset="0"/>
              <a:buChar char="•"/>
              <a:defRPr/>
            </a:pPr>
            <a:r>
              <a:rPr lang="en-GB" sz="1500" b="1" dirty="0" smtClean="0"/>
              <a:t>High quality customer service skills, including use of product knowledge and advisory skills, </a:t>
            </a:r>
            <a:r>
              <a:rPr lang="en-GB" sz="1500" dirty="0" smtClean="0"/>
              <a:t>as a result of raised competition and consumer expectations</a:t>
            </a:r>
          </a:p>
          <a:p>
            <a:pPr marL="216000" indent="-216000" fontAlgn="auto">
              <a:spcAft>
                <a:spcPts val="0"/>
              </a:spcAft>
              <a:buNone/>
              <a:defRPr/>
            </a:pPr>
            <a:endParaRPr lang="en-GB" sz="1500" dirty="0" smtClean="0"/>
          </a:p>
        </p:txBody>
      </p:sp>
      <p:sp>
        <p:nvSpPr>
          <p:cNvPr id="16" name="Cloud Callout 15"/>
          <p:cNvSpPr/>
          <p:nvPr/>
        </p:nvSpPr>
        <p:spPr>
          <a:xfrm>
            <a:off x="179512" y="2060848"/>
            <a:ext cx="4248472" cy="1872208"/>
          </a:xfrm>
          <a:prstGeom prst="cloudCallout">
            <a:avLst>
              <a:gd name="adj1" fmla="val -51757"/>
              <a:gd name="adj2" fmla="val 51773"/>
            </a:avLst>
          </a:prstGeom>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indent="0" fontAlgn="auto">
              <a:spcAft>
                <a:spcPts val="0"/>
              </a:spcAft>
              <a:buNone/>
              <a:defRPr/>
            </a:pPr>
            <a:r>
              <a:rPr lang="en-GB" sz="1600" b="1" dirty="0" smtClean="0"/>
              <a:t>But, looking ahead </a:t>
            </a:r>
            <a:r>
              <a:rPr lang="en-GB" sz="1600" dirty="0" smtClean="0"/>
              <a:t>at </a:t>
            </a:r>
            <a:r>
              <a:rPr lang="en-GB" sz="1600" b="1" dirty="0" smtClean="0"/>
              <a:t>changing demand for skills</a:t>
            </a:r>
            <a:r>
              <a:rPr lang="en-GB" sz="1600" dirty="0" smtClean="0"/>
              <a:t>, </a:t>
            </a:r>
            <a:r>
              <a:rPr lang="en-GB" sz="1600" b="1" dirty="0" smtClean="0"/>
              <a:t>the general trend is towards people being higher skilled. </a:t>
            </a:r>
          </a:p>
          <a:p>
            <a:pPr marL="0" indent="0" fontAlgn="auto">
              <a:spcAft>
                <a:spcPts val="0"/>
              </a:spcAft>
              <a:buNone/>
              <a:defRPr/>
            </a:pPr>
            <a:r>
              <a:rPr lang="en-GB" sz="1200" dirty="0" smtClean="0"/>
              <a:t>(using qualification as a proxy for skills)</a:t>
            </a:r>
            <a:endParaRPr lang="en-GB" sz="1200" b="1" dirty="0" smtClean="0"/>
          </a:p>
        </p:txBody>
      </p:sp>
      <p:sp>
        <p:nvSpPr>
          <p:cNvPr id="17" name="Rounded Rectangle 16"/>
          <p:cNvSpPr/>
          <p:nvPr/>
        </p:nvSpPr>
        <p:spPr>
          <a:xfrm>
            <a:off x="4572000" y="5085184"/>
            <a:ext cx="432048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marL="0" lvl="1" indent="0" fontAlgn="auto">
              <a:spcAft>
                <a:spcPts val="0"/>
              </a:spcAft>
              <a:buNone/>
              <a:defRPr/>
            </a:pPr>
            <a:r>
              <a:rPr lang="en-GB" sz="1500" dirty="0" smtClean="0"/>
              <a:t>And, </a:t>
            </a:r>
            <a:r>
              <a:rPr lang="en-GB" b="1" dirty="0" smtClean="0"/>
              <a:t>retailers of different types </a:t>
            </a:r>
            <a:r>
              <a:rPr lang="en-GB" sz="1500" dirty="0" smtClean="0"/>
              <a:t>(</a:t>
            </a:r>
            <a:r>
              <a:rPr lang="en-GB" sz="1500" i="1" dirty="0" smtClean="0"/>
              <a:t>e.g.</a:t>
            </a:r>
            <a:r>
              <a:rPr lang="en-GB" sz="1500" dirty="0" smtClean="0"/>
              <a:t> niche retailer, with </a:t>
            </a:r>
            <a:r>
              <a:rPr lang="en-GB" b="1" dirty="0" smtClean="0"/>
              <a:t>different product markets </a:t>
            </a:r>
            <a:r>
              <a:rPr lang="en-GB" sz="1500" dirty="0" smtClean="0"/>
              <a:t>(</a:t>
            </a:r>
            <a:r>
              <a:rPr lang="en-GB" sz="1500" i="1" dirty="0" smtClean="0"/>
              <a:t>e.g</a:t>
            </a:r>
            <a:r>
              <a:rPr lang="en-GB" sz="1500" dirty="0" smtClean="0"/>
              <a:t>. clothing stores, food stores, </a:t>
            </a:r>
            <a:r>
              <a:rPr lang="en-GB" sz="1500" i="1" dirty="0" smtClean="0"/>
              <a:t>etc.</a:t>
            </a:r>
            <a:r>
              <a:rPr lang="en-GB" sz="1500" dirty="0" smtClean="0"/>
              <a:t>) will </a:t>
            </a:r>
            <a:r>
              <a:rPr lang="en-GB" b="1" dirty="0" smtClean="0"/>
              <a:t>demand different skill mixes from individuals and across the firm</a:t>
            </a:r>
            <a:r>
              <a:rPr lang="en-GB" sz="1500" b="1" dirty="0" smtClean="0"/>
              <a:t>.  </a:t>
            </a:r>
          </a:p>
        </p:txBody>
      </p:sp>
      <p:sp>
        <p:nvSpPr>
          <p:cNvPr id="8" name="Text Placeholder 7"/>
          <p:cNvSpPr>
            <a:spLocks noGrp="1"/>
          </p:cNvSpPr>
          <p:nvPr>
            <p:ph type="body" sz="half" idx="1"/>
          </p:nvPr>
        </p:nvSpPr>
        <p:spPr>
          <a:xfrm>
            <a:off x="251520" y="3933056"/>
            <a:ext cx="4176464" cy="2808312"/>
          </a:xfrm>
        </p:spPr>
        <p:txBody>
          <a:bodyPr/>
          <a:lstStyle/>
          <a:p>
            <a:pPr marL="0" indent="0" eaLnBrk="1" fontAlgn="auto" hangingPunct="1">
              <a:spcAft>
                <a:spcPts val="0"/>
              </a:spcAft>
              <a:buNone/>
              <a:defRPr/>
            </a:pPr>
            <a:r>
              <a:rPr lang="en-GB" sz="1400" b="1" dirty="0" smtClean="0"/>
              <a:t>Skills will need to keep up with change, and drive change</a:t>
            </a:r>
          </a:p>
          <a:p>
            <a:pPr eaLnBrk="1" fontAlgn="auto" hangingPunct="1">
              <a:spcAft>
                <a:spcPts val="0"/>
              </a:spcAft>
              <a:buFont typeface="Arial" pitchFamily="34" charset="0"/>
              <a:buChar char="•"/>
              <a:defRPr/>
            </a:pPr>
            <a:r>
              <a:rPr lang="en-GB" sz="1400" dirty="0" smtClean="0"/>
              <a:t>Substantial investments in new technologies and premium shopping locations requires commensurate investments in people</a:t>
            </a:r>
          </a:p>
          <a:p>
            <a:pPr eaLnBrk="1" fontAlgn="auto" hangingPunct="1">
              <a:spcAft>
                <a:spcPts val="0"/>
              </a:spcAft>
              <a:buFont typeface="Arial" pitchFamily="34" charset="0"/>
              <a:buChar char="•"/>
              <a:defRPr/>
            </a:pPr>
            <a:r>
              <a:rPr lang="en-GB" sz="1400" dirty="0" smtClean="0"/>
              <a:t>Multi-channel retailing in which retailers operate in a number of different ways including physical stores, online sales, mail-order and various delivery service arrangements. </a:t>
            </a:r>
          </a:p>
          <a:p>
            <a:pPr eaLnBrk="1" fontAlgn="auto" hangingPunct="1">
              <a:spcAft>
                <a:spcPts val="0"/>
              </a:spcAft>
              <a:buFont typeface="Arial" pitchFamily="34" charset="0"/>
              <a:buChar char="•"/>
              <a:defRPr/>
            </a:pPr>
            <a:r>
              <a:rPr lang="en-GB" sz="1400" dirty="0" smtClean="0"/>
              <a:t>Multi-nation retailing creates the challenge of marketing existing products to new markets</a:t>
            </a:r>
          </a:p>
          <a:p>
            <a:endParaRPr lang="en-GB" dirty="0"/>
          </a:p>
        </p:txBody>
      </p:sp>
      <p:sp>
        <p:nvSpPr>
          <p:cNvPr id="7" name="TextBox 6"/>
          <p:cNvSpPr txBox="1"/>
          <p:nvPr/>
        </p:nvSpPr>
        <p:spPr>
          <a:xfrm>
            <a:off x="179512" y="1412776"/>
            <a:ext cx="4392488" cy="646331"/>
          </a:xfrm>
          <a:prstGeom prst="rect">
            <a:avLst/>
          </a:prstGeom>
          <a:noFill/>
        </p:spPr>
        <p:txBody>
          <a:bodyPr wrap="square" rtlCol="0">
            <a:spAutoFit/>
          </a:bodyPr>
          <a:lstStyle/>
          <a:p>
            <a:pPr algn="l"/>
            <a:r>
              <a:rPr lang="en-GB" b="1" dirty="0" smtClean="0"/>
              <a:t>Currently, the sector can more or less meet its current demand for skills.</a:t>
            </a:r>
            <a:endParaRPr lang="en-GB" b="1"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en-GB" sz="2400" dirty="0" smtClean="0"/>
              <a:t>The Performance challenge:</a:t>
            </a:r>
            <a:br>
              <a:rPr lang="en-GB" sz="2400" dirty="0" smtClean="0"/>
            </a:br>
            <a:r>
              <a:rPr lang="en-GB" sz="2400" dirty="0" smtClean="0"/>
              <a:t>Attracting and retaining talent </a:t>
            </a:r>
            <a:br>
              <a:rPr lang="en-GB" sz="2400" dirty="0" smtClean="0"/>
            </a:br>
            <a:endParaRPr lang="en-US" sz="2400" b="1" dirty="0" smtClean="0"/>
          </a:p>
        </p:txBody>
      </p:sp>
      <p:sp>
        <p:nvSpPr>
          <p:cNvPr id="21507" name="Rectangle 3"/>
          <p:cNvSpPr>
            <a:spLocks noGrp="1"/>
          </p:cNvSpPr>
          <p:nvPr>
            <p:ph type="body" idx="1"/>
          </p:nvPr>
        </p:nvSpPr>
        <p:spPr>
          <a:xfrm>
            <a:off x="179512" y="1340768"/>
            <a:ext cx="8784976" cy="4752528"/>
          </a:xfrm>
        </p:spPr>
        <p:txBody>
          <a:bodyPr/>
          <a:lstStyle/>
          <a:p>
            <a:pPr eaLnBrk="1" fontAlgn="auto" hangingPunct="1">
              <a:spcAft>
                <a:spcPts val="0"/>
              </a:spcAft>
              <a:buFont typeface="Arial" pitchFamily="34" charset="0"/>
              <a:buChar char="•"/>
              <a:defRPr/>
            </a:pPr>
            <a:endParaRPr lang="en-GB" sz="1400" dirty="0" smtClean="0"/>
          </a:p>
          <a:p>
            <a:pPr eaLnBrk="1" fontAlgn="auto" hangingPunct="1">
              <a:spcAft>
                <a:spcPts val="0"/>
              </a:spcAft>
              <a:buFont typeface="Arial" pitchFamily="34" charset="0"/>
              <a:buChar char="•"/>
              <a:defRPr/>
            </a:pPr>
            <a:endParaRPr lang="en-GB" sz="1400" dirty="0" smtClean="0"/>
          </a:p>
          <a:p>
            <a:pPr eaLnBrk="1" fontAlgn="auto" hangingPunct="1">
              <a:spcAft>
                <a:spcPts val="0"/>
              </a:spcAft>
              <a:buFont typeface="Arial" pitchFamily="34" charset="0"/>
              <a:buChar char="•"/>
              <a:defRPr/>
            </a:pPr>
            <a:endParaRPr lang="en-GB" sz="1400" dirty="0" smtClean="0"/>
          </a:p>
          <a:p>
            <a:pPr eaLnBrk="1" fontAlgn="auto" hangingPunct="1">
              <a:spcAft>
                <a:spcPts val="0"/>
              </a:spcAft>
              <a:buFont typeface="Arial" pitchFamily="34" charset="0"/>
              <a:buChar char="•"/>
              <a:defRPr/>
            </a:pPr>
            <a:endParaRPr lang="en-GB" sz="1400" dirty="0" smtClean="0"/>
          </a:p>
          <a:p>
            <a:pPr eaLnBrk="1" fontAlgn="auto" hangingPunct="1">
              <a:spcAft>
                <a:spcPts val="0"/>
              </a:spcAft>
              <a:buFont typeface="Arial" pitchFamily="34" charset="0"/>
              <a:buChar char="•"/>
              <a:defRPr/>
            </a:pPr>
            <a:endParaRPr lang="en-GB" sz="1400" dirty="0" smtClean="0"/>
          </a:p>
          <a:p>
            <a:pPr eaLnBrk="1" fontAlgn="auto" hangingPunct="1">
              <a:spcAft>
                <a:spcPts val="0"/>
              </a:spcAft>
              <a:buNone/>
              <a:defRPr/>
            </a:pPr>
            <a:endParaRPr lang="en-GB" sz="1000" dirty="0" smtClean="0"/>
          </a:p>
          <a:p>
            <a:pPr eaLnBrk="1" fontAlgn="auto" hangingPunct="1">
              <a:spcAft>
                <a:spcPts val="0"/>
              </a:spcAft>
              <a:buNone/>
              <a:defRPr/>
            </a:pPr>
            <a:endParaRPr lang="en-GB" sz="100" dirty="0" smtClean="0"/>
          </a:p>
          <a:p>
            <a:pPr marL="0" indent="0" eaLnBrk="1" fontAlgn="auto" hangingPunct="1">
              <a:spcBef>
                <a:spcPts val="100"/>
              </a:spcBef>
              <a:spcAft>
                <a:spcPts val="100"/>
              </a:spcAft>
              <a:buNone/>
              <a:defRPr/>
            </a:pPr>
            <a:r>
              <a:rPr lang="en-GB" sz="1400" b="1" dirty="0" smtClean="0"/>
              <a:t>The share of people in the sector with higher skills is considerably lower than in the economy in general and </a:t>
            </a:r>
            <a:r>
              <a:rPr lang="en-GB" sz="1400" dirty="0" smtClean="0"/>
              <a:t>the skills make-up of the sector is set to remain lower than that of the whole economy, </a:t>
            </a:r>
            <a:r>
              <a:rPr lang="en-GB" sz="1400" b="1" dirty="0" smtClean="0"/>
              <a:t>BUT</a:t>
            </a:r>
          </a:p>
          <a:p>
            <a:pPr marL="216000" indent="-216000" eaLnBrk="1" fontAlgn="auto" hangingPunct="1">
              <a:spcBef>
                <a:spcPts val="100"/>
              </a:spcBef>
              <a:spcAft>
                <a:spcPts val="100"/>
              </a:spcAft>
              <a:defRPr/>
            </a:pPr>
            <a:r>
              <a:rPr lang="en-GB" sz="1400" dirty="0" smtClean="0"/>
              <a:t>In 2010, roughly </a:t>
            </a:r>
            <a:r>
              <a:rPr lang="en-GB" sz="1600" b="1" dirty="0" smtClean="0"/>
              <a:t>1 in 8 jobs </a:t>
            </a:r>
            <a:r>
              <a:rPr lang="en-GB" sz="1400" dirty="0" smtClean="0"/>
              <a:t>were held by people qualified to QCF 5 and above; this is anticipated to rise to </a:t>
            </a:r>
            <a:r>
              <a:rPr lang="en-GB" sz="1600" b="1" dirty="0" smtClean="0"/>
              <a:t>1 in 5 </a:t>
            </a:r>
            <a:r>
              <a:rPr lang="en-GB" sz="1400" dirty="0" smtClean="0"/>
              <a:t>by 2020. </a:t>
            </a:r>
          </a:p>
          <a:p>
            <a:pPr marL="216000" indent="-216000" eaLnBrk="1" fontAlgn="auto" hangingPunct="1">
              <a:spcBef>
                <a:spcPts val="100"/>
              </a:spcBef>
              <a:spcAft>
                <a:spcPts val="100"/>
              </a:spcAft>
              <a:defRPr/>
            </a:pPr>
            <a:r>
              <a:rPr lang="en-GB" sz="1400" dirty="0" smtClean="0"/>
              <a:t>In addition, it is expected that </a:t>
            </a:r>
            <a:r>
              <a:rPr lang="en-GB" sz="1400" b="1" dirty="0" smtClean="0"/>
              <a:t>for sales and customer service occupations</a:t>
            </a:r>
            <a:r>
              <a:rPr lang="en-GB" sz="1400" dirty="0" smtClean="0"/>
              <a:t>, around </a:t>
            </a:r>
            <a:r>
              <a:rPr lang="en-GB" sz="1600" b="1" dirty="0" smtClean="0"/>
              <a:t>565,000</a:t>
            </a:r>
            <a:r>
              <a:rPr lang="en-GB" sz="1400" dirty="0" smtClean="0"/>
              <a:t>  positions will need to be f</a:t>
            </a:r>
            <a:r>
              <a:rPr lang="en-GB" sz="1400" b="1" dirty="0" smtClean="0"/>
              <a:t>illed in order to replace workers </a:t>
            </a:r>
            <a:r>
              <a:rPr lang="en-GB" sz="1400" dirty="0" smtClean="0"/>
              <a:t>exiting (2010-2020)</a:t>
            </a:r>
          </a:p>
          <a:p>
            <a:pPr marL="216000" indent="-216000" eaLnBrk="1" fontAlgn="auto" hangingPunct="1">
              <a:spcBef>
                <a:spcPts val="100"/>
              </a:spcBef>
              <a:spcAft>
                <a:spcPts val="100"/>
              </a:spcAft>
              <a:defRPr/>
            </a:pPr>
            <a:r>
              <a:rPr lang="en-GB" sz="1400" dirty="0" smtClean="0"/>
              <a:t>Any upward shift in demand, and the ongoing issue of replacement demand, has implications for</a:t>
            </a:r>
            <a:r>
              <a:rPr lang="en-GB" sz="1400" b="1" dirty="0" smtClean="0"/>
              <a:t>: attracting, retaining and investing in talent. </a:t>
            </a:r>
            <a:endParaRPr lang="en-GB" sz="1400" dirty="0" smtClean="0"/>
          </a:p>
          <a:p>
            <a:pPr marL="0" indent="0" eaLnBrk="1" fontAlgn="auto" hangingPunct="1">
              <a:spcBef>
                <a:spcPts val="100"/>
              </a:spcBef>
              <a:spcAft>
                <a:spcPts val="100"/>
              </a:spcAft>
              <a:buNone/>
              <a:defRPr/>
            </a:pPr>
            <a:r>
              <a:rPr lang="en-GB" sz="1400" b="1" dirty="0" smtClean="0"/>
              <a:t>Employers report that skills shortages (when recruiting or in current workforce)</a:t>
            </a:r>
            <a:r>
              <a:rPr lang="en-GB" sz="1400" dirty="0" smtClean="0"/>
              <a:t> not only mean an absence of those skills but also </a:t>
            </a:r>
            <a:r>
              <a:rPr lang="en-GB" sz="1400" b="1" dirty="0" smtClean="0"/>
              <a:t>affect existing workers. </a:t>
            </a:r>
          </a:p>
          <a:p>
            <a:pPr marL="216000" indent="-216000" eaLnBrk="1" fontAlgn="auto" hangingPunct="1">
              <a:spcBef>
                <a:spcPts val="100"/>
              </a:spcBef>
              <a:spcAft>
                <a:spcPts val="100"/>
              </a:spcAft>
              <a:defRPr/>
            </a:pPr>
            <a:r>
              <a:rPr lang="en-GB" sz="1600" b="1" dirty="0" smtClean="0"/>
              <a:t>82%</a:t>
            </a:r>
            <a:r>
              <a:rPr lang="en-GB" sz="1400" dirty="0" smtClean="0"/>
              <a:t> of employer’s reporting retention difficulties said that they create an </a:t>
            </a:r>
            <a:r>
              <a:rPr lang="en-GB" sz="1400" b="1" dirty="0" smtClean="0"/>
              <a:t>additional strain on management</a:t>
            </a:r>
            <a:r>
              <a:rPr lang="en-GB" sz="1400" dirty="0" smtClean="0"/>
              <a:t> because of </a:t>
            </a:r>
            <a:r>
              <a:rPr lang="en-GB" sz="1400" b="1" dirty="0" smtClean="0"/>
              <a:t>covering the shortage of staff </a:t>
            </a:r>
            <a:r>
              <a:rPr lang="en-GB" sz="1400" dirty="0" smtClean="0"/>
              <a:t>(79% whole economy). </a:t>
            </a:r>
          </a:p>
          <a:p>
            <a:pPr marL="216000" indent="-216000" eaLnBrk="1" fontAlgn="auto" hangingPunct="1">
              <a:spcBef>
                <a:spcPts val="100"/>
              </a:spcBef>
              <a:spcAft>
                <a:spcPts val="100"/>
              </a:spcAft>
              <a:defRPr/>
            </a:pPr>
            <a:r>
              <a:rPr lang="en-GB" sz="1600" b="1" dirty="0" smtClean="0"/>
              <a:t>84%</a:t>
            </a:r>
            <a:r>
              <a:rPr lang="en-GB" sz="1400" dirty="0" smtClean="0"/>
              <a:t> of employers who reported hard to fill vacancies reported an impact on the </a:t>
            </a:r>
            <a:r>
              <a:rPr lang="en-GB" sz="1400" b="1" dirty="0" smtClean="0"/>
              <a:t>workload of others</a:t>
            </a:r>
            <a:r>
              <a:rPr lang="en-GB" sz="1400" dirty="0" smtClean="0"/>
              <a:t> (82% whole economy). </a:t>
            </a:r>
          </a:p>
        </p:txBody>
      </p:sp>
      <p:graphicFrame>
        <p:nvGraphicFramePr>
          <p:cNvPr id="4" name="Diagram 3"/>
          <p:cNvGraphicFramePr/>
          <p:nvPr/>
        </p:nvGraphicFramePr>
        <p:xfrm>
          <a:off x="1619672" y="1268760"/>
          <a:ext cx="5760640"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51520" y="1412776"/>
            <a:ext cx="194421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Aft>
                <a:spcPts val="0"/>
              </a:spcAft>
              <a:defRPr/>
            </a:pPr>
            <a:r>
              <a:rPr lang="en-GB" sz="1600" dirty="0" smtClean="0"/>
              <a:t>The sector has relatively </a:t>
            </a:r>
            <a:r>
              <a:rPr lang="en-GB" sz="1600" b="1" dirty="0" smtClean="0"/>
              <a:t>high levels of labour turnover (churn)</a:t>
            </a:r>
            <a:endParaRPr lang="en-GB" sz="1600" dirty="0" smtClean="0"/>
          </a:p>
        </p:txBody>
      </p:sp>
      <p:sp>
        <p:nvSpPr>
          <p:cNvPr id="6" name="Rounded Rectangle 5"/>
          <p:cNvSpPr/>
          <p:nvPr/>
        </p:nvSpPr>
        <p:spPr>
          <a:xfrm>
            <a:off x="6804248" y="1412776"/>
            <a:ext cx="201622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t>1.9 million job openings </a:t>
            </a:r>
            <a:r>
              <a:rPr lang="en-GB" sz="1400" dirty="0" smtClean="0"/>
              <a:t>are anticipated between 2010-2020 or </a:t>
            </a:r>
            <a:r>
              <a:rPr lang="en-GB" dirty="0" smtClean="0"/>
              <a:t>193,000 per year</a:t>
            </a:r>
            <a:endParaRPr lang="en-GB" dirty="0"/>
          </a:p>
        </p:txBody>
      </p:sp>
      <p:sp>
        <p:nvSpPr>
          <p:cNvPr id="7" name="Rounded Rectangle 6"/>
          <p:cNvSpPr/>
          <p:nvPr/>
        </p:nvSpPr>
        <p:spPr>
          <a:xfrm>
            <a:off x="179512" y="6165304"/>
            <a:ext cx="8784976"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fontAlgn="auto">
              <a:spcAft>
                <a:spcPts val="0"/>
              </a:spcAft>
              <a:defRPr/>
            </a:pPr>
            <a:r>
              <a:rPr lang="en-GB" sz="1600" b="1" dirty="0" smtClean="0"/>
              <a:t>Investment  in both innovation and people </a:t>
            </a:r>
            <a:r>
              <a:rPr lang="en-GB" sz="1400" dirty="0" smtClean="0"/>
              <a:t>is needed to make the sector a</a:t>
            </a:r>
          </a:p>
          <a:p>
            <a:pPr fontAlgn="auto">
              <a:spcAft>
                <a:spcPts val="0"/>
              </a:spcAft>
              <a:defRPr/>
            </a:pPr>
            <a:r>
              <a:rPr lang="en-GB" sz="1400" dirty="0" smtClean="0"/>
              <a:t> </a:t>
            </a:r>
            <a:r>
              <a:rPr lang="en-GB" sz="1600" b="1" dirty="0" smtClean="0"/>
              <a:t>sector</a:t>
            </a:r>
            <a:r>
              <a:rPr lang="en-GB" sz="1400" dirty="0" smtClean="0"/>
              <a:t> </a:t>
            </a:r>
            <a:r>
              <a:rPr lang="en-GB" sz="1600" b="1" dirty="0" smtClean="0"/>
              <a:t>of choice</a:t>
            </a:r>
            <a:r>
              <a:rPr lang="en-GB" sz="1600" dirty="0" smtClean="0"/>
              <a:t> for </a:t>
            </a:r>
            <a:r>
              <a:rPr lang="en-GB" sz="1600" b="1" dirty="0" smtClean="0"/>
              <a:t>talented individuals </a:t>
            </a:r>
          </a:p>
          <a:p>
            <a:pPr fontAlgn="auto">
              <a:spcAft>
                <a:spcPts val="0"/>
              </a:spcAft>
              <a:defRPr/>
            </a:pPr>
            <a:r>
              <a:rPr lang="en-GB" sz="1300" dirty="0" smtClean="0"/>
              <a:t>- supporting the </a:t>
            </a:r>
            <a:r>
              <a:rPr lang="en-GB" sz="1300" b="1" i="1" dirty="0" smtClean="0"/>
              <a:t>virtuous circle </a:t>
            </a:r>
            <a:r>
              <a:rPr lang="en-GB" sz="1300" dirty="0" smtClean="0"/>
              <a:t>of increased competitiveness, profitability, and improved working conditions</a:t>
            </a:r>
            <a:endParaRPr lang="en-US" sz="1300" dirty="0" smtClean="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251520" y="115888"/>
            <a:ext cx="6546155" cy="1143000"/>
          </a:xfrm>
        </p:spPr>
        <p:txBody>
          <a:bodyPr/>
          <a:lstStyle/>
          <a:p>
            <a:pPr eaLnBrk="1" hangingPunct="1"/>
            <a:r>
              <a:rPr lang="en-GB" sz="2400" dirty="0" smtClean="0"/>
              <a:t>Case study – The Skills Place and Work Zone </a:t>
            </a:r>
            <a:br>
              <a:rPr lang="en-GB" sz="2400" dirty="0" smtClean="0"/>
            </a:br>
            <a:r>
              <a:rPr lang="en-GB" sz="2400" dirty="0" smtClean="0"/>
              <a:t>Skills infrastructure for retail / local solutions</a:t>
            </a:r>
            <a:endParaRPr lang="en-US" sz="2400" dirty="0" smtClean="0"/>
          </a:p>
        </p:txBody>
      </p:sp>
      <p:sp>
        <p:nvSpPr>
          <p:cNvPr id="22531" name="Text Box 3"/>
          <p:cNvSpPr txBox="1">
            <a:spLocks noChangeArrowheads="1"/>
          </p:cNvSpPr>
          <p:nvPr/>
        </p:nvSpPr>
        <p:spPr bwMode="auto">
          <a:xfrm>
            <a:off x="179512" y="1268760"/>
            <a:ext cx="8784976" cy="6740307"/>
          </a:xfrm>
          <a:prstGeom prst="rect">
            <a:avLst/>
          </a:prstGeom>
          <a:noFill/>
          <a:ln w="9525">
            <a:noFill/>
            <a:miter lim="800000"/>
            <a:headEnd/>
            <a:tailEnd/>
          </a:ln>
        </p:spPr>
        <p:txBody>
          <a:bodyPr wrap="square">
            <a:spAutoFit/>
          </a:bodyPr>
          <a:lstStyle/>
          <a:p>
            <a:pPr algn="l">
              <a:spcBef>
                <a:spcPts val="300"/>
              </a:spcBef>
            </a:pPr>
            <a:r>
              <a:rPr lang="en-GB" sz="1400" b="1" i="1" dirty="0" smtClean="0">
                <a:solidFill>
                  <a:schemeClr val="tx2"/>
                </a:solidFill>
              </a:rPr>
              <a:t>The Skills Place – Newham provides a unique and flexible recruitment and training service</a:t>
            </a:r>
            <a:r>
              <a:rPr lang="en-GB" sz="1400" dirty="0" smtClean="0"/>
              <a:t>, situated inside </a:t>
            </a:r>
            <a:r>
              <a:rPr lang="en-GB" sz="1400" b="1" i="1" dirty="0" smtClean="0">
                <a:solidFill>
                  <a:schemeClr val="tx2"/>
                </a:solidFill>
              </a:rPr>
              <a:t>Westfield Stratford City </a:t>
            </a:r>
            <a:r>
              <a:rPr lang="en-GB" sz="1400" dirty="0" smtClean="0"/>
              <a:t>shopping centre. </a:t>
            </a:r>
          </a:p>
          <a:p>
            <a:pPr algn="l">
              <a:spcBef>
                <a:spcPts val="300"/>
              </a:spcBef>
            </a:pPr>
            <a:r>
              <a:rPr lang="en-GB" sz="1400" dirty="0" smtClean="0"/>
              <a:t>Providing tailored services to candidates, independent stores and restaurants as well as many of the big names. The Skills Place – Newham is provided in association with </a:t>
            </a:r>
            <a:r>
              <a:rPr lang="en-GB" sz="1400" dirty="0" err="1" smtClean="0"/>
              <a:t>Seetec</a:t>
            </a:r>
            <a:r>
              <a:rPr lang="en-GB" sz="1400" dirty="0" smtClean="0"/>
              <a:t>, Westfield, the London Borough of Newham and the National Skills Academy for Retail. </a:t>
            </a:r>
            <a:r>
              <a:rPr lang="en-GB" sz="1400" b="1" dirty="0" smtClean="0"/>
              <a:t>The Skills Place provides:</a:t>
            </a:r>
          </a:p>
          <a:p>
            <a:pPr marL="177800" indent="-177800" algn="l"/>
            <a:endParaRPr lang="en-GB" sz="1000" dirty="0" smtClean="0"/>
          </a:p>
          <a:p>
            <a:pPr marL="177800" indent="-177800" algn="l"/>
            <a:endParaRPr lang="en-GB" sz="800" dirty="0" smtClean="0"/>
          </a:p>
          <a:p>
            <a:pPr marL="177800" indent="-177800" algn="l"/>
            <a:endParaRPr lang="en-GB" sz="8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algn="l"/>
            <a:r>
              <a:rPr lang="en-US" sz="1400" b="1" i="1" dirty="0" smtClean="0">
                <a:solidFill>
                  <a:schemeClr val="tx2"/>
                </a:solidFill>
              </a:rPr>
              <a:t>Work Zone works to attract talent to Westfield London. </a:t>
            </a:r>
          </a:p>
          <a:p>
            <a:pPr algn="l"/>
            <a:r>
              <a:rPr lang="en-US" sz="1400" dirty="0" smtClean="0"/>
              <a:t>The project took shape under the name of the</a:t>
            </a:r>
            <a:r>
              <a:rPr lang="en-GB" sz="1400" dirty="0" smtClean="0"/>
              <a:t> </a:t>
            </a:r>
            <a:r>
              <a:rPr lang="en-GB" sz="1400" dirty="0" err="1" smtClean="0"/>
              <a:t>WhiteCity</a:t>
            </a:r>
            <a:r>
              <a:rPr lang="en-GB" sz="1400" dirty="0" smtClean="0"/>
              <a:t> Works partnership was formed between Westfield London, the London Borough of Hammersmith &amp; Fulham, </a:t>
            </a:r>
            <a:r>
              <a:rPr lang="en-GB" sz="1400" dirty="0" err="1" smtClean="0"/>
              <a:t>JobCentre</a:t>
            </a:r>
            <a:r>
              <a:rPr lang="en-GB" sz="1400" dirty="0" smtClean="0"/>
              <a:t> Plus, Ealing, Hammersmith &amp; West London College and </a:t>
            </a:r>
            <a:r>
              <a:rPr lang="en-GB" sz="1400" dirty="0" err="1" smtClean="0"/>
              <a:t>Tendis</a:t>
            </a:r>
            <a:r>
              <a:rPr lang="en-GB" sz="1400" dirty="0" smtClean="0"/>
              <a:t>.  London Borough of Hammersmith &amp; Fulham have partnered with Ealing, Hammersmith &amp; West London College, Job Centre Plus and Westfield London to provide a </a:t>
            </a:r>
            <a:r>
              <a:rPr lang="en-GB" sz="1400" b="1" dirty="0" smtClean="0"/>
              <a:t>recruitment service for retailers to fill their jobs locally</a:t>
            </a:r>
            <a:r>
              <a:rPr lang="en-GB" sz="1400" dirty="0" smtClean="0"/>
              <a:t>. </a:t>
            </a:r>
          </a:p>
          <a:p>
            <a:pPr algn="l"/>
            <a:r>
              <a:rPr lang="en-GB" sz="1400" b="1" dirty="0" smtClean="0"/>
              <a:t>Support for candidates </a:t>
            </a:r>
            <a:r>
              <a:rPr lang="en-GB" sz="1400" dirty="0" smtClean="0"/>
              <a:t>includes work specific training, advice on interview techniques, work trials and help with the initial childcare costs for local residents who secure jobs at Westfield London. Work Zone is situated  on site at Westfield London – based in the Shepherd’s Bush library and online.</a:t>
            </a:r>
            <a:endParaRPr lang="en-US" sz="14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endParaRPr lang="en-GB" sz="1000" dirty="0" smtClean="0"/>
          </a:p>
          <a:p>
            <a:pPr marL="177800" indent="-177800" algn="l"/>
            <a:r>
              <a:rPr lang="en-GB" sz="1000" dirty="0" smtClean="0"/>
              <a:t/>
            </a:r>
            <a:br>
              <a:rPr lang="en-GB" sz="1000" dirty="0" smtClean="0"/>
            </a:br>
            <a:endParaRPr lang="en-GB" sz="1000" b="1" i="1" dirty="0" smtClean="0">
              <a:solidFill>
                <a:schemeClr val="tx2"/>
              </a:solidFill>
            </a:endParaRPr>
          </a:p>
        </p:txBody>
      </p:sp>
      <p:sp>
        <p:nvSpPr>
          <p:cNvPr id="6" name="Rounded Rectangle 5"/>
          <p:cNvSpPr/>
          <p:nvPr/>
        </p:nvSpPr>
        <p:spPr>
          <a:xfrm>
            <a:off x="251520" y="6165304"/>
            <a:ext cx="8712968"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1400" i="1" dirty="0" smtClean="0"/>
              <a:t>“working with </a:t>
            </a:r>
            <a:r>
              <a:rPr lang="en-US" sz="1400" i="1" dirty="0" err="1" smtClean="0"/>
              <a:t>Jobcentre</a:t>
            </a:r>
            <a:r>
              <a:rPr lang="en-US" sz="1400" i="1" dirty="0" smtClean="0"/>
              <a:t> Plus through the Work Zone was a positive experience, which helped us to</a:t>
            </a:r>
            <a:r>
              <a:rPr lang="en-US" sz="1400" b="1" i="1" dirty="0" smtClean="0"/>
              <a:t> target the Westfield recruitment </a:t>
            </a:r>
            <a:r>
              <a:rPr lang="en-US" sz="1400" i="1" dirty="0" smtClean="0"/>
              <a:t>specifically to local unemployed people…. We were able to </a:t>
            </a:r>
            <a:r>
              <a:rPr lang="en-US" sz="1400" b="1" i="1" dirty="0" smtClean="0"/>
              <a:t>fill all 300-400 vacancies </a:t>
            </a:r>
            <a:r>
              <a:rPr lang="en-US" sz="1400" i="1" dirty="0" smtClean="0"/>
              <a:t>for the opening” (Sue </a:t>
            </a:r>
            <a:r>
              <a:rPr lang="en-US" sz="1400" i="1" dirty="0" err="1" smtClean="0"/>
              <a:t>Solly</a:t>
            </a:r>
            <a:r>
              <a:rPr lang="en-US" sz="1400" i="1" dirty="0" smtClean="0"/>
              <a:t>, Marks and Spencer, Westfield London)</a:t>
            </a:r>
          </a:p>
        </p:txBody>
      </p:sp>
      <p:graphicFrame>
        <p:nvGraphicFramePr>
          <p:cNvPr id="9" name="Table 8"/>
          <p:cNvGraphicFramePr>
            <a:graphicFrameLocks noGrp="1"/>
          </p:cNvGraphicFramePr>
          <p:nvPr/>
        </p:nvGraphicFramePr>
        <p:xfrm>
          <a:off x="251520" y="2492896"/>
          <a:ext cx="8712968" cy="1464059"/>
        </p:xfrm>
        <a:graphic>
          <a:graphicData uri="http://schemas.openxmlformats.org/drawingml/2006/table">
            <a:tbl>
              <a:tblPr firstRow="1" bandRow="1">
                <a:tableStyleId>{5C22544A-7EE6-4342-B048-85BDC9FD1C3A}</a:tableStyleId>
              </a:tblPr>
              <a:tblGrid>
                <a:gridCol w="3001947"/>
                <a:gridCol w="3046725"/>
                <a:gridCol w="2664296"/>
              </a:tblGrid>
              <a:tr h="217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dirty="0" smtClean="0"/>
                        <a:t>Training courses:</a:t>
                      </a:r>
                      <a:r>
                        <a:rPr lang="en-GB" sz="1300" dirty="0" smtClean="0"/>
                        <a:t> </a:t>
                      </a:r>
                      <a:endParaRPr lang="en-GB" sz="1300" dirty="0"/>
                    </a:p>
                  </a:txBody>
                  <a:tcPr/>
                </a:tc>
                <a:tc>
                  <a:txBody>
                    <a:bodyPr/>
                    <a:lstStyle/>
                    <a:p>
                      <a:r>
                        <a:rPr lang="en-GB" sz="1300" dirty="0" smtClean="0"/>
                        <a:t>Apprenticeships</a:t>
                      </a:r>
                      <a:endParaRPr lang="en-GB" sz="1300" dirty="0"/>
                    </a:p>
                  </a:txBody>
                  <a:tcPr/>
                </a:tc>
                <a:tc>
                  <a:txBody>
                    <a:bodyPr/>
                    <a:lstStyle/>
                    <a:p>
                      <a:r>
                        <a:rPr lang="en-GB" sz="1300" dirty="0" smtClean="0"/>
                        <a:t>Recruitment</a:t>
                      </a:r>
                      <a:endParaRPr lang="en-GB" sz="1300" dirty="0"/>
                    </a:p>
                  </a:txBody>
                  <a:tcPr/>
                </a:tc>
              </a:tr>
              <a:tr h="117449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300" dirty="0" smtClean="0"/>
                        <a:t>Pre-employment training </a:t>
                      </a:r>
                    </a:p>
                    <a:p>
                      <a:pPr marL="0" indent="0" algn="l">
                        <a:buFont typeface="Arial" pitchFamily="34" charset="0"/>
                        <a:buNone/>
                      </a:pPr>
                      <a:r>
                        <a:rPr lang="en-GB" sz="1300" dirty="0" smtClean="0"/>
                        <a:t>One day - specialist customer service</a:t>
                      </a:r>
                    </a:p>
                    <a:p>
                      <a:pPr marL="0" indent="0" algn="l">
                        <a:buFont typeface="Arial" pitchFamily="34" charset="0"/>
                        <a:buNone/>
                      </a:pPr>
                      <a:r>
                        <a:rPr lang="en-GB" sz="1300" dirty="0" smtClean="0"/>
                        <a:t>Mary </a:t>
                      </a:r>
                      <a:r>
                        <a:rPr lang="en-GB" sz="1300" dirty="0" err="1" smtClean="0"/>
                        <a:t>Portas</a:t>
                      </a:r>
                      <a:r>
                        <a:rPr lang="en-GB" sz="1300" dirty="0" smtClean="0"/>
                        <a:t>' </a:t>
                      </a:r>
                      <a:r>
                        <a:rPr lang="en-GB" sz="1300" dirty="0" err="1" smtClean="0"/>
                        <a:t>Masterclasses</a:t>
                      </a:r>
                      <a:r>
                        <a:rPr lang="en-GB" sz="1300" dirty="0" smtClean="0"/>
                        <a:t> </a:t>
                      </a:r>
                    </a:p>
                    <a:p>
                      <a:pPr marL="0" indent="0" algn="l">
                        <a:buFont typeface="Arial" pitchFamily="34" charset="0"/>
                        <a:buNone/>
                      </a:pPr>
                      <a:r>
                        <a:rPr lang="en-GB" sz="1300" dirty="0" smtClean="0"/>
                        <a:t>Compliance courses e.g. H&amp;S</a:t>
                      </a:r>
                    </a:p>
                    <a:p>
                      <a:pPr marL="0" indent="0" algn="l">
                        <a:buFont typeface="Arial" pitchFamily="34" charset="0"/>
                        <a:buNone/>
                      </a:pPr>
                      <a:r>
                        <a:rPr lang="en-GB" sz="1300" dirty="0" smtClean="0"/>
                        <a:t>Courses designed to company needs </a:t>
                      </a:r>
                      <a:endParaRPr lang="en-GB" sz="1300" dirty="0"/>
                    </a:p>
                  </a:txBody>
                  <a:tcPr/>
                </a:tc>
                <a:tc>
                  <a:txBody>
                    <a:bodyPr/>
                    <a:lstStyle/>
                    <a:p>
                      <a:r>
                        <a:rPr lang="en-GB" sz="1300" b="0" dirty="0" smtClean="0"/>
                        <a:t>At </a:t>
                      </a:r>
                      <a:r>
                        <a:rPr lang="en-GB" sz="1300" dirty="0" smtClean="0"/>
                        <a:t>intermediate and advanced levels, in; retail, customer service, business admin, team leading, warehouse and storage, management, IT professional, IT application specialist and hospitality. </a:t>
                      </a:r>
                      <a:endParaRPr lang="en-GB" sz="1300" dirty="0"/>
                    </a:p>
                  </a:txBody>
                  <a:tcPr/>
                </a:tc>
                <a:tc>
                  <a:txBody>
                    <a:bodyPr/>
                    <a:lstStyle/>
                    <a:p>
                      <a:r>
                        <a:rPr lang="en-GB" sz="1300" dirty="0" smtClean="0"/>
                        <a:t>In partnership with Newham Workplace we provide a comprehensive recruitment service from next day starts to bulk recruitment programmes.</a:t>
                      </a:r>
                      <a:endParaRPr lang="en-GB" sz="1300" dirty="0"/>
                    </a:p>
                  </a:txBody>
                  <a:tcPr/>
                </a:tc>
              </a:tr>
            </a:tbl>
          </a:graphicData>
        </a:graphic>
      </p:graphicFrame>
      <p:cxnSp>
        <p:nvCxnSpPr>
          <p:cNvPr id="11" name="Straight Connector 10"/>
          <p:cNvCxnSpPr/>
          <p:nvPr/>
        </p:nvCxnSpPr>
        <p:spPr>
          <a:xfrm>
            <a:off x="0" y="4077072"/>
            <a:ext cx="9144000" cy="0"/>
          </a:xfrm>
          <a:prstGeom prst="line">
            <a:avLst/>
          </a:prstGeom>
          <a:ln w="127000" cmpd="thickThin">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p:cNvSpPr>
          <p:nvPr>
            <p:ph type="body" idx="1"/>
          </p:nvPr>
        </p:nvSpPr>
        <p:spPr>
          <a:xfrm>
            <a:off x="107504" y="1268760"/>
            <a:ext cx="4824536" cy="3816424"/>
          </a:xfrm>
        </p:spPr>
        <p:txBody>
          <a:bodyPr>
            <a:noAutofit/>
          </a:bodyPr>
          <a:lstStyle/>
          <a:p>
            <a:pPr marL="0" indent="0" eaLnBrk="1" hangingPunct="1">
              <a:spcBef>
                <a:spcPts val="0"/>
              </a:spcBef>
              <a:spcAft>
                <a:spcPts val="0"/>
              </a:spcAft>
              <a:buNone/>
            </a:pPr>
            <a:r>
              <a:rPr lang="en-GB" sz="1300" b="1" i="1" dirty="0" smtClean="0">
                <a:solidFill>
                  <a:schemeClr val="tx2"/>
                </a:solidFill>
              </a:rPr>
              <a:t>The Problem </a:t>
            </a:r>
          </a:p>
          <a:p>
            <a:pPr marL="0" indent="0" eaLnBrk="1" hangingPunct="1">
              <a:spcBef>
                <a:spcPts val="0"/>
              </a:spcBef>
              <a:spcAft>
                <a:spcPts val="0"/>
              </a:spcAft>
              <a:buNone/>
            </a:pPr>
            <a:r>
              <a:rPr lang="en-GB" sz="1300" dirty="0" smtClean="0"/>
              <a:t>BAA set up Heathrow’s Retail Academy in 2004 to support retail businesses who were facing severe challenges in recruiting and retaining people with the right skills – a challenge likely to increase with the opening of Terminal 5 in 2008 and the continuing development of Heathrow. </a:t>
            </a:r>
          </a:p>
          <a:p>
            <a:pPr marL="0" lvl="1" indent="0" eaLnBrk="1" hangingPunct="1">
              <a:spcBef>
                <a:spcPts val="0"/>
              </a:spcBef>
              <a:spcAft>
                <a:spcPts val="0"/>
              </a:spcAft>
              <a:buNone/>
            </a:pPr>
            <a:r>
              <a:rPr lang="en-GB" sz="1300" b="1" i="1" dirty="0" smtClean="0">
                <a:solidFill>
                  <a:schemeClr val="tx2"/>
                </a:solidFill>
              </a:rPr>
              <a:t>The Approach </a:t>
            </a:r>
          </a:p>
          <a:p>
            <a:pPr marL="0" lvl="1" indent="0" eaLnBrk="1" hangingPunct="1">
              <a:spcBef>
                <a:spcPts val="0"/>
              </a:spcBef>
              <a:spcAft>
                <a:spcPts val="0"/>
              </a:spcAft>
              <a:buNone/>
            </a:pPr>
            <a:r>
              <a:rPr lang="en-GB" sz="1300" dirty="0" smtClean="0"/>
              <a:t>The Retail Academy brings together Heathrow, our retailers and a range of service providers, who include training and recruitment companies and local charities. It also provides Heathrow’s retailers with a range of bespoke services to help attract, retain and develop staff. The ‘Routes to Work’ programme gives businesses the opportunity to access pre-screened, work-ready applicants. Continuing development is offered through Intermediate Apprenticeships and Advanced Apprenticeships in: retail, customer service, administration, team leading, management, hospitality and warehousing; plus a Level 5 Diploma in Management. </a:t>
            </a:r>
            <a:endParaRPr lang="en-GB" sz="1300" b="1" i="1" dirty="0" smtClean="0">
              <a:solidFill>
                <a:schemeClr val="tx2"/>
              </a:solidFill>
            </a:endParaRPr>
          </a:p>
          <a:p>
            <a:pPr marL="266700" indent="-266700">
              <a:spcBef>
                <a:spcPts val="100"/>
              </a:spcBef>
              <a:spcAft>
                <a:spcPts val="100"/>
              </a:spcAft>
              <a:buNone/>
            </a:pPr>
            <a:r>
              <a:rPr lang="en-GB" sz="1300" b="1" i="1" dirty="0" smtClean="0">
                <a:solidFill>
                  <a:schemeClr val="tx2"/>
                </a:solidFill>
              </a:rPr>
              <a:t>The Benefits</a:t>
            </a:r>
          </a:p>
          <a:p>
            <a:pPr marL="0" lvl="1" indent="0" eaLnBrk="1" hangingPunct="1">
              <a:spcBef>
                <a:spcPts val="0"/>
              </a:spcBef>
              <a:buNone/>
            </a:pPr>
            <a:endParaRPr lang="en-US" sz="1200" dirty="0" smtClean="0"/>
          </a:p>
        </p:txBody>
      </p:sp>
      <p:pic>
        <p:nvPicPr>
          <p:cNvPr id="1026" name="Picture 2"/>
          <p:cNvPicPr>
            <a:picLocks noChangeAspect="1" noChangeArrowheads="1"/>
          </p:cNvPicPr>
          <p:nvPr/>
        </p:nvPicPr>
        <p:blipFill>
          <a:blip r:embed="rId3" cstate="print"/>
          <a:srcRect/>
          <a:stretch>
            <a:fillRect/>
          </a:stretch>
        </p:blipFill>
        <p:spPr bwMode="auto">
          <a:xfrm>
            <a:off x="6300192" y="3140968"/>
            <a:ext cx="2736304" cy="2192213"/>
          </a:xfrm>
          <a:prstGeom prst="rect">
            <a:avLst/>
          </a:prstGeom>
          <a:noFill/>
          <a:ln w="9525">
            <a:noFill/>
            <a:miter lim="800000"/>
            <a:headEnd/>
            <a:tailEnd/>
          </a:ln>
        </p:spPr>
      </p:pic>
      <p:sp>
        <p:nvSpPr>
          <p:cNvPr id="19460" name="Rectangle 2"/>
          <p:cNvSpPr>
            <a:spLocks noGrp="1"/>
          </p:cNvSpPr>
          <p:nvPr>
            <p:ph type="title"/>
          </p:nvPr>
        </p:nvSpPr>
        <p:spPr>
          <a:xfrm>
            <a:off x="251520" y="115888"/>
            <a:ext cx="6546155" cy="1143000"/>
          </a:xfrm>
        </p:spPr>
        <p:txBody>
          <a:bodyPr/>
          <a:lstStyle/>
          <a:p>
            <a:pPr eaLnBrk="1" hangingPunct="1"/>
            <a:r>
              <a:rPr lang="en-GB" sz="2800" dirty="0" smtClean="0"/>
              <a:t>Case Study – Heathrow Retail Academy</a:t>
            </a:r>
            <a:br>
              <a:rPr lang="en-GB" sz="2800" dirty="0" smtClean="0"/>
            </a:br>
            <a:r>
              <a:rPr lang="en-GB" sz="1600" dirty="0" smtClean="0"/>
              <a:t>Attracting and nurturing talent</a:t>
            </a:r>
            <a:endParaRPr lang="en-US" sz="1600" b="1" dirty="0" smtClean="0"/>
          </a:p>
        </p:txBody>
      </p:sp>
      <p:sp>
        <p:nvSpPr>
          <p:cNvPr id="5" name="Rounded Rectangle 4"/>
          <p:cNvSpPr/>
          <p:nvPr/>
        </p:nvSpPr>
        <p:spPr>
          <a:xfrm>
            <a:off x="179512" y="5085184"/>
            <a:ext cx="2088232" cy="177281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en-GB" sz="1300" dirty="0" smtClean="0"/>
              <a:t>Routes to Work and other Academy support initiatives have helped to </a:t>
            </a:r>
            <a:r>
              <a:rPr lang="en-GB" sz="1500" dirty="0" smtClean="0"/>
              <a:t>place almost 2,000 staff in Heathrow’s retail units </a:t>
            </a:r>
            <a:r>
              <a:rPr lang="en-GB" sz="1300" dirty="0" smtClean="0"/>
              <a:t>since 2004, of which 302 were previously unemployed.</a:t>
            </a:r>
            <a:endParaRPr lang="en-GB" sz="1300" dirty="0"/>
          </a:p>
        </p:txBody>
      </p:sp>
      <p:sp>
        <p:nvSpPr>
          <p:cNvPr id="7" name="Rounded Rectangle 6"/>
          <p:cNvSpPr/>
          <p:nvPr/>
        </p:nvSpPr>
        <p:spPr>
          <a:xfrm>
            <a:off x="2267744" y="6137920"/>
            <a:ext cx="6768752" cy="720080"/>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endParaRPr lang="en-GB" sz="1400" dirty="0" smtClean="0">
              <a:solidFill>
                <a:schemeClr val="tx1"/>
              </a:solidFill>
            </a:endParaRPr>
          </a:p>
          <a:p>
            <a:pPr lvl="0" algn="l"/>
            <a:r>
              <a:rPr lang="en-GB" sz="1300" dirty="0" smtClean="0">
                <a:solidFill>
                  <a:schemeClr val="tx1"/>
                </a:solidFill>
              </a:rPr>
              <a:t>The Academy’s six-monthly </a:t>
            </a:r>
            <a:r>
              <a:rPr lang="en-GB" sz="1300" b="1" dirty="0" smtClean="0">
                <a:solidFill>
                  <a:schemeClr val="tx1"/>
                </a:solidFill>
              </a:rPr>
              <a:t>employer survey </a:t>
            </a:r>
            <a:r>
              <a:rPr lang="en-GB" sz="1300" dirty="0" smtClean="0">
                <a:solidFill>
                  <a:schemeClr val="tx1"/>
                </a:solidFill>
              </a:rPr>
              <a:t>reports:</a:t>
            </a:r>
          </a:p>
          <a:p>
            <a:pPr marL="216000" lvl="0" indent="-216000" algn="l">
              <a:buFont typeface="Arial" pitchFamily="34" charset="0"/>
              <a:buChar char="•"/>
            </a:pPr>
            <a:r>
              <a:rPr lang="en-GB" sz="1500" b="1" dirty="0" smtClean="0">
                <a:solidFill>
                  <a:schemeClr val="tx1"/>
                </a:solidFill>
              </a:rPr>
              <a:t>100% </a:t>
            </a:r>
            <a:r>
              <a:rPr lang="en-GB" sz="1300" b="1" dirty="0" smtClean="0">
                <a:solidFill>
                  <a:schemeClr val="tx1"/>
                </a:solidFill>
              </a:rPr>
              <a:t>of employers value the qualification </a:t>
            </a:r>
            <a:r>
              <a:rPr lang="en-GB" sz="1300" dirty="0" smtClean="0">
                <a:solidFill>
                  <a:schemeClr val="tx1"/>
                </a:solidFill>
              </a:rPr>
              <a:t>that their staff are undertaking</a:t>
            </a:r>
          </a:p>
          <a:p>
            <a:pPr marL="216000" lvl="0" indent="-216000" algn="l">
              <a:buFont typeface="Arial" pitchFamily="34" charset="0"/>
              <a:buChar char="•"/>
            </a:pPr>
            <a:r>
              <a:rPr lang="en-GB" sz="1500" b="1" dirty="0" smtClean="0">
                <a:solidFill>
                  <a:schemeClr val="tx1"/>
                </a:solidFill>
              </a:rPr>
              <a:t>88% </a:t>
            </a:r>
            <a:r>
              <a:rPr lang="en-GB" sz="1300" dirty="0" smtClean="0">
                <a:solidFill>
                  <a:schemeClr val="tx1"/>
                </a:solidFill>
              </a:rPr>
              <a:t>consider the standards of the </a:t>
            </a:r>
            <a:r>
              <a:rPr lang="en-GB" sz="1300" b="1" dirty="0" smtClean="0">
                <a:solidFill>
                  <a:schemeClr val="tx1"/>
                </a:solidFill>
              </a:rPr>
              <a:t>programmes fully meet organisational needs. </a:t>
            </a:r>
          </a:p>
          <a:p>
            <a:pPr algn="ctr"/>
            <a:endParaRPr lang="en-GB" sz="1400" dirty="0">
              <a:solidFill>
                <a:schemeClr val="tx1"/>
              </a:solidFill>
            </a:endParaRPr>
          </a:p>
        </p:txBody>
      </p:sp>
      <p:sp>
        <p:nvSpPr>
          <p:cNvPr id="12" name="Rounded Rectangle 11"/>
          <p:cNvSpPr/>
          <p:nvPr/>
        </p:nvSpPr>
        <p:spPr>
          <a:xfrm>
            <a:off x="6300192" y="1340768"/>
            <a:ext cx="1368152" cy="180020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rPr>
              <a:t>Retention</a:t>
            </a:r>
            <a:r>
              <a:rPr lang="en-GB" sz="1600" b="1" dirty="0" smtClean="0">
                <a:solidFill>
                  <a:schemeClr val="tx1"/>
                </a:solidFill>
              </a:rPr>
              <a:t> </a:t>
            </a:r>
            <a:r>
              <a:rPr lang="en-GB" sz="1300" dirty="0" smtClean="0">
                <a:solidFill>
                  <a:schemeClr val="tx1"/>
                </a:solidFill>
              </a:rPr>
              <a:t>rates</a:t>
            </a:r>
            <a:r>
              <a:rPr lang="en-GB" sz="1400" dirty="0" smtClean="0">
                <a:solidFill>
                  <a:schemeClr val="tx1"/>
                </a:solidFill>
              </a:rPr>
              <a:t> </a:t>
            </a:r>
            <a:r>
              <a:rPr lang="en-GB" sz="1300" dirty="0" smtClean="0">
                <a:solidFill>
                  <a:schemeClr val="tx1"/>
                </a:solidFill>
              </a:rPr>
              <a:t>amongst learners on Academy programmes -far </a:t>
            </a:r>
            <a:r>
              <a:rPr lang="en-GB" sz="1500" b="1" dirty="0" smtClean="0">
                <a:solidFill>
                  <a:schemeClr val="tx1"/>
                </a:solidFill>
              </a:rPr>
              <a:t>higher </a:t>
            </a:r>
            <a:r>
              <a:rPr lang="en-GB" sz="1300" dirty="0" smtClean="0">
                <a:solidFill>
                  <a:schemeClr val="tx1"/>
                </a:solidFill>
              </a:rPr>
              <a:t>than the airport average.</a:t>
            </a:r>
            <a:endParaRPr lang="en-GB" sz="1300" dirty="0">
              <a:solidFill>
                <a:schemeClr val="tx1"/>
              </a:solidFill>
            </a:endParaRPr>
          </a:p>
        </p:txBody>
      </p:sp>
      <p:sp>
        <p:nvSpPr>
          <p:cNvPr id="13" name="Rounded Rectangle 12"/>
          <p:cNvSpPr/>
          <p:nvPr/>
        </p:nvSpPr>
        <p:spPr>
          <a:xfrm>
            <a:off x="7668344" y="1340768"/>
            <a:ext cx="1331640" cy="1800200"/>
          </a:xfrm>
          <a:prstGeom prst="roundRect">
            <a:avLst>
              <a:gd name="adj" fmla="val 1730"/>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smtClean="0"/>
              <a:t>A real difference to </a:t>
            </a:r>
            <a:r>
              <a:rPr lang="en-GB" sz="1400" b="1" dirty="0" smtClean="0"/>
              <a:t>local skill levels - </a:t>
            </a:r>
            <a:r>
              <a:rPr lang="en-GB" sz="1600" b="1" dirty="0" smtClean="0">
                <a:solidFill>
                  <a:schemeClr val="bg1"/>
                </a:solidFill>
              </a:rPr>
              <a:t>80% </a:t>
            </a:r>
            <a:r>
              <a:rPr lang="en-GB" sz="1400" dirty="0" smtClean="0"/>
              <a:t>of learners live within </a:t>
            </a:r>
            <a:r>
              <a:rPr lang="en-GB" sz="1400" b="1" dirty="0" smtClean="0"/>
              <a:t>5 neighbouring boroughs </a:t>
            </a:r>
            <a:endParaRPr lang="en-GB" sz="1400" b="1" dirty="0"/>
          </a:p>
        </p:txBody>
      </p:sp>
      <p:sp>
        <p:nvSpPr>
          <p:cNvPr id="14" name="Rounded Rectangle 13"/>
          <p:cNvSpPr/>
          <p:nvPr/>
        </p:nvSpPr>
        <p:spPr>
          <a:xfrm>
            <a:off x="2267744" y="5085184"/>
            <a:ext cx="6768752" cy="1052736"/>
          </a:xfrm>
          <a:prstGeom prst="roundRect">
            <a:avLst>
              <a:gd name="adj"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1300" b="1" dirty="0" err="1" smtClean="0">
                <a:solidFill>
                  <a:schemeClr val="bg1"/>
                </a:solidFill>
              </a:rPr>
              <a:t>Puhalaya</a:t>
            </a:r>
            <a:r>
              <a:rPr lang="en-GB" sz="1300" b="1" dirty="0" smtClean="0">
                <a:solidFill>
                  <a:schemeClr val="bg1"/>
                </a:solidFill>
              </a:rPr>
              <a:t> </a:t>
            </a:r>
            <a:r>
              <a:rPr lang="en-GB" sz="1300" b="1" dirty="0" err="1" smtClean="0">
                <a:solidFill>
                  <a:schemeClr val="bg1"/>
                </a:solidFill>
              </a:rPr>
              <a:t>Baskaran</a:t>
            </a:r>
            <a:r>
              <a:rPr lang="en-GB" sz="1300" b="1" dirty="0" smtClean="0">
                <a:solidFill>
                  <a:schemeClr val="bg1"/>
                </a:solidFill>
              </a:rPr>
              <a:t>, apprentice with Travelex. </a:t>
            </a:r>
            <a:r>
              <a:rPr lang="en-GB" sz="1300" dirty="0" err="1" smtClean="0">
                <a:solidFill>
                  <a:schemeClr val="bg1"/>
                </a:solidFill>
              </a:rPr>
              <a:t>Puhalya</a:t>
            </a:r>
            <a:r>
              <a:rPr lang="en-GB" sz="1300" dirty="0" smtClean="0">
                <a:solidFill>
                  <a:schemeClr val="bg1"/>
                </a:solidFill>
              </a:rPr>
              <a:t> first completed her Apprenticeship, followed by an Advanced Apprenticeship, in Customer Service, and has now completed the Management Advanced Apprenticeship. Her commitment has paid off, and </a:t>
            </a:r>
            <a:r>
              <a:rPr lang="en-GB" sz="1300" dirty="0" err="1" smtClean="0">
                <a:solidFill>
                  <a:schemeClr val="bg1"/>
                </a:solidFill>
              </a:rPr>
              <a:t>Puhalya</a:t>
            </a:r>
            <a:r>
              <a:rPr lang="en-GB" sz="1300" dirty="0" smtClean="0">
                <a:solidFill>
                  <a:schemeClr val="bg1"/>
                </a:solidFill>
              </a:rPr>
              <a:t> has now progressed on to the company’s development programme to become a terminal Manager – as well as a mentor for new learners.</a:t>
            </a:r>
            <a:endParaRPr lang="en-GB" sz="1300" dirty="0">
              <a:solidFill>
                <a:schemeClr val="bg1"/>
              </a:solidFill>
            </a:endParaRPr>
          </a:p>
        </p:txBody>
      </p:sp>
      <p:sp>
        <p:nvSpPr>
          <p:cNvPr id="11" name="Rounded Rectangle 10"/>
          <p:cNvSpPr/>
          <p:nvPr/>
        </p:nvSpPr>
        <p:spPr>
          <a:xfrm>
            <a:off x="4860032" y="3140968"/>
            <a:ext cx="1440160" cy="1944216"/>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300" dirty="0" smtClean="0">
                <a:solidFill>
                  <a:schemeClr val="tx1"/>
                </a:solidFill>
              </a:rPr>
              <a:t>Awarded a </a:t>
            </a:r>
          </a:p>
          <a:p>
            <a:pPr algn="ctr"/>
            <a:r>
              <a:rPr lang="en-GB" sz="1500" b="1" dirty="0" smtClean="0">
                <a:solidFill>
                  <a:schemeClr val="tx1"/>
                </a:solidFill>
              </a:rPr>
              <a:t>“Big Tick” </a:t>
            </a:r>
            <a:r>
              <a:rPr lang="en-GB" sz="1300" dirty="0" smtClean="0">
                <a:solidFill>
                  <a:schemeClr val="tx1"/>
                </a:solidFill>
              </a:rPr>
              <a:t>for its employability programme at the </a:t>
            </a:r>
          </a:p>
          <a:p>
            <a:pPr algn="ctr"/>
            <a:r>
              <a:rPr lang="en-GB" sz="1300" dirty="0" smtClean="0">
                <a:solidFill>
                  <a:schemeClr val="tx1"/>
                </a:solidFill>
              </a:rPr>
              <a:t>Business in the Community’s annual </a:t>
            </a:r>
            <a:r>
              <a:rPr lang="en-GB" sz="1500" b="1" dirty="0" smtClean="0">
                <a:solidFill>
                  <a:schemeClr val="tx1"/>
                </a:solidFill>
              </a:rPr>
              <a:t>Awards for Excellence</a:t>
            </a:r>
            <a:r>
              <a:rPr lang="en-GB" sz="1500" dirty="0" smtClean="0"/>
              <a:t>.</a:t>
            </a:r>
            <a:endParaRPr lang="en-GB" sz="1500" dirty="0"/>
          </a:p>
        </p:txBody>
      </p:sp>
      <p:sp>
        <p:nvSpPr>
          <p:cNvPr id="9" name="Rounded Rectangle 8"/>
          <p:cNvSpPr/>
          <p:nvPr/>
        </p:nvSpPr>
        <p:spPr>
          <a:xfrm>
            <a:off x="4860032" y="1340768"/>
            <a:ext cx="1440160" cy="1800200"/>
          </a:xfrm>
          <a:prstGeom prst="roundRect">
            <a:avLst>
              <a:gd name="adj" fmla="val 0"/>
            </a:avLst>
          </a:prstGeom>
          <a:ln w="285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smtClean="0"/>
              <a:t>A major </a:t>
            </a:r>
            <a:r>
              <a:rPr lang="en-GB" sz="1600" b="1" dirty="0" smtClean="0"/>
              <a:t>employer delivers </a:t>
            </a:r>
            <a:r>
              <a:rPr lang="en-GB" sz="1400" b="1" dirty="0" smtClean="0"/>
              <a:t>accredited qualifications to other employers and their staff</a:t>
            </a:r>
            <a:r>
              <a:rPr lang="en-GB" sz="1400" dirty="0" smtClean="0"/>
              <a:t>.  </a:t>
            </a:r>
            <a:endParaRPr lang="en-GB" sz="1400"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692696"/>
            <a:ext cx="1572766" cy="50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en-GB" sz="3200" dirty="0" smtClean="0"/>
              <a:t>Performance Challenge</a:t>
            </a:r>
            <a:br>
              <a:rPr lang="en-GB" sz="3200" dirty="0" smtClean="0"/>
            </a:br>
            <a:r>
              <a:rPr lang="en-GB" sz="3200" dirty="0" smtClean="0"/>
              <a:t>Investment in workforce skills</a:t>
            </a:r>
            <a:endParaRPr lang="en-US" sz="3200" b="1" dirty="0" smtClean="0"/>
          </a:p>
        </p:txBody>
      </p:sp>
      <p:sp>
        <p:nvSpPr>
          <p:cNvPr id="5" name="Rectangle 3"/>
          <p:cNvSpPr txBox="1">
            <a:spLocks/>
          </p:cNvSpPr>
          <p:nvPr/>
        </p:nvSpPr>
        <p:spPr bwMode="auto">
          <a:xfrm>
            <a:off x="4644008" y="2348880"/>
            <a:ext cx="4392488" cy="3672408"/>
          </a:xfrm>
          <a:prstGeom prst="rect">
            <a:avLst/>
          </a:prstGeom>
          <a:noFill/>
          <a:ln w="9525">
            <a:noFill/>
            <a:miter lim="800000"/>
            <a:headEnd/>
            <a:tailEnd/>
          </a:ln>
        </p:spPr>
        <p:txBody>
          <a:bodyPr vert="horz" wrap="square" lIns="54000" tIns="45720" rIns="5400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GB" sz="1400" b="1" i="0" u="none" strike="noStrike" kern="1200" cap="none" spc="0" normalizeH="0" baseline="0" noProof="0" dirty="0" smtClean="0">
                <a:ln>
                  <a:noFill/>
                </a:ln>
                <a:effectLst/>
                <a:uLnTx/>
                <a:uFillTx/>
                <a:latin typeface="+mn-lt"/>
                <a:ea typeface="+mn-ea"/>
                <a:cs typeface="+mn-cs"/>
              </a:rPr>
              <a:t>Looking at who receives training now:</a:t>
            </a:r>
          </a:p>
          <a:p>
            <a:pPr marL="216000" marR="0" lvl="0" indent="-216000" algn="l" defTabSz="914400" rtl="0" eaLnBrk="0" fontAlgn="base" latinLnBrk="0" hangingPunct="0">
              <a:lnSpc>
                <a:spcPct val="100000"/>
              </a:lnSpc>
              <a:spcBef>
                <a:spcPts val="0"/>
              </a:spcBef>
              <a:spcAft>
                <a:spcPct val="0"/>
              </a:spcAft>
              <a:buClrTx/>
              <a:buSzTx/>
              <a:buFont typeface="Arial" charset="0"/>
              <a:buChar char="•"/>
              <a:tabLst/>
              <a:defRPr/>
            </a:pPr>
            <a:r>
              <a:rPr kumimoji="0" lang="en-GB" sz="1400" b="0" i="0" u="none" strike="noStrike" kern="1200" cap="none" spc="0" normalizeH="0" baseline="0" noProof="0" dirty="0" smtClean="0">
                <a:ln>
                  <a:noFill/>
                </a:ln>
                <a:effectLst/>
                <a:uLnTx/>
                <a:uFillTx/>
                <a:latin typeface="+mn-lt"/>
                <a:ea typeface="+mn-ea"/>
                <a:cs typeface="+mn-cs"/>
              </a:rPr>
              <a:t>The greatest difference between the sector and the whole economy is for </a:t>
            </a:r>
            <a:r>
              <a:rPr kumimoji="0" lang="en-GB" sz="1400" b="1" i="0" u="none" strike="noStrike" kern="1200" cap="none" spc="0" normalizeH="0" baseline="0" noProof="0" dirty="0" smtClean="0">
                <a:ln>
                  <a:noFill/>
                </a:ln>
                <a:effectLst/>
                <a:uLnTx/>
                <a:uFillTx/>
                <a:latin typeface="+mn-lt"/>
                <a:ea typeface="+mn-ea"/>
                <a:cs typeface="+mn-cs"/>
              </a:rPr>
              <a:t>associate professional and technical occupations </a:t>
            </a:r>
            <a:r>
              <a:rPr kumimoji="0" lang="en-GB" sz="1400" b="0" i="0" u="none" strike="noStrike" kern="1200" cap="none" spc="0" normalizeH="0" baseline="0" noProof="0" dirty="0" smtClean="0">
                <a:ln>
                  <a:noFill/>
                </a:ln>
                <a:effectLst/>
                <a:uLnTx/>
                <a:uFillTx/>
                <a:latin typeface="+mn-lt"/>
                <a:ea typeface="+mn-ea"/>
                <a:cs typeface="+mn-cs"/>
              </a:rPr>
              <a:t>(</a:t>
            </a:r>
            <a:r>
              <a:rPr kumimoji="0" lang="en-GB" sz="1400" b="1" i="0" u="none" strike="noStrike" kern="1200" cap="none" spc="0" normalizeH="0" baseline="0" noProof="0" dirty="0" smtClean="0">
                <a:ln>
                  <a:noFill/>
                </a:ln>
                <a:effectLst/>
                <a:uLnTx/>
                <a:uFillTx/>
                <a:latin typeface="+mn-lt"/>
                <a:ea typeface="+mn-ea"/>
                <a:cs typeface="+mn-cs"/>
              </a:rPr>
              <a:t>22.3 per cent received training </a:t>
            </a:r>
            <a:r>
              <a:rPr kumimoji="0" lang="en-GB" sz="1400" b="0" i="0" u="none" strike="noStrike" kern="1200" cap="none" spc="0" normalizeH="0" baseline="0" noProof="0" dirty="0" smtClean="0">
                <a:ln>
                  <a:noFill/>
                </a:ln>
                <a:effectLst/>
                <a:uLnTx/>
                <a:uFillTx/>
                <a:latin typeface="+mn-lt"/>
                <a:ea typeface="+mn-ea"/>
                <a:cs typeface="+mn-cs"/>
              </a:rPr>
              <a:t>in retail compared to 35.3 per cent in the whole economy). </a:t>
            </a:r>
          </a:p>
          <a:p>
            <a:pPr marL="216000" marR="0" lvl="0" indent="-216000" algn="l" defTabSz="914400" rtl="0" eaLnBrk="0" fontAlgn="base" latinLnBrk="0" hangingPunct="0">
              <a:lnSpc>
                <a:spcPct val="100000"/>
              </a:lnSpc>
              <a:spcBef>
                <a:spcPts val="0"/>
              </a:spcBef>
              <a:spcAft>
                <a:spcPct val="0"/>
              </a:spcAft>
              <a:buClrTx/>
              <a:buSzTx/>
              <a:buFont typeface="Arial" charset="0"/>
              <a:buChar char="•"/>
              <a:tabLst/>
              <a:defRPr/>
            </a:pPr>
            <a:r>
              <a:rPr kumimoji="0" lang="en-GB" sz="1400" b="0" i="0" u="none" strike="noStrike" kern="1200" cap="none" spc="0" normalizeH="0" baseline="0" noProof="0" dirty="0" smtClean="0">
                <a:ln>
                  <a:noFill/>
                </a:ln>
                <a:effectLst/>
                <a:uLnTx/>
                <a:uFillTx/>
                <a:latin typeface="+mn-lt"/>
                <a:ea typeface="+mn-ea"/>
                <a:cs typeface="+mn-cs"/>
              </a:rPr>
              <a:t>In </a:t>
            </a:r>
            <a:r>
              <a:rPr kumimoji="0" lang="en-GB" sz="1400" b="1" i="0" u="none" strike="noStrike" kern="1200" cap="none" spc="0" normalizeH="0" baseline="0" noProof="0" dirty="0" smtClean="0">
                <a:ln>
                  <a:noFill/>
                </a:ln>
                <a:effectLst/>
                <a:uLnTx/>
                <a:uFillTx/>
                <a:latin typeface="+mn-lt"/>
                <a:ea typeface="+mn-ea"/>
                <a:cs typeface="+mn-cs"/>
              </a:rPr>
              <a:t>sales and customer service occupations (</a:t>
            </a:r>
            <a:r>
              <a:rPr kumimoji="0" lang="en-GB" sz="1400" b="0" i="0" u="none" strike="noStrike" kern="1200" cap="none" spc="0" normalizeH="0" baseline="0" noProof="0" dirty="0" smtClean="0">
                <a:ln>
                  <a:noFill/>
                </a:ln>
                <a:effectLst/>
                <a:uLnTx/>
                <a:uFillTx/>
                <a:latin typeface="+mn-lt"/>
                <a:ea typeface="+mn-ea"/>
                <a:cs typeface="+mn-cs"/>
              </a:rPr>
              <a:t>the largest occupational group in retail) </a:t>
            </a:r>
            <a:r>
              <a:rPr kumimoji="0" lang="en-GB" sz="1400" b="1" i="0" u="none" strike="noStrike" kern="1200" cap="none" spc="0" normalizeH="0" baseline="0" noProof="0" dirty="0" smtClean="0">
                <a:ln>
                  <a:noFill/>
                </a:ln>
                <a:effectLst/>
                <a:uLnTx/>
                <a:uFillTx/>
                <a:latin typeface="+mn-lt"/>
                <a:ea typeface="+mn-ea"/>
                <a:cs typeface="+mn-cs"/>
              </a:rPr>
              <a:t>training was provided to 18 per cent of employees </a:t>
            </a:r>
            <a:r>
              <a:rPr kumimoji="0" lang="en-GB" sz="1400" b="0" i="0" u="none" strike="noStrike" kern="1200" cap="none" spc="0" normalizeH="0" baseline="0" noProof="0" dirty="0" smtClean="0">
                <a:ln>
                  <a:noFill/>
                </a:ln>
                <a:effectLst/>
                <a:uLnTx/>
                <a:uFillTx/>
                <a:latin typeface="+mn-lt"/>
                <a:ea typeface="+mn-ea"/>
                <a:cs typeface="+mn-cs"/>
              </a:rPr>
              <a:t>in the sector compared to 19.4 per cent of this group in the whole economy.</a:t>
            </a:r>
          </a:p>
          <a:p>
            <a:pPr marL="216000" marR="0" lvl="0" indent="-216000" algn="l" defTabSz="914400" rtl="0" eaLnBrk="0" fontAlgn="base" latinLnBrk="0" hangingPunct="0">
              <a:lnSpc>
                <a:spcPct val="100000"/>
              </a:lnSpc>
              <a:spcBef>
                <a:spcPts val="0"/>
              </a:spcBef>
              <a:spcAft>
                <a:spcPct val="0"/>
              </a:spcAft>
              <a:buClrTx/>
              <a:buSzTx/>
              <a:buFont typeface="Arial" charset="0"/>
              <a:buNone/>
              <a:tabLst/>
              <a:defRPr/>
            </a:pPr>
            <a:r>
              <a:rPr kumimoji="0" lang="en-GB" sz="1400" b="1" i="0" u="none" strike="noStrike" kern="1200" cap="none" spc="0" normalizeH="0" baseline="0" noProof="0" dirty="0" smtClean="0">
                <a:ln>
                  <a:noFill/>
                </a:ln>
                <a:effectLst/>
                <a:uLnTx/>
                <a:uFillTx/>
                <a:latin typeface="+mn-lt"/>
                <a:ea typeface="+mn-ea"/>
                <a:cs typeface="+mn-cs"/>
              </a:rPr>
              <a:t>Looking at what training is received: </a:t>
            </a:r>
          </a:p>
          <a:p>
            <a:pPr marL="216000" marR="0" lvl="0" indent="-216000" algn="l" defTabSz="914400" rtl="0" eaLnBrk="0" fontAlgn="base" latinLnBrk="0" hangingPunct="0">
              <a:lnSpc>
                <a:spcPct val="100000"/>
              </a:lnSpc>
              <a:spcBef>
                <a:spcPts val="0"/>
              </a:spcBef>
              <a:spcAft>
                <a:spcPct val="0"/>
              </a:spcAft>
              <a:buClrTx/>
              <a:buSzTx/>
              <a:buFont typeface="Arial" charset="0"/>
              <a:buChar char="•"/>
              <a:tabLst/>
              <a:defRPr/>
            </a:pPr>
            <a:r>
              <a:rPr kumimoji="0" lang="en-GB" sz="1400" b="1" i="0" u="none" strike="noStrike" kern="1200" cap="none" spc="0" normalizeH="0" baseline="0" noProof="0" dirty="0" smtClean="0">
                <a:ln>
                  <a:noFill/>
                </a:ln>
                <a:effectLst/>
                <a:uLnTx/>
                <a:uFillTx/>
                <a:latin typeface="+mn-lt"/>
                <a:ea typeface="+mn-ea"/>
                <a:cs typeface="+mn-cs"/>
              </a:rPr>
              <a:t>Retail employers are less likely to train towards a Level 3 or 4 qualification </a:t>
            </a:r>
            <a:r>
              <a:rPr kumimoji="0" lang="en-GB" sz="1400" b="0" i="0" u="none" strike="noStrike" kern="1200" cap="none" spc="0" normalizeH="0" baseline="0" noProof="0" dirty="0" smtClean="0">
                <a:ln>
                  <a:noFill/>
                </a:ln>
                <a:effectLst/>
                <a:uLnTx/>
                <a:uFillTx/>
                <a:latin typeface="+mn-lt"/>
                <a:ea typeface="+mn-ea"/>
                <a:cs typeface="+mn-cs"/>
              </a:rPr>
              <a:t>(L3, 12% of employers compared with 16% whole economy; and at L4, 5% of employers compared with 12% whole economy).</a:t>
            </a:r>
          </a:p>
          <a:p>
            <a:pPr marL="0" marR="0" lvl="0" indent="0" algn="l" defTabSz="914400" rtl="0" eaLnBrk="1" fontAlgn="base" latinLnBrk="0" hangingPunct="1">
              <a:lnSpc>
                <a:spcPct val="100000"/>
              </a:lnSpc>
              <a:spcBef>
                <a:spcPts val="1200"/>
              </a:spcBef>
              <a:spcAft>
                <a:spcPct val="0"/>
              </a:spcAft>
              <a:buClrTx/>
              <a:buSzTx/>
              <a:buFont typeface="Arial" charset="0"/>
              <a:buNone/>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en-US" sz="1800" b="0" i="0" u="none" strike="noStrike" kern="1200" cap="none" spc="0" normalizeH="0" baseline="0" noProof="0" dirty="0" smtClean="0">
              <a:ln>
                <a:noFill/>
              </a:ln>
              <a:effectLst/>
              <a:uLnTx/>
              <a:uFillTx/>
              <a:latin typeface="+mn-lt"/>
              <a:ea typeface="+mn-ea"/>
              <a:cs typeface="+mn-cs"/>
            </a:endParaRPr>
          </a:p>
        </p:txBody>
      </p:sp>
      <p:sp>
        <p:nvSpPr>
          <p:cNvPr id="6" name="Rounded Rectangle 5"/>
          <p:cNvSpPr/>
          <p:nvPr/>
        </p:nvSpPr>
        <p:spPr>
          <a:xfrm>
            <a:off x="4644008" y="1340768"/>
            <a:ext cx="4392488" cy="1008112"/>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lstStyle/>
          <a:p>
            <a:pPr fontAlgn="auto">
              <a:spcAft>
                <a:spcPts val="0"/>
              </a:spcAft>
              <a:buNone/>
              <a:defRPr/>
            </a:pPr>
            <a:r>
              <a:rPr lang="en-GB" sz="1400" dirty="0" smtClean="0">
                <a:solidFill>
                  <a:schemeClr val="bg1"/>
                </a:solidFill>
              </a:rPr>
              <a:t>...current skills gaps and lower levels of investment at L3 and above mean</a:t>
            </a:r>
          </a:p>
          <a:p>
            <a:pPr fontAlgn="auto">
              <a:spcAft>
                <a:spcPts val="0"/>
              </a:spcAft>
              <a:buNone/>
              <a:defRPr/>
            </a:pPr>
            <a:r>
              <a:rPr lang="en-GB" sz="1400" dirty="0" smtClean="0">
                <a:solidFill>
                  <a:schemeClr val="bg1"/>
                </a:solidFill>
              </a:rPr>
              <a:t> </a:t>
            </a:r>
            <a:r>
              <a:rPr lang="en-GB" b="1" dirty="0" smtClean="0">
                <a:solidFill>
                  <a:schemeClr val="bg1"/>
                </a:solidFill>
              </a:rPr>
              <a:t>retail is on the back foot </a:t>
            </a:r>
            <a:r>
              <a:rPr lang="en-GB" sz="1400" dirty="0" smtClean="0">
                <a:solidFill>
                  <a:schemeClr val="bg1"/>
                </a:solidFill>
              </a:rPr>
              <a:t>when it comes to ensuring future skills needs are met</a:t>
            </a:r>
          </a:p>
        </p:txBody>
      </p:sp>
      <p:graphicFrame>
        <p:nvGraphicFramePr>
          <p:cNvPr id="9" name="Chart 8"/>
          <p:cNvGraphicFramePr/>
          <p:nvPr/>
        </p:nvGraphicFramePr>
        <p:xfrm>
          <a:off x="0" y="1412776"/>
          <a:ext cx="4644008" cy="1554872"/>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179512" y="6237312"/>
            <a:ext cx="4248472" cy="620688"/>
          </a:xfrm>
          <a:prstGeom prst="round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lstStyle/>
          <a:p>
            <a:r>
              <a:rPr lang="en-GB" dirty="0" smtClean="0">
                <a:solidFill>
                  <a:schemeClr val="bg1"/>
                </a:solidFill>
              </a:rPr>
              <a:t>Demand for skills </a:t>
            </a:r>
            <a:r>
              <a:rPr lang="en-GB" sz="1400" dirty="0" smtClean="0">
                <a:solidFill>
                  <a:schemeClr val="bg1"/>
                </a:solidFill>
              </a:rPr>
              <a:t>at intermediate level and above </a:t>
            </a:r>
            <a:r>
              <a:rPr lang="en-GB" dirty="0" smtClean="0">
                <a:solidFill>
                  <a:schemeClr val="bg1"/>
                </a:solidFill>
              </a:rPr>
              <a:t>is set to increase...</a:t>
            </a:r>
            <a:endParaRPr lang="en-GB" dirty="0">
              <a:solidFill>
                <a:schemeClr val="bg1"/>
              </a:solidFill>
            </a:endParaRPr>
          </a:p>
        </p:txBody>
      </p:sp>
      <p:sp>
        <p:nvSpPr>
          <p:cNvPr id="13" name="Rounded Rectangle 12"/>
          <p:cNvSpPr/>
          <p:nvPr/>
        </p:nvSpPr>
        <p:spPr>
          <a:xfrm>
            <a:off x="4644008" y="5877272"/>
            <a:ext cx="4392488" cy="980728"/>
          </a:xfrm>
          <a:prstGeom prst="roundRect">
            <a:avLst>
              <a:gd name="adj" fmla="val 11463"/>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2000" dirty="0" smtClean="0"/>
              <a:t>For the sector to grow, </a:t>
            </a:r>
            <a:r>
              <a:rPr lang="en-GB" sz="1400" dirty="0" smtClean="0"/>
              <a:t>multi-skilling is becoming increasingly important The</a:t>
            </a:r>
            <a:r>
              <a:rPr lang="en-GB" dirty="0" smtClean="0"/>
              <a:t> mix of skills is key to the flexibility </a:t>
            </a:r>
            <a:r>
              <a:rPr lang="en-GB" sz="1400" dirty="0" smtClean="0"/>
              <a:t>in how they can be used..</a:t>
            </a:r>
            <a:endParaRPr lang="en-GB" sz="1400" dirty="0"/>
          </a:p>
        </p:txBody>
      </p:sp>
      <p:sp>
        <p:nvSpPr>
          <p:cNvPr id="8" name="TextBox 7"/>
          <p:cNvSpPr txBox="1"/>
          <p:nvPr/>
        </p:nvSpPr>
        <p:spPr>
          <a:xfrm>
            <a:off x="107504" y="1340768"/>
            <a:ext cx="4392488" cy="5293757"/>
          </a:xfrm>
          <a:prstGeom prst="rect">
            <a:avLst/>
          </a:prstGeom>
          <a:noFill/>
        </p:spPr>
        <p:txBody>
          <a:bodyPr wrap="square" rIns="0" rtlCol="0">
            <a:spAutoFit/>
          </a:bodyPr>
          <a:lstStyle/>
          <a:p>
            <a:pPr lvl="0" algn="l" fontAlgn="auto">
              <a:spcAft>
                <a:spcPts val="0"/>
              </a:spcAft>
              <a:buNone/>
              <a:defRPr/>
            </a:pPr>
            <a:r>
              <a:rPr lang="en-GB" sz="1400" b="1" dirty="0" smtClean="0"/>
              <a:t>Could employers do more to keep their business competitive? </a:t>
            </a:r>
          </a:p>
          <a:p>
            <a:pPr marL="252000" indent="-252000" algn="l" fontAlgn="auto">
              <a:spcAft>
                <a:spcPts val="0"/>
              </a:spcAft>
              <a:buFont typeface="Arial" pitchFamily="34" charset="0"/>
              <a:buChar char="•"/>
              <a:defRPr/>
            </a:pPr>
            <a:r>
              <a:rPr lang="en-GB" sz="1400" dirty="0" smtClean="0"/>
              <a:t>Learning and development activity suggests they could. </a:t>
            </a:r>
          </a:p>
          <a:p>
            <a:pPr marL="252000" indent="-252000" algn="l" fontAlgn="auto">
              <a:spcAft>
                <a:spcPts val="0"/>
              </a:spcAft>
              <a:buFont typeface="Arial" pitchFamily="34" charset="0"/>
              <a:buChar char="•"/>
              <a:defRPr/>
            </a:pPr>
            <a:endParaRPr lang="en-GB" sz="1400" dirty="0" smtClean="0"/>
          </a:p>
          <a:p>
            <a:pPr marL="252000" indent="-252000" algn="l" fontAlgn="auto">
              <a:spcAft>
                <a:spcPts val="0"/>
              </a:spcAft>
              <a:buFont typeface="Arial" pitchFamily="34" charset="0"/>
              <a:buChar char="•"/>
              <a:defRPr/>
            </a:pPr>
            <a:endParaRPr lang="en-GB" sz="1400" dirty="0" smtClean="0"/>
          </a:p>
          <a:p>
            <a:pPr marL="252000" indent="-252000" algn="l" fontAlgn="auto">
              <a:spcAft>
                <a:spcPts val="0"/>
              </a:spcAft>
              <a:buFont typeface="Arial" pitchFamily="34" charset="0"/>
              <a:buChar char="•"/>
              <a:defRPr/>
            </a:pPr>
            <a:endParaRPr lang="en-GB" sz="1400" dirty="0" smtClean="0"/>
          </a:p>
          <a:p>
            <a:pPr marL="252000" indent="-252000" algn="l" fontAlgn="auto">
              <a:spcAft>
                <a:spcPts val="0"/>
              </a:spcAft>
              <a:defRPr/>
            </a:pPr>
            <a:endParaRPr lang="en-GB" sz="300" dirty="0" smtClean="0"/>
          </a:p>
          <a:p>
            <a:pPr marL="252000" indent="-252000" algn="l" fontAlgn="auto">
              <a:spcAft>
                <a:spcPts val="0"/>
              </a:spcAft>
              <a:defRPr/>
            </a:pPr>
            <a:endParaRPr lang="en-GB" sz="400" dirty="0" smtClean="0"/>
          </a:p>
          <a:p>
            <a:pPr marL="252000" indent="-252000" algn="l" fontAlgn="auto">
              <a:spcAft>
                <a:spcPts val="0"/>
              </a:spcAft>
              <a:buFont typeface="Arial" pitchFamily="34" charset="0"/>
              <a:buChar char="•"/>
              <a:defRPr/>
            </a:pPr>
            <a:r>
              <a:rPr lang="en-GB" sz="1400" dirty="0" smtClean="0"/>
              <a:t>45% of employees in the sector received training in the previous year is lower than the figure for the whole economy (53%  overall), meaning </a:t>
            </a:r>
            <a:r>
              <a:rPr lang="en-GB" sz="1400" b="1" dirty="0" smtClean="0"/>
              <a:t>55% of employees in the sector did not receive training. </a:t>
            </a:r>
          </a:p>
          <a:p>
            <a:pPr marL="252000" indent="-252000" algn="l" fontAlgn="auto">
              <a:spcAft>
                <a:spcPts val="0"/>
              </a:spcAft>
              <a:buFont typeface="Arial" pitchFamily="34" charset="0"/>
              <a:buChar char="•"/>
              <a:defRPr/>
            </a:pPr>
            <a:endParaRPr lang="en-GB" sz="200" b="1" dirty="0" smtClean="0"/>
          </a:p>
          <a:p>
            <a:pPr lvl="0" algn="l" fontAlgn="auto">
              <a:spcAft>
                <a:spcPts val="0"/>
              </a:spcAft>
              <a:buNone/>
              <a:defRPr/>
            </a:pPr>
            <a:r>
              <a:rPr lang="en-GB" sz="1400" b="1" dirty="0" smtClean="0"/>
              <a:t>Could productivity be higher? Are workforce skills contributing to low productivity? </a:t>
            </a:r>
          </a:p>
          <a:p>
            <a:pPr marL="252000" lvl="0" indent="-252000" algn="l" fontAlgn="auto">
              <a:spcAft>
                <a:spcPts val="0"/>
              </a:spcAft>
              <a:buFont typeface="Arial" pitchFamily="34" charset="0"/>
              <a:buChar char="•"/>
              <a:defRPr/>
            </a:pPr>
            <a:r>
              <a:rPr lang="en-GB" sz="1400" b="1" dirty="0" smtClean="0"/>
              <a:t>GVA per employee stood at £24K in 2010, </a:t>
            </a:r>
            <a:r>
              <a:rPr lang="en-GB" sz="1400" dirty="0" smtClean="0"/>
              <a:t>well below the whole economy average, and wholesale and retail overall. </a:t>
            </a:r>
          </a:p>
          <a:p>
            <a:pPr marL="252000" lvl="0" indent="-252000" algn="l" fontAlgn="auto">
              <a:spcAft>
                <a:spcPts val="0"/>
              </a:spcAft>
              <a:buFont typeface="Arial" pitchFamily="34" charset="0"/>
              <a:buChar char="•"/>
              <a:defRPr/>
            </a:pPr>
            <a:r>
              <a:rPr lang="en-GB" sz="1400" b="1" dirty="0" smtClean="0"/>
              <a:t>Employers reporting skills gaps </a:t>
            </a:r>
            <a:r>
              <a:rPr lang="en-GB" sz="1400" dirty="0" smtClean="0"/>
              <a:t>amongst their workforce / that staff are </a:t>
            </a:r>
            <a:r>
              <a:rPr lang="en-GB" sz="1400" b="1" dirty="0" smtClean="0"/>
              <a:t>not fully proficient </a:t>
            </a:r>
            <a:r>
              <a:rPr lang="en-GB" sz="1400" dirty="0" smtClean="0"/>
              <a:t>in their role (15% of employers) is </a:t>
            </a:r>
            <a:r>
              <a:rPr lang="en-GB" sz="1400" b="1" dirty="0" smtClean="0"/>
              <a:t>above that of the whole economy </a:t>
            </a:r>
            <a:r>
              <a:rPr lang="en-GB" sz="1400" dirty="0" smtClean="0"/>
              <a:t>(13%), affecting 6% of the workforce compared to 5% in the whole economy. </a:t>
            </a:r>
          </a:p>
          <a:p>
            <a:endParaRPr lang="en-GB" sz="14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Challenge</a:t>
            </a:r>
            <a:br>
              <a:rPr lang="en-GB" dirty="0" smtClean="0"/>
            </a:br>
            <a:r>
              <a:rPr lang="en-GB" dirty="0" smtClean="0"/>
              <a:t>Investment in workforce skills</a:t>
            </a:r>
            <a:endParaRPr lang="en-GB" dirty="0"/>
          </a:p>
        </p:txBody>
      </p:sp>
      <p:sp>
        <p:nvSpPr>
          <p:cNvPr id="3" name="Content Placeholder 2"/>
          <p:cNvSpPr>
            <a:spLocks noGrp="1"/>
          </p:cNvSpPr>
          <p:nvPr>
            <p:ph idx="1"/>
          </p:nvPr>
        </p:nvSpPr>
        <p:spPr>
          <a:xfrm>
            <a:off x="467544" y="1340768"/>
            <a:ext cx="8280920" cy="5517232"/>
          </a:xfrm>
        </p:spPr>
        <p:txBody>
          <a:bodyPr/>
          <a:lstStyle/>
          <a:p>
            <a:pPr marL="252000" indent="-252000" fontAlgn="auto">
              <a:spcAft>
                <a:spcPts val="0"/>
              </a:spcAft>
              <a:buNone/>
              <a:defRPr/>
            </a:pPr>
            <a:r>
              <a:rPr lang="en-GB" sz="1400" b="1" dirty="0" smtClean="0"/>
              <a:t>Is the quality of training good enough?</a:t>
            </a:r>
            <a:r>
              <a:rPr lang="en-GB" sz="1400" dirty="0" smtClean="0"/>
              <a:t> </a:t>
            </a:r>
            <a:r>
              <a:rPr lang="en-GB" sz="1400" b="1" dirty="0" smtClean="0"/>
              <a:t>Evidence suggests it could be a lot better. </a:t>
            </a:r>
          </a:p>
          <a:p>
            <a:pPr marL="252000" indent="-252000" fontAlgn="auto">
              <a:spcAft>
                <a:spcPts val="0"/>
              </a:spcAft>
              <a:defRPr/>
            </a:pPr>
            <a:r>
              <a:rPr lang="en-GB" sz="1400" b="1" dirty="0" smtClean="0"/>
              <a:t>Spend on training </a:t>
            </a:r>
            <a:r>
              <a:rPr lang="en-GB" sz="1400" dirty="0" smtClean="0"/>
              <a:t>for the wholesale and retail sector is has a </a:t>
            </a:r>
            <a:r>
              <a:rPr lang="en-GB" sz="1400" b="1" dirty="0" smtClean="0"/>
              <a:t>lower than average </a:t>
            </a:r>
            <a:r>
              <a:rPr lang="en-GB" sz="1400" dirty="0" smtClean="0"/>
              <a:t>spend per trainee, and per employee</a:t>
            </a:r>
          </a:p>
          <a:p>
            <a:pPr marL="252000" indent="-252000" fontAlgn="auto">
              <a:spcAft>
                <a:spcPts val="0"/>
              </a:spcAft>
              <a:defRPr/>
            </a:pPr>
            <a:r>
              <a:rPr lang="en-GB" sz="1400" dirty="0" smtClean="0"/>
              <a:t>Of all the wholesale and retail establishments that provided training, </a:t>
            </a:r>
            <a:r>
              <a:rPr lang="en-GB" sz="1400" b="1" dirty="0" smtClean="0"/>
              <a:t>only 35% trained staff towards nationally recognised qualifications,</a:t>
            </a:r>
            <a:r>
              <a:rPr lang="en-GB" sz="1400" dirty="0" smtClean="0"/>
              <a:t> lower than the economy average of 43%</a:t>
            </a:r>
            <a:endParaRPr lang="en-GB" sz="1400" b="1" dirty="0" smtClean="0"/>
          </a:p>
          <a:p>
            <a:pPr marL="252000" indent="-252000" fontAlgn="auto">
              <a:spcAft>
                <a:spcPts val="0"/>
              </a:spcAft>
              <a:buNone/>
              <a:defRPr/>
            </a:pPr>
            <a:r>
              <a:rPr lang="en-GB" sz="1400" b="1" dirty="0" smtClean="0"/>
              <a:t>What are the barriers to investing in skills?</a:t>
            </a:r>
          </a:p>
          <a:p>
            <a:pPr marL="252000" indent="-252000" fontAlgn="auto">
              <a:spcAft>
                <a:spcPts val="0"/>
              </a:spcAft>
              <a:buFont typeface="Arial" pitchFamily="34" charset="0"/>
              <a:buChar char="•"/>
              <a:defRPr/>
            </a:pPr>
            <a:r>
              <a:rPr lang="en-GB" sz="1400" dirty="0" smtClean="0"/>
              <a:t>Evidence suggests signals lower than average </a:t>
            </a:r>
            <a:r>
              <a:rPr lang="en-GB" sz="1400" b="1" dirty="0" smtClean="0"/>
              <a:t>engagement with </a:t>
            </a:r>
            <a:r>
              <a:rPr lang="en-GB" sz="1400" dirty="0" smtClean="0"/>
              <a:t>external training provision. Employers in retailing are </a:t>
            </a:r>
            <a:r>
              <a:rPr lang="en-GB" sz="1400" b="1" dirty="0" smtClean="0"/>
              <a:t>less likely engage with external training providers than employers </a:t>
            </a:r>
            <a:r>
              <a:rPr lang="en-GB" sz="1400" dirty="0" smtClean="0"/>
              <a:t>in general: </a:t>
            </a:r>
            <a:r>
              <a:rPr lang="en-GB" sz="1400" b="1" dirty="0" smtClean="0"/>
              <a:t>44 %</a:t>
            </a:r>
            <a:r>
              <a:rPr lang="en-GB" sz="1400" dirty="0" smtClean="0"/>
              <a:t> of retailing establishments had no contact with external providers (</a:t>
            </a:r>
            <a:r>
              <a:rPr lang="en-GB" sz="1400" b="1" dirty="0" smtClean="0"/>
              <a:t>29 % average </a:t>
            </a:r>
            <a:r>
              <a:rPr lang="en-GB" sz="1400" dirty="0" smtClean="0"/>
              <a:t>for all employers).  </a:t>
            </a:r>
          </a:p>
          <a:p>
            <a:pPr marL="252000" indent="-252000" fontAlgn="auto">
              <a:spcAft>
                <a:spcPts val="0"/>
              </a:spcAft>
              <a:buFont typeface="Arial" pitchFamily="34" charset="0"/>
              <a:buChar char="•"/>
              <a:defRPr/>
            </a:pPr>
            <a:endParaRPr lang="en-GB" sz="1400" dirty="0" smtClean="0"/>
          </a:p>
          <a:p>
            <a:pPr marL="252000" indent="-252000" fontAlgn="auto">
              <a:spcAft>
                <a:spcPts val="0"/>
              </a:spcAft>
              <a:buNone/>
              <a:defRPr/>
            </a:pPr>
            <a:endParaRPr lang="en-GB" sz="1400" dirty="0" smtClean="0"/>
          </a:p>
          <a:p>
            <a:pPr marL="252000" indent="-252000" fontAlgn="auto">
              <a:spcAft>
                <a:spcPts val="0"/>
              </a:spcAft>
              <a:buNone/>
              <a:defRPr/>
            </a:pPr>
            <a:endParaRPr lang="en-GB" sz="800" dirty="0" smtClean="0"/>
          </a:p>
          <a:p>
            <a:pPr marL="0" indent="0" eaLnBrk="1" hangingPunct="1">
              <a:spcBef>
                <a:spcPts val="0"/>
              </a:spcBef>
              <a:buNone/>
            </a:pPr>
            <a:r>
              <a:rPr lang="en-US" sz="1400" b="1" dirty="0" smtClean="0"/>
              <a:t>The sector benefits from a substantial support infrastructure available to employers looking to develop skills</a:t>
            </a:r>
          </a:p>
          <a:p>
            <a:pPr marL="266700" lvl="1" indent="-266700" eaLnBrk="1" hangingPunct="1">
              <a:buFont typeface="Arial" pitchFamily="34" charset="0"/>
              <a:buChar char="•"/>
            </a:pPr>
            <a:r>
              <a:rPr lang="en-US" sz="1400" b="1" i="1" dirty="0" smtClean="0"/>
              <a:t>Higher Education </a:t>
            </a:r>
            <a:r>
              <a:rPr lang="en-US" sz="1400" i="1" dirty="0" smtClean="0"/>
              <a:t>departments that </a:t>
            </a:r>
            <a:r>
              <a:rPr lang="en-US" sz="1400" i="1" dirty="0" err="1" smtClean="0"/>
              <a:t>specialise</a:t>
            </a:r>
            <a:r>
              <a:rPr lang="en-US" sz="1400" dirty="0" smtClean="0"/>
              <a:t> in retail management </a:t>
            </a:r>
          </a:p>
          <a:p>
            <a:pPr marL="266700" lvl="1" indent="-266700" eaLnBrk="1" hangingPunct="1">
              <a:buFont typeface="Arial" pitchFamily="34" charset="0"/>
              <a:buChar char="•"/>
            </a:pPr>
            <a:r>
              <a:rPr lang="en-US" sz="1400" b="1" i="1" dirty="0" smtClean="0"/>
              <a:t>Apprenticeships</a:t>
            </a:r>
            <a:r>
              <a:rPr lang="en-US" sz="1400" b="1" dirty="0" smtClean="0"/>
              <a:t> </a:t>
            </a:r>
            <a:r>
              <a:rPr lang="en-US" sz="1400" dirty="0" smtClean="0"/>
              <a:t>provide initial training to people entering the sector</a:t>
            </a:r>
          </a:p>
          <a:p>
            <a:pPr marL="266700" lvl="1" indent="-266700" eaLnBrk="1" hangingPunct="1">
              <a:buFont typeface="Arial" pitchFamily="34" charset="0"/>
              <a:buChar char="•"/>
            </a:pPr>
            <a:r>
              <a:rPr lang="en-US" sz="1400" b="1" i="1" dirty="0" smtClean="0"/>
              <a:t>National Skills Academy for Retail </a:t>
            </a:r>
            <a:r>
              <a:rPr lang="en-US" sz="1400" dirty="0" smtClean="0"/>
              <a:t>provides advice and guidance to employers and employees about their </a:t>
            </a:r>
            <a:r>
              <a:rPr lang="en-GB" sz="1400" dirty="0" smtClean="0"/>
              <a:t>training</a:t>
            </a:r>
            <a:r>
              <a:rPr lang="en-US" sz="1400" dirty="0" smtClean="0"/>
              <a:t> needs</a:t>
            </a:r>
          </a:p>
          <a:p>
            <a:pPr marL="266700" lvl="1" indent="-266700" eaLnBrk="1" hangingPunct="1">
              <a:buFont typeface="Arial" pitchFamily="34" charset="0"/>
              <a:buChar char="•"/>
            </a:pPr>
            <a:r>
              <a:rPr lang="en-US" sz="1400" b="1" i="1" dirty="0" smtClean="0"/>
              <a:t>Investors in People </a:t>
            </a:r>
            <a:r>
              <a:rPr lang="en-US" sz="1400" dirty="0" smtClean="0"/>
              <a:t>provides a means of managing people development for the benefit of the company.  This sees skills as part of a wider set of HR policies to help attract, retain and effectively deploy employees</a:t>
            </a:r>
          </a:p>
          <a:p>
            <a:endParaRPr lang="en-GB" dirty="0"/>
          </a:p>
        </p:txBody>
      </p:sp>
      <p:sp>
        <p:nvSpPr>
          <p:cNvPr id="4" name="Rounded Rectangle 3"/>
          <p:cNvSpPr/>
          <p:nvPr/>
        </p:nvSpPr>
        <p:spPr>
          <a:xfrm>
            <a:off x="395536" y="3717032"/>
            <a:ext cx="83529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spcBef>
                <a:spcPct val="30000"/>
              </a:spcBef>
              <a:buNone/>
              <a:defRPr/>
            </a:pPr>
            <a:r>
              <a:rPr lang="en-GB" sz="1400" dirty="0" smtClean="0"/>
              <a:t>However, when employers in the sector do engage with external provision their </a:t>
            </a:r>
            <a:r>
              <a:rPr lang="en-GB" sz="1400" b="1" dirty="0" smtClean="0"/>
              <a:t>satisfaction rating of the provision </a:t>
            </a:r>
            <a:r>
              <a:rPr lang="en-GB" sz="1400" dirty="0" smtClean="0"/>
              <a:t>is similar to that for the whole economy.</a:t>
            </a:r>
          </a:p>
        </p:txBody>
      </p:sp>
      <p:sp>
        <p:nvSpPr>
          <p:cNvPr id="5" name="Rounded Rectangle 4"/>
          <p:cNvSpPr/>
          <p:nvPr/>
        </p:nvSpPr>
        <p:spPr>
          <a:xfrm>
            <a:off x="1763688" y="6453336"/>
            <a:ext cx="5616624" cy="404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eaLnBrk="1" hangingPunct="1">
              <a:buNone/>
            </a:pPr>
            <a:r>
              <a:rPr lang="en-US" sz="1400" b="1" i="1" dirty="0" smtClean="0"/>
              <a:t>Employers testify to the business benefits of these initiatives</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p:cNvSpPr>
          <p:nvPr>
            <p:ph type="title"/>
          </p:nvPr>
        </p:nvSpPr>
        <p:spPr/>
        <p:txBody>
          <a:bodyPr/>
          <a:lstStyle/>
          <a:p>
            <a:pPr eaLnBrk="1" hangingPunct="1"/>
            <a:r>
              <a:rPr lang="en-GB" sz="3200" dirty="0" smtClean="0"/>
              <a:t>Case Study – </a:t>
            </a:r>
            <a:r>
              <a:rPr lang="en-GB" sz="3200" dirty="0" err="1" smtClean="0"/>
              <a:t>Badham</a:t>
            </a:r>
            <a:r>
              <a:rPr lang="en-GB" sz="3200" dirty="0" smtClean="0"/>
              <a:t> Pharmacy</a:t>
            </a:r>
            <a:endParaRPr lang="en-US" sz="3200" b="1" dirty="0" smtClean="0"/>
          </a:p>
        </p:txBody>
      </p:sp>
      <p:sp>
        <p:nvSpPr>
          <p:cNvPr id="19461" name="Rectangle 3"/>
          <p:cNvSpPr>
            <a:spLocks noGrp="1"/>
          </p:cNvSpPr>
          <p:nvPr>
            <p:ph type="body" idx="1"/>
          </p:nvPr>
        </p:nvSpPr>
        <p:spPr>
          <a:xfrm>
            <a:off x="179512" y="1772816"/>
            <a:ext cx="8784976" cy="5085184"/>
          </a:xfrm>
        </p:spPr>
        <p:txBody>
          <a:bodyPr/>
          <a:lstStyle/>
          <a:p>
            <a:pPr marL="0" lvl="1" indent="0" eaLnBrk="1" hangingPunct="1">
              <a:spcBef>
                <a:spcPts val="200"/>
              </a:spcBef>
              <a:buNone/>
            </a:pPr>
            <a:r>
              <a:rPr lang="en-GB" sz="1500" b="1" i="1" dirty="0" smtClean="0">
                <a:solidFill>
                  <a:schemeClr val="tx2"/>
                </a:solidFill>
              </a:rPr>
              <a:t>The Company</a:t>
            </a:r>
          </a:p>
          <a:p>
            <a:pPr marL="0" indent="0">
              <a:spcBef>
                <a:spcPts val="300"/>
              </a:spcBef>
              <a:buNone/>
            </a:pPr>
            <a:r>
              <a:rPr lang="en-GB" sz="1500" dirty="0" err="1" smtClean="0">
                <a:latin typeface="Arial" charset="0"/>
              </a:rPr>
              <a:t>Badham</a:t>
            </a:r>
            <a:r>
              <a:rPr lang="en-GB" sz="1500" dirty="0" smtClean="0">
                <a:latin typeface="Arial" charset="0"/>
              </a:rPr>
              <a:t> Pharmacy Ltd has been in operation since October 1940.  Today with eight branches in Cheltenham, </a:t>
            </a:r>
            <a:r>
              <a:rPr lang="en-GB" sz="1500" dirty="0" err="1" smtClean="0">
                <a:latin typeface="Arial" charset="0"/>
              </a:rPr>
              <a:t>Churchdown</a:t>
            </a:r>
            <a:r>
              <a:rPr lang="en-GB" sz="1500" dirty="0" smtClean="0">
                <a:latin typeface="Arial" charset="0"/>
              </a:rPr>
              <a:t>, Evesham and Bishops’ </a:t>
            </a:r>
            <a:r>
              <a:rPr lang="en-GB" sz="1500" dirty="0" err="1" smtClean="0">
                <a:latin typeface="Arial" charset="0"/>
              </a:rPr>
              <a:t>Cleeve</a:t>
            </a:r>
            <a:r>
              <a:rPr lang="en-GB" sz="1500" dirty="0" smtClean="0">
                <a:latin typeface="Arial" charset="0"/>
              </a:rPr>
              <a:t>, the chain of retail pharmacies remains family run. The business employs over 100 staff, both full-time and part-time and has a turnover of just over £9 million. </a:t>
            </a:r>
            <a:endParaRPr lang="en-US" sz="1500" dirty="0" smtClean="0"/>
          </a:p>
          <a:p>
            <a:pPr marL="0" lvl="1" indent="0" eaLnBrk="1" hangingPunct="1">
              <a:spcBef>
                <a:spcPts val="200"/>
              </a:spcBef>
              <a:buNone/>
            </a:pPr>
            <a:r>
              <a:rPr lang="en-GB" sz="1500" b="1" i="1" dirty="0" smtClean="0">
                <a:solidFill>
                  <a:schemeClr val="tx2"/>
                </a:solidFill>
              </a:rPr>
              <a:t>The Approach</a:t>
            </a:r>
          </a:p>
          <a:p>
            <a:pPr marL="0" indent="0">
              <a:spcBef>
                <a:spcPts val="0"/>
              </a:spcBef>
              <a:buNone/>
            </a:pPr>
            <a:r>
              <a:rPr lang="en-GB" sz="1500" dirty="0" err="1" smtClean="0">
                <a:latin typeface="Arial" charset="0"/>
              </a:rPr>
              <a:t>Badham</a:t>
            </a:r>
            <a:r>
              <a:rPr lang="en-GB" sz="1500" dirty="0" smtClean="0">
                <a:latin typeface="Arial" charset="0"/>
              </a:rPr>
              <a:t> Pharmacy decided to go for Investors in People accreditation in 1998. It was felt that The Standard would set a formalised precedent for their employees’ development, especially in terms of training – a key element to the business’s success. In 1999 the company was a finalist in the British Business Association Awards for its excellence in training.  It was successfully reassessed in 2007. </a:t>
            </a:r>
            <a:endParaRPr lang="en-GB" sz="800" dirty="0" smtClean="0">
              <a:latin typeface="Arial" charset="0"/>
            </a:endParaRPr>
          </a:p>
          <a:p>
            <a:pPr marL="0" lvl="1" indent="0" eaLnBrk="1" hangingPunct="1">
              <a:spcBef>
                <a:spcPts val="200"/>
              </a:spcBef>
              <a:buNone/>
            </a:pPr>
            <a:r>
              <a:rPr lang="en-GB" sz="1500" b="1" i="1" dirty="0" smtClean="0">
                <a:solidFill>
                  <a:schemeClr val="tx2"/>
                </a:solidFill>
              </a:rPr>
              <a:t>The Benefits</a:t>
            </a:r>
          </a:p>
          <a:p>
            <a:pPr marL="0" indent="0">
              <a:spcBef>
                <a:spcPts val="0"/>
              </a:spcBef>
              <a:buNone/>
            </a:pPr>
            <a:r>
              <a:rPr lang="en-GB" sz="1500" b="1" dirty="0" smtClean="0">
                <a:latin typeface="Arial" charset="0"/>
              </a:rPr>
              <a:t>Since achieving Investors in People recognition, the company has benefited from significant improvements in </a:t>
            </a:r>
            <a:r>
              <a:rPr lang="en-GB" sz="1800" b="1" dirty="0" smtClean="0">
                <a:latin typeface="Arial" charset="0"/>
              </a:rPr>
              <a:t>employee relations.</a:t>
            </a:r>
          </a:p>
          <a:p>
            <a:pPr marL="0" indent="0">
              <a:spcBef>
                <a:spcPts val="0"/>
              </a:spcBef>
              <a:buNone/>
            </a:pPr>
            <a:endParaRPr lang="en-GB" sz="1500" dirty="0" smtClean="0">
              <a:latin typeface="Arial" charset="0"/>
            </a:endParaRPr>
          </a:p>
          <a:p>
            <a:pPr marL="0" indent="0">
              <a:spcBef>
                <a:spcPts val="0"/>
              </a:spcBef>
              <a:buNone/>
            </a:pPr>
            <a:endParaRPr lang="en-GB" sz="1500" dirty="0" smtClean="0">
              <a:latin typeface="Arial" charset="0"/>
            </a:endParaRPr>
          </a:p>
          <a:p>
            <a:pPr marL="0" indent="0">
              <a:spcBef>
                <a:spcPts val="0"/>
              </a:spcBef>
              <a:buNone/>
            </a:pPr>
            <a:endParaRPr lang="en-GB" sz="1500" dirty="0" smtClean="0">
              <a:latin typeface="Arial" charset="0"/>
            </a:endParaRPr>
          </a:p>
          <a:p>
            <a:pPr marL="0" indent="0">
              <a:spcBef>
                <a:spcPts val="0"/>
              </a:spcBef>
              <a:buNone/>
            </a:pPr>
            <a:endParaRPr lang="en-GB" sz="1000" dirty="0" smtClean="0">
              <a:latin typeface="Arial" charset="0"/>
            </a:endParaRPr>
          </a:p>
          <a:p>
            <a:pPr marL="0" indent="0">
              <a:spcBef>
                <a:spcPts val="0"/>
              </a:spcBef>
              <a:buNone/>
            </a:pPr>
            <a:r>
              <a:rPr lang="en-GB" sz="1500" b="1" dirty="0" smtClean="0">
                <a:latin typeface="Arial" charset="0"/>
              </a:rPr>
              <a:t> </a:t>
            </a:r>
            <a:r>
              <a:rPr lang="en-GB" sz="1500" b="1" dirty="0" err="1" smtClean="0">
                <a:latin typeface="Arial" charset="0"/>
              </a:rPr>
              <a:t>Badham</a:t>
            </a:r>
            <a:r>
              <a:rPr lang="en-GB" sz="1500" b="1" dirty="0" smtClean="0">
                <a:latin typeface="Arial" charset="0"/>
              </a:rPr>
              <a:t> Pharmacy has also seen a</a:t>
            </a:r>
            <a:r>
              <a:rPr lang="en-GB" sz="1500" dirty="0" smtClean="0">
                <a:latin typeface="Arial" charset="0"/>
              </a:rPr>
              <a:t> </a:t>
            </a:r>
            <a:r>
              <a:rPr lang="en-GB" sz="1500" b="1" dirty="0" smtClean="0">
                <a:latin typeface="Arial" charset="0"/>
              </a:rPr>
              <a:t>significant </a:t>
            </a:r>
            <a:r>
              <a:rPr lang="en-GB" sz="1800" b="1" dirty="0" smtClean="0">
                <a:latin typeface="Arial" charset="0"/>
              </a:rPr>
              <a:t>increase in turnover. </a:t>
            </a:r>
            <a:endParaRPr lang="en-US" sz="1800" dirty="0" smtClean="0">
              <a:solidFill>
                <a:schemeClr val="bg1"/>
              </a:solidFill>
            </a:endParaRPr>
          </a:p>
        </p:txBody>
      </p:sp>
      <p:sp>
        <p:nvSpPr>
          <p:cNvPr id="5" name="Rounded Rectangle 4"/>
          <p:cNvSpPr/>
          <p:nvPr/>
        </p:nvSpPr>
        <p:spPr>
          <a:xfrm>
            <a:off x="179512" y="4941168"/>
            <a:ext cx="87849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indent="0">
              <a:buNone/>
            </a:pPr>
            <a:endParaRPr lang="en-GB" sz="1500" dirty="0" smtClean="0">
              <a:latin typeface="Arial" charset="0"/>
            </a:endParaRPr>
          </a:p>
          <a:p>
            <a:pPr marL="0" indent="0">
              <a:buNone/>
            </a:pPr>
            <a:r>
              <a:rPr lang="en-GB" sz="1500" dirty="0" smtClean="0">
                <a:latin typeface="Arial" charset="0"/>
              </a:rPr>
              <a:t>“We now have </a:t>
            </a:r>
            <a:r>
              <a:rPr lang="en-GB" sz="1500" b="1" dirty="0" smtClean="0">
                <a:latin typeface="Arial" charset="0"/>
              </a:rPr>
              <a:t>closer contact with our staff </a:t>
            </a:r>
            <a:r>
              <a:rPr lang="en-GB" sz="1500" dirty="0" smtClean="0">
                <a:latin typeface="Arial" charset="0"/>
              </a:rPr>
              <a:t>and are committed to being </a:t>
            </a:r>
            <a:r>
              <a:rPr lang="en-GB" sz="1500" b="1" dirty="0" smtClean="0">
                <a:latin typeface="Arial" charset="0"/>
              </a:rPr>
              <a:t>more involved with their development and well-being. </a:t>
            </a:r>
            <a:r>
              <a:rPr lang="en-GB" sz="1500" dirty="0" smtClean="0">
                <a:latin typeface="Arial" charset="0"/>
              </a:rPr>
              <a:t>This means that all our employees, both retail and ethical, now </a:t>
            </a:r>
            <a:r>
              <a:rPr lang="en-GB" sz="1500" b="1" dirty="0" smtClean="0">
                <a:latin typeface="Arial" charset="0"/>
              </a:rPr>
              <a:t>take a greater interest </a:t>
            </a:r>
            <a:r>
              <a:rPr lang="en-GB" sz="1500" dirty="0" smtClean="0">
                <a:latin typeface="Arial" charset="0"/>
              </a:rPr>
              <a:t>in the business – and </a:t>
            </a:r>
            <a:r>
              <a:rPr lang="en-GB" sz="1500" b="1" dirty="0" smtClean="0">
                <a:latin typeface="Arial" charset="0"/>
              </a:rPr>
              <a:t>are more motivated and satisfied in their work</a:t>
            </a:r>
            <a:r>
              <a:rPr lang="en-GB" sz="1500" dirty="0" smtClean="0">
                <a:latin typeface="Arial" charset="0"/>
              </a:rPr>
              <a:t>. </a:t>
            </a:r>
          </a:p>
          <a:p>
            <a:pPr marL="177800" lvl="1" indent="0" algn="l" eaLnBrk="1" hangingPunct="1">
              <a:spcBef>
                <a:spcPts val="0"/>
              </a:spcBef>
              <a:buNone/>
            </a:pPr>
            <a:endParaRPr lang="en-US" sz="1500" dirty="0" smtClean="0"/>
          </a:p>
        </p:txBody>
      </p:sp>
      <p:sp>
        <p:nvSpPr>
          <p:cNvPr id="7" name="Rounded Rectangle 6"/>
          <p:cNvSpPr/>
          <p:nvPr/>
        </p:nvSpPr>
        <p:spPr>
          <a:xfrm>
            <a:off x="179512" y="6093296"/>
            <a:ext cx="8784976" cy="7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500" dirty="0" smtClean="0">
                <a:latin typeface="Arial" charset="0"/>
              </a:rPr>
              <a:t>“As our </a:t>
            </a:r>
            <a:r>
              <a:rPr lang="en-GB" sz="1500" b="1" dirty="0" smtClean="0">
                <a:latin typeface="Arial" charset="0"/>
              </a:rPr>
              <a:t>staff are happier</a:t>
            </a:r>
            <a:r>
              <a:rPr lang="en-GB" sz="1500" dirty="0" smtClean="0">
                <a:latin typeface="Arial" charset="0"/>
              </a:rPr>
              <a:t>, they not only </a:t>
            </a:r>
            <a:r>
              <a:rPr lang="en-GB" sz="1500" b="1" dirty="0" smtClean="0">
                <a:latin typeface="Arial" charset="0"/>
              </a:rPr>
              <a:t>provide a better service </a:t>
            </a:r>
            <a:r>
              <a:rPr lang="en-GB" sz="1500" dirty="0" smtClean="0">
                <a:latin typeface="Arial" charset="0"/>
              </a:rPr>
              <a:t>to our customers, but also are </a:t>
            </a:r>
            <a:r>
              <a:rPr lang="en-GB" sz="1500" b="1" dirty="0" smtClean="0">
                <a:latin typeface="Arial" charset="0"/>
              </a:rPr>
              <a:t>better</a:t>
            </a:r>
            <a:r>
              <a:rPr lang="en-GB" sz="1500" dirty="0" smtClean="0">
                <a:latin typeface="Arial" charset="0"/>
              </a:rPr>
              <a:t> </a:t>
            </a:r>
            <a:r>
              <a:rPr lang="en-GB" sz="1500" b="1" dirty="0" smtClean="0">
                <a:latin typeface="Arial" charset="0"/>
              </a:rPr>
              <a:t>able to present the company’s image to </a:t>
            </a:r>
            <a:r>
              <a:rPr lang="en-GB" sz="1500" dirty="0" smtClean="0">
                <a:latin typeface="Arial" charset="0"/>
              </a:rPr>
              <a:t>customers which ultimately </a:t>
            </a:r>
            <a:r>
              <a:rPr lang="en-GB" sz="1500" b="1" dirty="0" smtClean="0">
                <a:latin typeface="Arial" charset="0"/>
              </a:rPr>
              <a:t>enhances our organisation’s reputation</a:t>
            </a:r>
            <a:r>
              <a:rPr lang="en-GB" sz="1500" dirty="0" smtClean="0">
                <a:latin typeface="Arial" charset="0"/>
              </a:rPr>
              <a:t>.” (Jean </a:t>
            </a:r>
            <a:r>
              <a:rPr lang="en-GB" sz="1500" dirty="0" err="1" smtClean="0">
                <a:latin typeface="Arial" charset="0"/>
              </a:rPr>
              <a:t>Badham</a:t>
            </a:r>
            <a:r>
              <a:rPr lang="en-GB" sz="1500" dirty="0" smtClean="0">
                <a:latin typeface="Arial" charset="0"/>
              </a:rPr>
              <a:t>, Managing Director)</a:t>
            </a:r>
            <a:endParaRPr lang="en-US" sz="1500" dirty="0" smtClean="0">
              <a:solidFill>
                <a:schemeClr val="bg1"/>
              </a:solidFill>
            </a:endParaRPr>
          </a:p>
        </p:txBody>
      </p:sp>
      <p:sp>
        <p:nvSpPr>
          <p:cNvPr id="8" name="Rounded Rectangle 7"/>
          <p:cNvSpPr/>
          <p:nvPr/>
        </p:nvSpPr>
        <p:spPr>
          <a:xfrm>
            <a:off x="179512" y="1340768"/>
            <a:ext cx="87849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fontAlgn="auto" hangingPunct="1">
              <a:spcAft>
                <a:spcPts val="0"/>
              </a:spcAft>
              <a:buFont typeface="Arial" pitchFamily="34" charset="0"/>
              <a:buNone/>
              <a:defRPr/>
            </a:pPr>
            <a:r>
              <a:rPr lang="en-US" sz="1400" b="1" dirty="0" smtClean="0"/>
              <a:t>Investors in People </a:t>
            </a:r>
            <a:r>
              <a:rPr lang="en-US" sz="1400" dirty="0" smtClean="0"/>
              <a:t>offers the opportunity to tackle a wider set of employment issues than training and skills so that employers can obtain the most from the skills investments they make.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179512" y="1268760"/>
            <a:ext cx="8964488" cy="5400600"/>
          </a:xfrm>
        </p:spPr>
        <p:txBody>
          <a:bodyPr/>
          <a:lstStyle/>
          <a:p>
            <a:pPr marL="180000" indent="0">
              <a:buNone/>
            </a:pPr>
            <a:r>
              <a:rPr lang="en-GB" sz="1600" dirty="0" smtClean="0"/>
              <a:t>The UK Commission is </a:t>
            </a:r>
            <a:r>
              <a:rPr lang="en-GB" sz="1600" b="1" dirty="0" smtClean="0"/>
              <a:t>working to transform the UK’s approach to investing in skills to help secure jobs and growth</a:t>
            </a:r>
            <a:r>
              <a:rPr lang="en-GB" sz="1600" dirty="0" smtClean="0"/>
              <a:t>.  Key to our ambition is the need to encourage </a:t>
            </a:r>
            <a:r>
              <a:rPr lang="en-GB" sz="1600" b="1" dirty="0" smtClean="0"/>
              <a:t>greater employer ownership of skills</a:t>
            </a:r>
            <a:r>
              <a:rPr lang="en-GB" sz="1600" dirty="0" smtClean="0"/>
              <a:t>, working to secure long term sustainable partnerships.</a:t>
            </a:r>
          </a:p>
          <a:p>
            <a:pPr marL="180000" indent="0">
              <a:buNone/>
            </a:pPr>
            <a:endParaRPr lang="en-GB" sz="1600" dirty="0" smtClean="0"/>
          </a:p>
          <a:p>
            <a:pPr marL="180000" indent="0">
              <a:buNone/>
            </a:pPr>
            <a:r>
              <a:rPr lang="en-GB" sz="1600" dirty="0" smtClean="0"/>
              <a:t>This slide pack and accompanying evidence report present the case for </a:t>
            </a:r>
            <a:r>
              <a:rPr lang="en-GB" sz="1600" b="1" dirty="0" smtClean="0"/>
              <a:t>more employers  in this sector to invest in the skills of their people</a:t>
            </a:r>
            <a:r>
              <a:rPr lang="en-GB" sz="1600" dirty="0" smtClean="0"/>
              <a:t>.  It does so by presenting real-life, skill-based business solutions that have been used by leading employers to tackle the performance challenges they face and by drawing on examples of the investments being made by the UK Commission through its investment funds.</a:t>
            </a:r>
          </a:p>
          <a:p>
            <a:pPr marL="180000" indent="0">
              <a:buNone/>
            </a:pPr>
            <a:endParaRPr lang="en-GB" sz="1600" dirty="0" smtClean="0"/>
          </a:p>
          <a:p>
            <a:pPr marL="180000" indent="0">
              <a:buNone/>
            </a:pPr>
            <a:r>
              <a:rPr lang="en-GB" sz="1600" dirty="0" smtClean="0"/>
              <a:t>There are several determinants of employers’ skills needs and training behaviour including firm size, strategy and location but it is by sector which the strongest variations appear.  Hence this work focuses on the </a:t>
            </a:r>
            <a:r>
              <a:rPr lang="en-GB" sz="1600" b="1" dirty="0" smtClean="0">
                <a:solidFill>
                  <a:srgbClr val="FF0000"/>
                </a:solidFill>
              </a:rPr>
              <a:t>Retail</a:t>
            </a:r>
            <a:r>
              <a:rPr lang="en-GB" sz="1600" dirty="0" smtClean="0"/>
              <a:t> sector.  Slide packs and reports are also available for a number of other sectors from:</a:t>
            </a:r>
            <a:r>
              <a:rPr lang="en-GB" sz="1600" b="1" dirty="0" smtClean="0"/>
              <a:t> </a:t>
            </a:r>
            <a:r>
              <a:rPr lang="en-GB" sz="1600" b="1" dirty="0" smtClean="0">
                <a:hlinkClick r:id="rId2"/>
              </a:rPr>
              <a:t>www.ukces.org.uk</a:t>
            </a:r>
            <a:r>
              <a:rPr lang="en-GB" sz="1600" b="1" dirty="0" smtClean="0"/>
              <a:t> </a:t>
            </a:r>
            <a:r>
              <a:rPr lang="en-GB" sz="1600" dirty="0" smtClean="0"/>
              <a:t>Each of the sectors are important to the economy in terms of employment, productivity or their future potential.</a:t>
            </a:r>
          </a:p>
          <a:p>
            <a:pPr marL="180000" indent="0">
              <a:buNone/>
            </a:pPr>
            <a:endParaRPr lang="en-GB" sz="1600" dirty="0" smtClean="0"/>
          </a:p>
          <a:p>
            <a:pPr marL="180000" indent="0">
              <a:buNone/>
            </a:pPr>
            <a:r>
              <a:rPr lang="en-GB" sz="1600" dirty="0" smtClean="0"/>
              <a:t>For </a:t>
            </a:r>
            <a:r>
              <a:rPr lang="en-GB" sz="1600" b="1" dirty="0" smtClean="0"/>
              <a:t>information </a:t>
            </a:r>
            <a:r>
              <a:rPr lang="en-GB" sz="1600" dirty="0" smtClean="0"/>
              <a:t>about this slide pack and accompanying report please contact:</a:t>
            </a:r>
          </a:p>
          <a:p>
            <a:pPr marL="180000" indent="0">
              <a:buNone/>
            </a:pPr>
            <a:r>
              <a:rPr lang="en-GB" sz="1600" b="1" dirty="0" smtClean="0"/>
              <a:t>Zoey Breuer, </a:t>
            </a:r>
            <a:r>
              <a:rPr lang="en-GB" sz="1600" b="1" dirty="0" smtClean="0">
                <a:hlinkClick r:id="rId3"/>
              </a:rPr>
              <a:t>zoey.breuer@ukces.org.uk</a:t>
            </a:r>
            <a:r>
              <a:rPr lang="en-GB" sz="1600" b="1" dirty="0" smtClean="0"/>
              <a:t> </a:t>
            </a:r>
          </a:p>
          <a:p>
            <a:pPr marL="180000" indent="0">
              <a:buNone/>
            </a:pPr>
            <a:endParaRPr lang="en-GB" sz="1600" dirty="0" smtClean="0"/>
          </a:p>
          <a:p>
            <a:pPr marL="180000" indent="0">
              <a:buNone/>
            </a:pPr>
            <a:r>
              <a:rPr lang="en-GB" sz="1600" b="1" dirty="0" smtClean="0"/>
              <a:t>Source information </a:t>
            </a:r>
            <a:r>
              <a:rPr lang="en-GB" sz="1600" dirty="0" smtClean="0"/>
              <a:t>can be found in the notes section of each slide</a:t>
            </a:r>
          </a:p>
          <a:p>
            <a:pPr marL="180000" indent="0">
              <a:buNone/>
            </a:pPr>
            <a:endParaRPr lang="en-GB" sz="1800" dirty="0" smtClean="0"/>
          </a:p>
          <a:p>
            <a:pPr marL="180000" indent="0">
              <a:buNone/>
            </a:pPr>
            <a:endParaRPr lang="en-GB" sz="1600" dirty="0" smtClean="0"/>
          </a:p>
          <a:p>
            <a:pPr marL="180000" indent="0">
              <a:buNone/>
            </a:pPr>
            <a:endParaRPr lang="en-GB" sz="1600"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en-GB" sz="2400" dirty="0" smtClean="0"/>
              <a:t>Case study – The National Skills Academy </a:t>
            </a:r>
            <a:endParaRPr lang="en-US" sz="2400" dirty="0" smtClean="0"/>
          </a:p>
        </p:txBody>
      </p:sp>
      <p:sp>
        <p:nvSpPr>
          <p:cNvPr id="17411" name="Text Box 3"/>
          <p:cNvSpPr txBox="1">
            <a:spLocks noChangeArrowheads="1"/>
          </p:cNvSpPr>
          <p:nvPr/>
        </p:nvSpPr>
        <p:spPr bwMode="auto">
          <a:xfrm>
            <a:off x="179512" y="1256467"/>
            <a:ext cx="8784976" cy="5616922"/>
          </a:xfrm>
          <a:prstGeom prst="rect">
            <a:avLst/>
          </a:prstGeom>
          <a:noFill/>
          <a:ln w="9525">
            <a:noFill/>
            <a:miter lim="800000"/>
            <a:headEnd/>
            <a:tailEnd/>
          </a:ln>
        </p:spPr>
        <p:txBody>
          <a:bodyPr wrap="square" lIns="54000" rIns="54000">
            <a:spAutoFit/>
          </a:bodyPr>
          <a:lstStyle/>
          <a:p>
            <a:pPr algn="l">
              <a:spcBef>
                <a:spcPts val="600"/>
              </a:spcBef>
            </a:pPr>
            <a:r>
              <a:rPr lang="en-GB" sz="1400" b="1" i="1" dirty="0" smtClean="0">
                <a:solidFill>
                  <a:schemeClr val="tx2"/>
                </a:solidFill>
              </a:rPr>
              <a:t>The Organisation </a:t>
            </a:r>
          </a:p>
          <a:p>
            <a:pPr marL="0" indent="0" algn="l" eaLnBrk="1" fontAlgn="auto" hangingPunct="1">
              <a:spcAft>
                <a:spcPts val="600"/>
              </a:spcAft>
              <a:buFont typeface="Arial" pitchFamily="34" charset="0"/>
              <a:buNone/>
              <a:defRPr/>
            </a:pPr>
            <a:r>
              <a:rPr lang="en-US" sz="1400" dirty="0" smtClean="0"/>
              <a:t>Whether it is providing information in relation to continuing training to existing staff or information about training new entrants, t</a:t>
            </a:r>
            <a:r>
              <a:rPr lang="en-GB" sz="1400" dirty="0" smtClean="0"/>
              <a:t>he National Skills Academy for Retail </a:t>
            </a:r>
            <a:r>
              <a:rPr lang="en-GB" sz="1400" b="1" dirty="0" smtClean="0"/>
              <a:t>provides a national resource for employers and employees </a:t>
            </a:r>
            <a:r>
              <a:rPr lang="en-GB" sz="1400" dirty="0" smtClean="0"/>
              <a:t>(including the provision of pre-employment courses for those wishing to enter the industry)</a:t>
            </a:r>
          </a:p>
          <a:p>
            <a:pPr algn="l">
              <a:spcBef>
                <a:spcPts val="600"/>
              </a:spcBef>
            </a:pPr>
            <a:endParaRPr lang="en-GB" sz="1400" b="1" i="1" dirty="0" smtClean="0">
              <a:solidFill>
                <a:schemeClr val="tx2"/>
              </a:solidFill>
            </a:endParaRPr>
          </a:p>
          <a:p>
            <a:pPr algn="l">
              <a:spcBef>
                <a:spcPts val="600"/>
              </a:spcBef>
            </a:pPr>
            <a:endParaRPr lang="en-GB" sz="1000" b="1" i="1" dirty="0" smtClean="0">
              <a:solidFill>
                <a:schemeClr val="tx2"/>
              </a:solidFill>
            </a:endParaRPr>
          </a:p>
          <a:p>
            <a:pPr algn="l">
              <a:spcBef>
                <a:spcPts val="0"/>
              </a:spcBef>
            </a:pPr>
            <a:r>
              <a:rPr lang="en-GB" sz="1400" b="1" i="1" dirty="0" smtClean="0">
                <a:solidFill>
                  <a:schemeClr val="tx2"/>
                </a:solidFill>
              </a:rPr>
              <a:t>The Approach</a:t>
            </a:r>
          </a:p>
          <a:p>
            <a:pPr marL="0" indent="0" algn="l" eaLnBrk="1" fontAlgn="auto" hangingPunct="1">
              <a:spcAft>
                <a:spcPts val="0"/>
              </a:spcAft>
              <a:buFont typeface="Arial" pitchFamily="34" charset="0"/>
              <a:buNone/>
              <a:defRPr/>
            </a:pPr>
            <a:r>
              <a:rPr lang="en-GB" sz="1400" dirty="0" smtClean="0"/>
              <a:t>The National Skills Academy for Retail supports the development of locally managed retail skills shops which are operated on a day-to-day basis by a </a:t>
            </a:r>
            <a:r>
              <a:rPr lang="en-GB" sz="1400" b="1" dirty="0" smtClean="0"/>
              <a:t>partnership of local retailers, developers, training providers and other stakeholders</a:t>
            </a:r>
            <a:r>
              <a:rPr lang="en-GB" sz="1400" dirty="0" smtClean="0"/>
              <a:t> which together deliver </a:t>
            </a:r>
            <a:r>
              <a:rPr lang="en-GB" sz="1400" b="1" dirty="0" smtClean="0"/>
              <a:t>high-quality training and advice. Retail skills shops are one-stop, walk-in centres based on high streets and in shopping centres</a:t>
            </a:r>
            <a:r>
              <a:rPr lang="en-GB" sz="1400" dirty="0" smtClean="0"/>
              <a:t>, operated by trained staff who offer free advice and suggest courses and learning opportunities to retail employers, employees and those seeking to work in retail. Some operate virtually.</a:t>
            </a:r>
          </a:p>
          <a:p>
            <a:pPr algn="l">
              <a:spcBef>
                <a:spcPts val="200"/>
              </a:spcBef>
            </a:pPr>
            <a:r>
              <a:rPr lang="en-GB" sz="1400" b="1" i="1" dirty="0" smtClean="0">
                <a:solidFill>
                  <a:schemeClr val="tx2"/>
                </a:solidFill>
              </a:rPr>
              <a:t>The Benefits </a:t>
            </a:r>
            <a:endParaRPr lang="en-GB" sz="600" b="1" i="1" dirty="0" smtClean="0">
              <a:solidFill>
                <a:schemeClr val="tx2"/>
              </a:solidFill>
            </a:endParaRPr>
          </a:p>
          <a:p>
            <a:pPr algn="l">
              <a:spcBef>
                <a:spcPts val="200"/>
              </a:spcBef>
            </a:pPr>
            <a:endParaRPr lang="en-GB" sz="1400" b="1" i="1" dirty="0" smtClean="0">
              <a:solidFill>
                <a:schemeClr val="tx2"/>
              </a:solidFill>
            </a:endParaRPr>
          </a:p>
          <a:p>
            <a:pPr algn="l">
              <a:spcBef>
                <a:spcPts val="200"/>
              </a:spcBef>
            </a:pPr>
            <a:endParaRPr lang="en-GB" sz="1400" b="1" i="1" dirty="0" smtClean="0">
              <a:solidFill>
                <a:schemeClr val="tx2"/>
              </a:solidFill>
            </a:endParaRPr>
          </a:p>
          <a:p>
            <a:pPr algn="l">
              <a:spcBef>
                <a:spcPts val="200"/>
              </a:spcBef>
            </a:pPr>
            <a:endParaRPr lang="en-GB" sz="1400" b="1" i="1" dirty="0" smtClean="0">
              <a:solidFill>
                <a:schemeClr val="tx2"/>
              </a:solidFill>
            </a:endParaRPr>
          </a:p>
          <a:p>
            <a:pPr algn="l">
              <a:spcBef>
                <a:spcPts val="200"/>
              </a:spcBef>
            </a:pPr>
            <a:endParaRPr lang="en-GB" sz="1400" b="1" i="1" dirty="0" smtClean="0">
              <a:solidFill>
                <a:schemeClr val="tx2"/>
              </a:solidFill>
            </a:endParaRPr>
          </a:p>
          <a:p>
            <a:pPr algn="l">
              <a:spcBef>
                <a:spcPts val="200"/>
              </a:spcBef>
            </a:pPr>
            <a:endParaRPr lang="en-GB" b="1" i="1" dirty="0" smtClean="0">
              <a:solidFill>
                <a:schemeClr val="tx2"/>
              </a:solidFill>
            </a:endParaRPr>
          </a:p>
          <a:p>
            <a:pPr marL="0" indent="0" algn="l" eaLnBrk="1" fontAlgn="auto" hangingPunct="1">
              <a:spcAft>
                <a:spcPts val="0"/>
              </a:spcAft>
              <a:buNone/>
              <a:defRPr/>
            </a:pPr>
            <a:r>
              <a:rPr lang="en-GB" sz="1400" dirty="0" smtClean="0"/>
              <a:t>The National Skills Academy can </a:t>
            </a:r>
            <a:r>
              <a:rPr lang="en-GB" sz="1400" b="1" dirty="0" smtClean="0"/>
              <a:t>reach out to small employers too,  </a:t>
            </a:r>
            <a:r>
              <a:rPr lang="en-GB" sz="1400" dirty="0" smtClean="0"/>
              <a:t>often by bringing them together .       For example, as part of </a:t>
            </a:r>
            <a:r>
              <a:rPr lang="en-GB" sz="1400" b="1" dirty="0" smtClean="0"/>
              <a:t>a project in </a:t>
            </a:r>
            <a:r>
              <a:rPr lang="en-GB" sz="1400" b="1" dirty="0" err="1" smtClean="0"/>
              <a:t>Clitheroe</a:t>
            </a:r>
            <a:r>
              <a:rPr lang="en-GB" sz="1400" b="1" dirty="0" smtClean="0"/>
              <a:t>, </a:t>
            </a:r>
            <a:r>
              <a:rPr lang="en-GB" sz="1400" dirty="0" smtClean="0"/>
              <a:t>retailers were invited to apply for free training on </a:t>
            </a:r>
            <a:r>
              <a:rPr lang="en-GB" sz="1400" b="1" dirty="0" smtClean="0"/>
              <a:t>how to make a shop window </a:t>
            </a:r>
            <a:r>
              <a:rPr lang="en-GB" sz="1400" dirty="0" smtClean="0"/>
              <a:t>that grabs customers’ attention and draws them in. Ten retailers attended the training course conducted by </a:t>
            </a:r>
            <a:r>
              <a:rPr lang="en-GB" sz="1400" b="1" dirty="0" smtClean="0"/>
              <a:t>Preston Retail Skills Shop. </a:t>
            </a:r>
            <a:r>
              <a:rPr lang="en-GB" sz="1400" dirty="0" smtClean="0"/>
              <a:t>Over the day </a:t>
            </a:r>
            <a:r>
              <a:rPr lang="en-GB" sz="1400" b="1" dirty="0" smtClean="0"/>
              <a:t>attendees learnt how to use creativity and technical skills </a:t>
            </a:r>
            <a:r>
              <a:rPr lang="en-GB" sz="1400" dirty="0" smtClean="0"/>
              <a:t>to </a:t>
            </a:r>
            <a:r>
              <a:rPr lang="en-GB" sz="1400" b="1" dirty="0" smtClean="0"/>
              <a:t>display their products and stores to maximise sales </a:t>
            </a:r>
            <a:r>
              <a:rPr lang="en-GB" sz="1400" dirty="0" smtClean="0"/>
              <a:t>and entertain passers-by. </a:t>
            </a:r>
            <a:endParaRPr lang="en-US" sz="1400" b="1" dirty="0" smtClean="0"/>
          </a:p>
        </p:txBody>
      </p:sp>
      <p:sp>
        <p:nvSpPr>
          <p:cNvPr id="5" name="Rounded Rectangle 4"/>
          <p:cNvSpPr/>
          <p:nvPr/>
        </p:nvSpPr>
        <p:spPr>
          <a:xfrm>
            <a:off x="179512" y="2204864"/>
            <a:ext cx="8784976" cy="504056"/>
          </a:xfrm>
          <a:prstGeom prst="roundRect">
            <a:avLst>
              <a:gd name="adj" fmla="val 10053"/>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eaLnBrk="1" fontAlgn="auto" hangingPunct="1">
              <a:spcAft>
                <a:spcPts val="0"/>
              </a:spcAft>
              <a:defRPr/>
            </a:pPr>
            <a:r>
              <a:rPr lang="en-GB" sz="1700" b="1" dirty="0" smtClean="0">
                <a:latin typeface="Arial" pitchFamily="34" charset="0"/>
                <a:cs typeface="Arial" pitchFamily="34" charset="0"/>
              </a:rPr>
              <a:t>Employer involvement </a:t>
            </a:r>
            <a:r>
              <a:rPr lang="en-GB" sz="1400" dirty="0" smtClean="0">
                <a:latin typeface="Arial" pitchFamily="34" charset="0"/>
                <a:cs typeface="Arial" pitchFamily="34" charset="0"/>
              </a:rPr>
              <a:t>is at the heart of the National Skills Academy for Retail’s approach. Big names such as </a:t>
            </a:r>
            <a:r>
              <a:rPr lang="en-GB" sz="1400" b="1" dirty="0" smtClean="0">
                <a:latin typeface="Arial" pitchFamily="34" charset="0"/>
                <a:cs typeface="Arial" pitchFamily="34" charset="0"/>
              </a:rPr>
              <a:t>Debenhams, John Lewis Partnership, Marks &amp; Spencer, Ryman and Boots </a:t>
            </a:r>
            <a:r>
              <a:rPr lang="en-GB" sz="1400" dirty="0" smtClean="0">
                <a:latin typeface="Arial" pitchFamily="34" charset="0"/>
                <a:cs typeface="Arial" pitchFamily="34" charset="0"/>
              </a:rPr>
              <a:t>support this initiative. </a:t>
            </a:r>
          </a:p>
        </p:txBody>
      </p:sp>
      <p:sp>
        <p:nvSpPr>
          <p:cNvPr id="6" name="Rounded Rectangle 5"/>
          <p:cNvSpPr/>
          <p:nvPr/>
        </p:nvSpPr>
        <p:spPr>
          <a:xfrm>
            <a:off x="179512" y="4509120"/>
            <a:ext cx="5976664" cy="1224136"/>
          </a:xfrm>
          <a:prstGeom prst="roundRect">
            <a:avLst>
              <a:gd name="adj" fmla="val 7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eaLnBrk="1" fontAlgn="auto" hangingPunct="1">
              <a:spcAft>
                <a:spcPts val="0"/>
              </a:spcAft>
              <a:buFont typeface="Arial" pitchFamily="34" charset="0"/>
              <a:buNone/>
              <a:defRPr/>
            </a:pPr>
            <a:r>
              <a:rPr lang="en-GB" sz="1400" dirty="0" smtClean="0">
                <a:latin typeface="Arial" pitchFamily="34" charset="0"/>
                <a:cs typeface="Arial" pitchFamily="34" charset="0"/>
              </a:rPr>
              <a:t>The network of retail skills shops to:</a:t>
            </a:r>
          </a:p>
          <a:p>
            <a:pPr marL="180000" indent="-180000" algn="l" eaLnBrk="1" fontAlgn="auto" hangingPunct="1">
              <a:spcAft>
                <a:spcPts val="0"/>
              </a:spcAft>
              <a:buFont typeface="Arial" pitchFamily="34" charset="0"/>
              <a:buChar char="•"/>
              <a:defRPr/>
            </a:pPr>
            <a:r>
              <a:rPr lang="en-GB" sz="1400" dirty="0" smtClean="0">
                <a:latin typeface="Arial" pitchFamily="34" charset="0"/>
                <a:cs typeface="Arial" pitchFamily="34" charset="0"/>
              </a:rPr>
              <a:t>Provide </a:t>
            </a:r>
            <a:r>
              <a:rPr lang="en-GB" sz="1400" b="1" dirty="0" smtClean="0">
                <a:latin typeface="Arial" pitchFamily="34" charset="0"/>
                <a:cs typeface="Arial" pitchFamily="34" charset="0"/>
              </a:rPr>
              <a:t>access</a:t>
            </a:r>
            <a:r>
              <a:rPr lang="en-GB" sz="1400" dirty="0" smtClean="0">
                <a:latin typeface="Arial" pitchFamily="34" charset="0"/>
                <a:cs typeface="Arial" pitchFamily="34" charset="0"/>
              </a:rPr>
              <a:t> to world-class skills and business support for retailers</a:t>
            </a:r>
          </a:p>
          <a:p>
            <a:pPr marL="180000" indent="-180000" algn="l" eaLnBrk="1" fontAlgn="auto" hangingPunct="1">
              <a:spcAft>
                <a:spcPts val="0"/>
              </a:spcAft>
              <a:buFont typeface="Arial" pitchFamily="34" charset="0"/>
              <a:buChar char="•"/>
              <a:defRPr/>
            </a:pPr>
            <a:r>
              <a:rPr lang="en-GB" sz="1400" b="1" dirty="0" smtClean="0">
                <a:latin typeface="Arial" pitchFamily="34" charset="0"/>
                <a:cs typeface="Arial" pitchFamily="34" charset="0"/>
              </a:rPr>
              <a:t>Drive </a:t>
            </a:r>
            <a:r>
              <a:rPr lang="en-GB" sz="1400" dirty="0" smtClean="0">
                <a:latin typeface="Arial" pitchFamily="34" charset="0"/>
                <a:cs typeface="Arial" pitchFamily="34" charset="0"/>
              </a:rPr>
              <a:t>for professional, rewarding careers and skills development</a:t>
            </a:r>
          </a:p>
          <a:p>
            <a:pPr marL="180000" indent="-180000" algn="l" eaLnBrk="1" fontAlgn="auto" hangingPunct="1">
              <a:spcAft>
                <a:spcPts val="0"/>
              </a:spcAft>
              <a:buFont typeface="Arial" pitchFamily="34" charset="0"/>
              <a:buChar char="•"/>
              <a:defRPr/>
            </a:pPr>
            <a:r>
              <a:rPr lang="en-GB" sz="1400" dirty="0" smtClean="0">
                <a:latin typeface="Arial" pitchFamily="34" charset="0"/>
                <a:cs typeface="Arial" pitchFamily="34" charset="0"/>
              </a:rPr>
              <a:t>Create a </a:t>
            </a:r>
            <a:r>
              <a:rPr lang="en-GB" sz="1400" b="1" dirty="0" smtClean="0">
                <a:latin typeface="Arial" pitchFamily="34" charset="0"/>
                <a:cs typeface="Arial" pitchFamily="34" charset="0"/>
              </a:rPr>
              <a:t>consistent national approach </a:t>
            </a:r>
            <a:r>
              <a:rPr lang="en-GB" sz="1400" dirty="0" smtClean="0">
                <a:latin typeface="Arial" pitchFamily="34" charset="0"/>
                <a:cs typeface="Arial" pitchFamily="34" charset="0"/>
              </a:rPr>
              <a:t>for training and skills</a:t>
            </a:r>
          </a:p>
          <a:p>
            <a:pPr marL="180000" indent="-180000" algn="l" eaLnBrk="1" fontAlgn="auto" hangingPunct="1">
              <a:spcAft>
                <a:spcPts val="0"/>
              </a:spcAft>
              <a:buFont typeface="Arial" pitchFamily="34" charset="0"/>
              <a:buChar char="•"/>
              <a:defRPr/>
            </a:pPr>
            <a:r>
              <a:rPr lang="en-GB" sz="1400" b="1" dirty="0" smtClean="0">
                <a:latin typeface="Arial" pitchFamily="34" charset="0"/>
                <a:cs typeface="Arial" pitchFamily="34" charset="0"/>
              </a:rPr>
              <a:t>Attract talented people </a:t>
            </a:r>
            <a:r>
              <a:rPr lang="en-GB" sz="1400" dirty="0" smtClean="0">
                <a:latin typeface="Arial" pitchFamily="34" charset="0"/>
                <a:cs typeface="Arial" pitchFamily="34" charset="0"/>
              </a:rPr>
              <a:t>into the sector</a:t>
            </a:r>
          </a:p>
        </p:txBody>
      </p:sp>
      <p:pic>
        <p:nvPicPr>
          <p:cNvPr id="7" name="Picture 6" descr="dreamstime_xs_21672914.jpg"/>
          <p:cNvPicPr>
            <a:picLocks noChangeAspect="1"/>
          </p:cNvPicPr>
          <p:nvPr/>
        </p:nvPicPr>
        <p:blipFill>
          <a:blip r:embed="rId3" cstate="print"/>
          <a:stretch>
            <a:fillRect/>
          </a:stretch>
        </p:blipFill>
        <p:spPr>
          <a:xfrm>
            <a:off x="6372200" y="4077072"/>
            <a:ext cx="2520280" cy="1656184"/>
          </a:xfrm>
          <a:prstGeom prst="rect">
            <a:avLst/>
          </a:prstGeom>
          <a:ln w="22225">
            <a:solidFill>
              <a:schemeClr val="tx2"/>
            </a:solidFill>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dirty="0" smtClean="0"/>
              <a:t>Investment in workforce skills </a:t>
            </a:r>
            <a:r>
              <a:rPr lang="en-GB" b="1" dirty="0" smtClean="0"/>
              <a:t>Benefits to business </a:t>
            </a:r>
          </a:p>
        </p:txBody>
      </p:sp>
      <p:sp>
        <p:nvSpPr>
          <p:cNvPr id="3" name="Content Placeholder 2"/>
          <p:cNvSpPr>
            <a:spLocks noGrp="1"/>
          </p:cNvSpPr>
          <p:nvPr>
            <p:ph idx="1"/>
          </p:nvPr>
        </p:nvSpPr>
        <p:spPr>
          <a:xfrm>
            <a:off x="457200" y="1412776"/>
            <a:ext cx="8229600" cy="5040560"/>
          </a:xfrm>
        </p:spPr>
        <p:txBody>
          <a:bodyPr/>
          <a:lstStyle/>
          <a:p>
            <a:pPr eaLnBrk="1" hangingPunct="1">
              <a:defRPr/>
            </a:pPr>
            <a:r>
              <a:rPr lang="en-GB" sz="2000" dirty="0" smtClean="0"/>
              <a:t>While output of the retail sector has continued to grow in the face of the downturn, the </a:t>
            </a:r>
            <a:r>
              <a:rPr lang="en-GB" sz="2000" b="1" dirty="0" smtClean="0"/>
              <a:t>ability to capitalise on the recovery </a:t>
            </a:r>
            <a:r>
              <a:rPr lang="en-GB" sz="2000" dirty="0" smtClean="0"/>
              <a:t>will be enhanced by having access to the right skills.</a:t>
            </a:r>
          </a:p>
          <a:p>
            <a:r>
              <a:rPr lang="en-GB" sz="2000" dirty="0" smtClean="0"/>
              <a:t>For larger employers, a skilled workforce allows them to:</a:t>
            </a:r>
          </a:p>
          <a:p>
            <a:pPr lvl="1"/>
            <a:r>
              <a:rPr lang="en-GB" sz="2000" dirty="0" smtClean="0"/>
              <a:t>manage staff </a:t>
            </a:r>
            <a:r>
              <a:rPr lang="en-GB" sz="2000" b="1" dirty="0" smtClean="0"/>
              <a:t>retention</a:t>
            </a:r>
            <a:r>
              <a:rPr lang="en-GB" sz="2000" dirty="0" smtClean="0"/>
              <a:t>;</a:t>
            </a:r>
          </a:p>
          <a:p>
            <a:pPr lvl="1"/>
            <a:r>
              <a:rPr lang="en-GB" sz="2000" b="1" dirty="0" smtClean="0"/>
              <a:t>develop careers </a:t>
            </a:r>
            <a:r>
              <a:rPr lang="en-GB" sz="2000" dirty="0" smtClean="0"/>
              <a:t>for employees;</a:t>
            </a:r>
          </a:p>
          <a:p>
            <a:pPr lvl="1"/>
            <a:r>
              <a:rPr lang="en-GB" sz="2000" dirty="0" smtClean="0"/>
              <a:t>acquire new skills as needed to </a:t>
            </a:r>
            <a:r>
              <a:rPr lang="en-GB" sz="2000" b="1" dirty="0" smtClean="0"/>
              <a:t>realise arising opportunities</a:t>
            </a:r>
            <a:r>
              <a:rPr lang="en-GB" sz="2000" dirty="0" smtClean="0"/>
              <a:t>;</a:t>
            </a:r>
          </a:p>
          <a:p>
            <a:pPr lvl="1"/>
            <a:r>
              <a:rPr lang="en-GB" sz="2000" b="1" dirty="0" smtClean="0"/>
              <a:t>grow</a:t>
            </a:r>
            <a:r>
              <a:rPr lang="en-GB" sz="2000" dirty="0" smtClean="0"/>
              <a:t> their business;</a:t>
            </a:r>
          </a:p>
          <a:p>
            <a:pPr lvl="1"/>
            <a:r>
              <a:rPr lang="en-GB" sz="2000" b="1" dirty="0" smtClean="0"/>
              <a:t>meet and exceed customer expectations</a:t>
            </a:r>
            <a:r>
              <a:rPr lang="en-GB" sz="2000" dirty="0" smtClean="0"/>
              <a:t>.</a:t>
            </a:r>
          </a:p>
          <a:p>
            <a:r>
              <a:rPr lang="en-GB" sz="2000" dirty="0" smtClean="0"/>
              <a:t>Evidence across a number of sectors suggests that employers who invest in training are more likely to </a:t>
            </a:r>
            <a:r>
              <a:rPr lang="en-GB" sz="2000" b="1" dirty="0" smtClean="0"/>
              <a:t>survive</a:t>
            </a:r>
            <a:r>
              <a:rPr lang="en-GB" sz="2000" dirty="0" smtClean="0"/>
              <a:t> than those who don’t .....</a:t>
            </a:r>
          </a:p>
          <a:p>
            <a:r>
              <a:rPr lang="en-GB" sz="2000" dirty="0" smtClean="0"/>
              <a:t>And, what is more, the </a:t>
            </a:r>
            <a:r>
              <a:rPr lang="en-GB" sz="2000" b="1" dirty="0" smtClean="0"/>
              <a:t>productivity gains for firms </a:t>
            </a:r>
            <a:r>
              <a:rPr lang="en-GB" sz="2000" dirty="0" smtClean="0"/>
              <a:t>from investing in training are seen to be </a:t>
            </a:r>
            <a:r>
              <a:rPr lang="en-GB" sz="2000" b="1" dirty="0" smtClean="0"/>
              <a:t>higher </a:t>
            </a:r>
            <a:r>
              <a:rPr lang="en-GB" sz="2000" dirty="0" smtClean="0"/>
              <a:t>than the increase in wages experienced by employees</a:t>
            </a:r>
          </a:p>
          <a:p>
            <a:pPr eaLnBrk="1" hangingPunct="1">
              <a:defRPr/>
            </a:pPr>
            <a:endParaRPr lang="en-GB"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Whilst, fi</a:t>
            </a:r>
            <a:r>
              <a:rPr lang="en-GB" b="1" dirty="0" smtClean="0">
                <a:latin typeface="+mn-lt"/>
              </a:rPr>
              <a:t>rms in the UK that don’t invest in training....... </a:t>
            </a:r>
            <a:r>
              <a:rPr lang="en-GB" dirty="0" smtClean="0"/>
              <a:t/>
            </a:r>
            <a:br>
              <a:rPr lang="en-GB" dirty="0" smtClean="0"/>
            </a:br>
            <a:endParaRPr lang="en-GB" dirty="0"/>
          </a:p>
        </p:txBody>
      </p:sp>
      <p:grpSp>
        <p:nvGrpSpPr>
          <p:cNvPr id="3" name="Group 31"/>
          <p:cNvGrpSpPr/>
          <p:nvPr/>
        </p:nvGrpSpPr>
        <p:grpSpPr>
          <a:xfrm>
            <a:off x="179512" y="1340768"/>
            <a:ext cx="7920880" cy="5318487"/>
            <a:chOff x="911732" y="1563537"/>
            <a:chExt cx="7496344" cy="4630673"/>
          </a:xfrm>
        </p:grpSpPr>
        <p:sp>
          <p:nvSpPr>
            <p:cNvPr id="4" name="Oval 3"/>
            <p:cNvSpPr/>
            <p:nvPr/>
          </p:nvSpPr>
          <p:spPr>
            <a:xfrm>
              <a:off x="3792280" y="2386253"/>
              <a:ext cx="1512288" cy="1330684"/>
            </a:xfrm>
            <a:prstGeom prst="ellipse">
              <a:avLst/>
            </a:prstGeom>
            <a:solidFill>
              <a:schemeClr val="tx2"/>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solidFill>
                    <a:schemeClr val="bg1"/>
                  </a:solidFill>
                </a:rPr>
                <a:t>Are on average</a:t>
              </a:r>
            </a:p>
            <a:p>
              <a:pPr algn="ctr"/>
              <a:r>
                <a:rPr lang="en-GB" sz="1300" b="1" dirty="0" smtClean="0">
                  <a:solidFill>
                    <a:schemeClr val="bg1"/>
                  </a:solidFill>
                </a:rPr>
                <a:t>twice </a:t>
              </a:r>
            </a:p>
            <a:p>
              <a:pPr algn="ctr"/>
              <a:r>
                <a:rPr lang="en-GB" sz="1300" b="1" dirty="0" smtClean="0">
                  <a:solidFill>
                    <a:schemeClr val="bg1"/>
                  </a:solidFill>
                </a:rPr>
                <a:t>as likely to fail</a:t>
              </a:r>
              <a:endParaRPr lang="en-GB" sz="1300" b="1" dirty="0">
                <a:solidFill>
                  <a:schemeClr val="bg1"/>
                </a:solidFill>
              </a:endParaRPr>
            </a:p>
          </p:txBody>
        </p:sp>
        <p:sp>
          <p:nvSpPr>
            <p:cNvPr id="5" name="Oval 4"/>
            <p:cNvSpPr/>
            <p:nvPr/>
          </p:nvSpPr>
          <p:spPr>
            <a:xfrm>
              <a:off x="6168733" y="2825777"/>
              <a:ext cx="2239343" cy="2061559"/>
            </a:xfrm>
            <a:prstGeom prst="ellipse">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bg1"/>
                  </a:solidFill>
                </a:rPr>
                <a:t>In the Construction four times as likely to fail</a:t>
              </a:r>
            </a:p>
            <a:p>
              <a:pPr algn="ctr"/>
              <a:endParaRPr lang="en-GB" sz="1100" dirty="0">
                <a:solidFill>
                  <a:schemeClr val="bg1"/>
                </a:solidFill>
                <a:latin typeface="Arial Rounded MT Bold" pitchFamily="34" charset="0"/>
              </a:endParaRPr>
            </a:p>
          </p:txBody>
        </p:sp>
        <p:sp>
          <p:nvSpPr>
            <p:cNvPr id="8" name="Oval 7"/>
            <p:cNvSpPr/>
            <p:nvPr/>
          </p:nvSpPr>
          <p:spPr>
            <a:xfrm>
              <a:off x="2095366" y="1563537"/>
              <a:ext cx="1552888" cy="1384917"/>
            </a:xfrm>
            <a:prstGeom prst="ellipse">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bg1"/>
                  </a:solidFill>
                </a:rPr>
                <a:t>In the Transport &amp; </a:t>
              </a:r>
              <a:r>
                <a:rPr lang="en-GB" sz="1100" b="1" dirty="0" err="1" smtClean="0">
                  <a:solidFill>
                    <a:schemeClr val="bg1"/>
                  </a:solidFill>
                </a:rPr>
                <a:t>Comms</a:t>
              </a:r>
              <a:r>
                <a:rPr lang="en-GB" sz="1100" b="1" dirty="0" smtClean="0">
                  <a:solidFill>
                    <a:schemeClr val="bg1"/>
                  </a:solidFill>
                </a:rPr>
                <a:t> sector are</a:t>
              </a:r>
            </a:p>
            <a:p>
              <a:pPr algn="ctr"/>
              <a:r>
                <a:rPr lang="en-GB" sz="1100" b="1" dirty="0" smtClean="0">
                  <a:solidFill>
                    <a:schemeClr val="bg1"/>
                  </a:solidFill>
                </a:rPr>
                <a:t>twice as likely to fail</a:t>
              </a:r>
              <a:endParaRPr lang="en-GB" sz="1100" b="1" dirty="0">
                <a:solidFill>
                  <a:schemeClr val="bg1"/>
                </a:solidFill>
              </a:endParaRPr>
            </a:p>
          </p:txBody>
        </p:sp>
        <p:sp>
          <p:nvSpPr>
            <p:cNvPr id="10" name="Oval 9"/>
            <p:cNvSpPr/>
            <p:nvPr/>
          </p:nvSpPr>
          <p:spPr>
            <a:xfrm>
              <a:off x="5376582" y="1563537"/>
              <a:ext cx="1690043" cy="1399930"/>
            </a:xfrm>
            <a:prstGeom prst="ellipse">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smtClean="0">
                  <a:solidFill>
                    <a:schemeClr val="accent6">
                      <a:lumMod val="75000"/>
                    </a:schemeClr>
                  </a:solidFill>
                </a:rPr>
                <a:t>In the Retail &amp; Wholesale sector are </a:t>
              </a:r>
              <a:r>
                <a:rPr lang="en-GB" sz="2400" b="1" dirty="0" smtClean="0">
                  <a:solidFill>
                    <a:schemeClr val="accent6">
                      <a:lumMod val="75000"/>
                    </a:schemeClr>
                  </a:solidFill>
                </a:rPr>
                <a:t>twice</a:t>
              </a:r>
              <a:r>
                <a:rPr lang="en-GB" b="1" dirty="0" smtClean="0">
                  <a:solidFill>
                    <a:schemeClr val="accent6">
                      <a:lumMod val="75000"/>
                    </a:schemeClr>
                  </a:solidFill>
                </a:rPr>
                <a:t> </a:t>
              </a:r>
              <a:r>
                <a:rPr lang="en-GB" sz="1400" b="1" dirty="0" smtClean="0">
                  <a:solidFill>
                    <a:schemeClr val="accent6">
                      <a:lumMod val="75000"/>
                    </a:schemeClr>
                  </a:solidFill>
                </a:rPr>
                <a:t>as likely to fail</a:t>
              </a:r>
            </a:p>
          </p:txBody>
        </p:sp>
        <p:sp>
          <p:nvSpPr>
            <p:cNvPr id="12" name="Oval 11"/>
            <p:cNvSpPr/>
            <p:nvPr/>
          </p:nvSpPr>
          <p:spPr>
            <a:xfrm>
              <a:off x="4512417" y="4081561"/>
              <a:ext cx="1607302" cy="1359742"/>
            </a:xfrm>
            <a:prstGeom prst="ellipse">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schemeClr val="bg1"/>
                  </a:solidFill>
                </a:rPr>
                <a:t>In the Manufacturing sector are</a:t>
              </a:r>
            </a:p>
            <a:p>
              <a:r>
                <a:rPr lang="en-GB" sz="1100" b="1" dirty="0" smtClean="0">
                  <a:solidFill>
                    <a:schemeClr val="bg1"/>
                  </a:solidFill>
                </a:rPr>
                <a:t>twice as likely to fail </a:t>
              </a:r>
              <a:endParaRPr lang="en-GB" sz="1100" dirty="0" smtClean="0">
                <a:solidFill>
                  <a:schemeClr val="bg1"/>
                </a:solidFill>
              </a:endParaRPr>
            </a:p>
            <a:p>
              <a:pPr algn="ctr"/>
              <a:endParaRPr lang="en-GB" sz="1100" dirty="0">
                <a:latin typeface="Arial Rounded MT Bold" pitchFamily="34" charset="0"/>
              </a:endParaRPr>
            </a:p>
          </p:txBody>
        </p:sp>
        <p:sp>
          <p:nvSpPr>
            <p:cNvPr id="14" name="Oval 13"/>
            <p:cNvSpPr/>
            <p:nvPr/>
          </p:nvSpPr>
          <p:spPr>
            <a:xfrm>
              <a:off x="911732" y="3130926"/>
              <a:ext cx="3235264" cy="3063284"/>
            </a:xfrm>
            <a:prstGeom prst="ellipse">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In the Hotels &amp; Restaurant sector are</a:t>
              </a:r>
            </a:p>
            <a:p>
              <a:pPr algn="ctr"/>
              <a:r>
                <a:rPr lang="en-GB" sz="1100" b="1" dirty="0" smtClean="0"/>
                <a:t>nine times as likely to fail</a:t>
              </a:r>
              <a:endParaRPr lang="en-GB" sz="1100" b="1" dirty="0"/>
            </a:p>
          </p:txBody>
        </p:sp>
        <p:cxnSp>
          <p:nvCxnSpPr>
            <p:cNvPr id="17" name="Straight Connector 16"/>
            <p:cNvCxnSpPr/>
            <p:nvPr/>
          </p:nvCxnSpPr>
          <p:spPr>
            <a:xfrm rot="10800000" flipV="1">
              <a:off x="5160541" y="2574621"/>
              <a:ext cx="288055" cy="157901"/>
            </a:xfrm>
            <a:prstGeom prst="line">
              <a:avLst/>
            </a:prstGeom>
            <a:ln w="381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432212" y="2700199"/>
              <a:ext cx="360069" cy="125578"/>
            </a:xfrm>
            <a:prstGeom prst="line">
              <a:avLst/>
            </a:prstGeom>
            <a:ln w="381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rot="10800000">
              <a:off x="5160541" y="3265302"/>
              <a:ext cx="1080206" cy="251159"/>
            </a:xfrm>
            <a:prstGeom prst="line">
              <a:avLst/>
            </a:prstGeom>
            <a:ln w="381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16200000" flipH="1">
              <a:off x="4657336" y="3785173"/>
              <a:ext cx="502314" cy="216041"/>
            </a:xfrm>
            <a:prstGeom prst="line">
              <a:avLst/>
            </a:prstGeom>
            <a:ln w="381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p:cNvCxnSpPr>
              <a:stCxn id="4" idx="3"/>
              <a:endCxn id="14" idx="7"/>
            </p:cNvCxnSpPr>
            <p:nvPr/>
          </p:nvCxnSpPr>
          <p:spPr>
            <a:xfrm rot="5400000">
              <a:off x="3814741" y="3380525"/>
              <a:ext cx="57470" cy="340547"/>
            </a:xfrm>
            <a:prstGeom prst="line">
              <a:avLst/>
            </a:prstGeom>
            <a:ln w="38100">
              <a:solidFill>
                <a:schemeClr val="accent6">
                  <a:lumMod val="75000"/>
                </a:schemeClr>
              </a:solidFill>
            </a:ln>
          </p:spPr>
          <p:style>
            <a:lnRef idx="1">
              <a:schemeClr val="dk1"/>
            </a:lnRef>
            <a:fillRef idx="0">
              <a:schemeClr val="dk1"/>
            </a:fillRef>
            <a:effectRef idx="0">
              <a:schemeClr val="dk1"/>
            </a:effectRef>
            <a:fontRef idx="minor">
              <a:schemeClr val="tx1"/>
            </a:fontRef>
          </p:style>
        </p:cxnSp>
      </p:grpSp>
      <p:sp>
        <p:nvSpPr>
          <p:cNvPr id="24" name="TextBox 23"/>
          <p:cNvSpPr txBox="1"/>
          <p:nvPr/>
        </p:nvSpPr>
        <p:spPr>
          <a:xfrm>
            <a:off x="6156176" y="5805264"/>
            <a:ext cx="2592288" cy="830997"/>
          </a:xfrm>
          <a:prstGeom prst="rect">
            <a:avLst/>
          </a:prstGeom>
          <a:solidFill>
            <a:schemeClr val="tx2"/>
          </a:solidFill>
          <a:effectLst/>
        </p:spPr>
        <p:txBody>
          <a:bodyPr wrap="square" rtlCol="0">
            <a:spAutoFit/>
          </a:bodyPr>
          <a:lstStyle/>
          <a:p>
            <a:r>
              <a:rPr lang="en-GB" sz="1600" b="1" dirty="0" smtClean="0">
                <a:solidFill>
                  <a:schemeClr val="bg1"/>
                </a:solidFill>
              </a:rPr>
              <a:t>Training raises firm survival and performance rates</a:t>
            </a:r>
            <a:endParaRPr lang="en-GB" sz="1400" b="1"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15200"/>
            <a:ext cx="6329378" cy="1143000"/>
          </a:xfrm>
        </p:spPr>
        <p:txBody>
          <a:bodyPr>
            <a:normAutofit/>
          </a:bodyPr>
          <a:lstStyle/>
          <a:p>
            <a:r>
              <a:rPr lang="en-GB" sz="2400" dirty="0" smtClean="0"/>
              <a:t>Growth through skills</a:t>
            </a:r>
            <a:br>
              <a:rPr lang="en-GB" sz="2400" dirty="0" smtClean="0"/>
            </a:br>
            <a:r>
              <a:rPr lang="en-GB" sz="2400" b="1" dirty="0" smtClean="0"/>
              <a:t>Securing future success</a:t>
            </a:r>
            <a:endParaRPr lang="en-GB" sz="2400" dirty="0"/>
          </a:p>
        </p:txBody>
      </p:sp>
      <p:sp>
        <p:nvSpPr>
          <p:cNvPr id="7" name="Content Placeholder 2"/>
          <p:cNvSpPr>
            <a:spLocks noGrp="1"/>
          </p:cNvSpPr>
          <p:nvPr>
            <p:ph idx="1"/>
          </p:nvPr>
        </p:nvSpPr>
        <p:spPr>
          <a:xfrm>
            <a:off x="180000" y="1512000"/>
            <a:ext cx="8640000" cy="1124912"/>
          </a:xfrm>
        </p:spPr>
        <p:txBody>
          <a:bodyPr>
            <a:noAutofit/>
          </a:bodyPr>
          <a:lstStyle/>
          <a:p>
            <a:r>
              <a:rPr lang="en-GB" sz="1500" b="1" dirty="0" smtClean="0"/>
              <a:t>Across the sector, r</a:t>
            </a:r>
            <a:r>
              <a:rPr lang="en-GB" sz="1500" dirty="0" smtClean="0"/>
              <a:t>aising skills is key to raising performance, but while there </a:t>
            </a:r>
            <a:r>
              <a:rPr lang="en-GB" sz="1500" b="1" dirty="0" smtClean="0"/>
              <a:t>is no silver bullet, a mix of actions which push and pull in the same direction can help.</a:t>
            </a:r>
            <a:endParaRPr lang="en-GB" sz="1500" dirty="0" smtClean="0"/>
          </a:p>
          <a:p>
            <a:r>
              <a:rPr lang="en-GB" sz="1500" b="1" dirty="0" smtClean="0"/>
              <a:t>Employer leadership </a:t>
            </a:r>
            <a:r>
              <a:rPr lang="en-GB" sz="1500" dirty="0" smtClean="0"/>
              <a:t>in the development of solutions and then taking </a:t>
            </a:r>
            <a:r>
              <a:rPr lang="en-GB" sz="1500" b="1" dirty="0" smtClean="0"/>
              <a:t>ownership </a:t>
            </a:r>
            <a:r>
              <a:rPr lang="en-GB" sz="1500" dirty="0" smtClean="0"/>
              <a:t>of those solutions is fundamental to their success and sustainability. </a:t>
            </a:r>
          </a:p>
        </p:txBody>
      </p:sp>
      <p:sp>
        <p:nvSpPr>
          <p:cNvPr id="5" name="Slide Number Placeholder 4"/>
          <p:cNvSpPr>
            <a:spLocks noGrp="1"/>
          </p:cNvSpPr>
          <p:nvPr>
            <p:ph type="sldNum" sz="quarter" idx="12"/>
          </p:nvPr>
        </p:nvSpPr>
        <p:spPr/>
        <p:txBody>
          <a:bodyPr/>
          <a:lstStyle/>
          <a:p>
            <a:fld id="{234C2BFB-94E8-411C-AFA4-6699941CFF0C}" type="slidenum">
              <a:rPr lang="en-GB" smtClean="0"/>
              <a:pPr/>
              <a:t>23</a:t>
            </a:fld>
            <a:endParaRPr lang="en-GB" dirty="0"/>
          </a:p>
        </p:txBody>
      </p:sp>
      <p:sp>
        <p:nvSpPr>
          <p:cNvPr id="6" name="TextBox 5"/>
          <p:cNvSpPr txBox="1"/>
          <p:nvPr/>
        </p:nvSpPr>
        <p:spPr>
          <a:xfrm>
            <a:off x="251520" y="2636912"/>
            <a:ext cx="8568952" cy="4131900"/>
          </a:xfrm>
          <a:prstGeom prst="rect">
            <a:avLst/>
          </a:prstGeom>
          <a:solidFill>
            <a:schemeClr val="tx2"/>
          </a:solidFill>
          <a:effectLst/>
        </p:spPr>
        <p:txBody>
          <a:bodyPr wrap="square" rtlCol="0">
            <a:spAutoFit/>
          </a:bodyPr>
          <a:lstStyle/>
          <a:p>
            <a:pPr marL="341313" lvl="1" indent="-341313" algn="l"/>
            <a:endParaRPr lang="en-GB" sz="1450" dirty="0" smtClean="0">
              <a:solidFill>
                <a:schemeClr val="bg1"/>
              </a:solidFill>
            </a:endParaRPr>
          </a:p>
          <a:p>
            <a:pPr marL="341313" lvl="1" indent="-341313" algn="l"/>
            <a:r>
              <a:rPr lang="en-GB" sz="1450" dirty="0" smtClean="0">
                <a:solidFill>
                  <a:schemeClr val="bg1"/>
                </a:solidFill>
              </a:rPr>
              <a:t>Sources of investment are available to support the </a:t>
            </a:r>
            <a:r>
              <a:rPr lang="en-GB" sz="1450" b="1" dirty="0" smtClean="0">
                <a:solidFill>
                  <a:schemeClr val="bg1"/>
                </a:solidFill>
              </a:rPr>
              <a:t>implementation of solutions led by </a:t>
            </a:r>
          </a:p>
          <a:p>
            <a:pPr marL="341313" lvl="1" indent="-341313" algn="l"/>
            <a:r>
              <a:rPr lang="en-GB" sz="1450" b="1" dirty="0" smtClean="0">
                <a:solidFill>
                  <a:schemeClr val="bg1"/>
                </a:solidFill>
              </a:rPr>
              <a:t>business</a:t>
            </a:r>
            <a:r>
              <a:rPr lang="en-GB" sz="1450" dirty="0" smtClean="0">
                <a:solidFill>
                  <a:schemeClr val="bg1"/>
                </a:solidFill>
              </a:rPr>
              <a:t> on behalf of the sector. </a:t>
            </a:r>
          </a:p>
          <a:p>
            <a:pPr marL="341313" lvl="1" indent="-341313" algn="l">
              <a:buFont typeface="Arial" pitchFamily="34" charset="0"/>
              <a:buChar char="•"/>
            </a:pPr>
            <a:r>
              <a:rPr lang="en-GB" sz="1450" dirty="0" smtClean="0">
                <a:solidFill>
                  <a:schemeClr val="bg1"/>
                </a:solidFill>
              </a:rPr>
              <a:t>The </a:t>
            </a:r>
            <a:r>
              <a:rPr lang="en-GB" sz="1450" b="1" dirty="0" smtClean="0">
                <a:solidFill>
                  <a:schemeClr val="bg1"/>
                </a:solidFill>
              </a:rPr>
              <a:t>Employer Ownership pilots </a:t>
            </a:r>
            <a:r>
              <a:rPr lang="en-GB" sz="1450" dirty="0" smtClean="0">
                <a:solidFill>
                  <a:schemeClr val="bg1"/>
                </a:solidFill>
              </a:rPr>
              <a:t>offers all employers in England direct access to up to £250 million of public investment over the next two years to design and deliver their own training solutions. </a:t>
            </a:r>
          </a:p>
          <a:p>
            <a:pPr marL="341313" lvl="1" indent="-341313" algn="l">
              <a:buFont typeface="Arial" pitchFamily="34" charset="0"/>
              <a:buChar char="•"/>
            </a:pPr>
            <a:r>
              <a:rPr lang="en-GB" sz="1450" dirty="0" smtClean="0">
                <a:solidFill>
                  <a:schemeClr val="bg1"/>
                </a:solidFill>
              </a:rPr>
              <a:t>The </a:t>
            </a:r>
            <a:r>
              <a:rPr lang="en-GB" sz="1450" b="1" dirty="0" smtClean="0">
                <a:solidFill>
                  <a:schemeClr val="bg1"/>
                </a:solidFill>
              </a:rPr>
              <a:t>Growth and Innovation Fund </a:t>
            </a:r>
            <a:r>
              <a:rPr lang="en-GB" sz="1450" dirty="0" smtClean="0">
                <a:solidFill>
                  <a:schemeClr val="bg1"/>
                </a:solidFill>
              </a:rPr>
              <a:t>(£9 million invested so far, £29 million to invest in 2012-13) gives priority to solutions for the sector e.g.:</a:t>
            </a:r>
          </a:p>
          <a:p>
            <a:pPr marL="723900" lvl="2" indent="-368300" algn="l">
              <a:buFont typeface="Arial" pitchFamily="34" charset="0"/>
              <a:buChar char="•"/>
            </a:pPr>
            <a:r>
              <a:rPr lang="en-GB" sz="1450" dirty="0" smtClean="0">
                <a:solidFill>
                  <a:schemeClr val="bg1"/>
                </a:solidFill>
              </a:rPr>
              <a:t>Employer commitment and investment in </a:t>
            </a:r>
            <a:r>
              <a:rPr lang="en-GB" sz="1450" b="1" dirty="0" smtClean="0">
                <a:solidFill>
                  <a:schemeClr val="bg1"/>
                </a:solidFill>
              </a:rPr>
              <a:t>Apprenticeships</a:t>
            </a:r>
          </a:p>
          <a:p>
            <a:pPr marL="723900" lvl="2" indent="-368300" algn="l">
              <a:buFont typeface="Arial" pitchFamily="34" charset="0"/>
              <a:buChar char="•"/>
            </a:pPr>
            <a:r>
              <a:rPr lang="en-GB" sz="1450" dirty="0" smtClean="0">
                <a:solidFill>
                  <a:schemeClr val="bg1"/>
                </a:solidFill>
              </a:rPr>
              <a:t>Creation of </a:t>
            </a:r>
            <a:r>
              <a:rPr lang="en-GB" sz="1450" b="1" dirty="0" smtClean="0">
                <a:solidFill>
                  <a:schemeClr val="bg1"/>
                </a:solidFill>
              </a:rPr>
              <a:t>employer networks </a:t>
            </a:r>
            <a:r>
              <a:rPr lang="en-GB" sz="1450" dirty="0" smtClean="0">
                <a:solidFill>
                  <a:schemeClr val="bg1"/>
                </a:solidFill>
              </a:rPr>
              <a:t>to overcome skill problems</a:t>
            </a:r>
          </a:p>
          <a:p>
            <a:pPr marL="723900" lvl="2" indent="-368300" algn="l">
              <a:buFont typeface="Arial" pitchFamily="34" charset="0"/>
              <a:buChar char="•"/>
            </a:pPr>
            <a:r>
              <a:rPr lang="en-GB" sz="1450" dirty="0" smtClean="0">
                <a:solidFill>
                  <a:schemeClr val="bg1"/>
                </a:solidFill>
              </a:rPr>
              <a:t>Employer-backed proposals for other skills solutions such as: </a:t>
            </a:r>
            <a:r>
              <a:rPr lang="en-GB" sz="1450" b="1" dirty="0" smtClean="0">
                <a:solidFill>
                  <a:schemeClr val="bg1"/>
                </a:solidFill>
              </a:rPr>
              <a:t>management and leadership;</a:t>
            </a:r>
            <a:r>
              <a:rPr lang="en-GB" sz="1450" dirty="0" smtClean="0">
                <a:solidFill>
                  <a:schemeClr val="bg1"/>
                </a:solidFill>
              </a:rPr>
              <a:t> </a:t>
            </a:r>
            <a:r>
              <a:rPr lang="en-GB" sz="1450" b="1" dirty="0" smtClean="0">
                <a:solidFill>
                  <a:schemeClr val="bg1"/>
                </a:solidFill>
              </a:rPr>
              <a:t>professional standards;</a:t>
            </a:r>
            <a:r>
              <a:rPr lang="en-GB" sz="1450" dirty="0" smtClean="0">
                <a:solidFill>
                  <a:schemeClr val="bg1"/>
                </a:solidFill>
              </a:rPr>
              <a:t> </a:t>
            </a:r>
            <a:r>
              <a:rPr lang="en-GB" sz="1450" b="1" dirty="0" smtClean="0">
                <a:solidFill>
                  <a:schemeClr val="bg1"/>
                </a:solidFill>
              </a:rPr>
              <a:t>high performance work practices </a:t>
            </a:r>
            <a:r>
              <a:rPr lang="en-GB" sz="1450" dirty="0" smtClean="0">
                <a:solidFill>
                  <a:schemeClr val="bg1"/>
                </a:solidFill>
              </a:rPr>
              <a:t>incorporating people development (e.g. </a:t>
            </a:r>
            <a:r>
              <a:rPr lang="en-GB" sz="1450" b="1" dirty="0" smtClean="0">
                <a:solidFill>
                  <a:schemeClr val="bg1"/>
                </a:solidFill>
              </a:rPr>
              <a:t>Investors in People</a:t>
            </a:r>
            <a:r>
              <a:rPr lang="en-GB" sz="1450" dirty="0" smtClean="0">
                <a:solidFill>
                  <a:schemeClr val="bg1"/>
                </a:solidFill>
              </a:rPr>
              <a:t>).</a:t>
            </a:r>
          </a:p>
          <a:p>
            <a:pPr marL="723900" lvl="2" indent="-368300" algn="l">
              <a:buFont typeface="Arial" pitchFamily="34" charset="0"/>
              <a:buChar char="•"/>
            </a:pPr>
            <a:r>
              <a:rPr lang="en-GB" sz="1450" dirty="0" smtClean="0">
                <a:solidFill>
                  <a:schemeClr val="bg1"/>
                </a:solidFill>
              </a:rPr>
              <a:t>Information and business advice is also important as a solution.  </a:t>
            </a:r>
            <a:endParaRPr lang="en-GB" sz="1600" dirty="0" smtClean="0">
              <a:solidFill>
                <a:schemeClr val="bg1"/>
              </a:solidFill>
            </a:endParaRPr>
          </a:p>
          <a:p>
            <a:pPr marL="723900" lvl="2" indent="-368300" algn="l">
              <a:buFont typeface="Arial" pitchFamily="34" charset="0"/>
              <a:buChar char="•"/>
            </a:pPr>
            <a:endParaRPr lang="en-GB" sz="1450" b="1" dirty="0" smtClean="0">
              <a:solidFill>
                <a:schemeClr val="bg1"/>
              </a:solidFill>
            </a:endParaRPr>
          </a:p>
          <a:p>
            <a:pPr marL="88900" lvl="2" algn="l"/>
            <a:r>
              <a:rPr lang="en-GB" sz="1450" b="1" dirty="0" smtClean="0">
                <a:solidFill>
                  <a:schemeClr val="bg1"/>
                </a:solidFill>
              </a:rPr>
              <a:t>Ultimately this is trying to catalyse sustained investment in the development of the sector’s workforce led by employers which lies at the heart of an enterprising and dynamic nation.</a:t>
            </a:r>
          </a:p>
          <a:p>
            <a:pPr marL="723900" lvl="2" indent="-368300"/>
            <a:endParaRPr lang="en-GB" sz="1600"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Growth through skills</a:t>
            </a:r>
            <a:br>
              <a:rPr lang="en-GB" smtClean="0"/>
            </a:br>
            <a:r>
              <a:rPr lang="en-GB" b="1" smtClean="0"/>
              <a:t>Securing future success</a:t>
            </a:r>
            <a:endParaRPr lang="en-GB" dirty="0"/>
          </a:p>
        </p:txBody>
      </p:sp>
      <p:sp>
        <p:nvSpPr>
          <p:cNvPr id="4" name="Rectangle 3"/>
          <p:cNvSpPr/>
          <p:nvPr/>
        </p:nvSpPr>
        <p:spPr>
          <a:xfrm>
            <a:off x="323528" y="1412776"/>
            <a:ext cx="8568952"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l">
              <a:lnSpc>
                <a:spcPct val="80000"/>
              </a:lnSpc>
              <a:buNone/>
            </a:pPr>
            <a:endParaRPr lang="en-US" sz="1500" b="1" dirty="0" smtClean="0">
              <a:latin typeface="Arial" pitchFamily="34" charset="0"/>
              <a:cs typeface="Arial" pitchFamily="34" charset="0"/>
            </a:endParaRPr>
          </a:p>
          <a:p>
            <a:pPr indent="0" algn="l">
              <a:lnSpc>
                <a:spcPct val="80000"/>
              </a:lnSpc>
              <a:buNone/>
            </a:pPr>
            <a:endParaRPr lang="en-US" sz="1500" b="1" dirty="0" smtClean="0">
              <a:latin typeface="Arial" pitchFamily="34" charset="0"/>
              <a:cs typeface="Arial" pitchFamily="34" charset="0"/>
            </a:endParaRPr>
          </a:p>
          <a:p>
            <a:pPr indent="0" algn="l">
              <a:lnSpc>
                <a:spcPct val="80000"/>
              </a:lnSpc>
              <a:buNone/>
            </a:pPr>
            <a:endParaRPr lang="en-US" sz="1500" b="1" dirty="0" smtClean="0">
              <a:latin typeface="Arial" pitchFamily="34" charset="0"/>
              <a:cs typeface="Arial" pitchFamily="34" charset="0"/>
            </a:endParaRPr>
          </a:p>
          <a:p>
            <a:pPr indent="0" algn="l">
              <a:lnSpc>
                <a:spcPct val="80000"/>
              </a:lnSpc>
              <a:buNone/>
            </a:pPr>
            <a:endParaRPr lang="en-US" sz="1500" b="1" dirty="0" smtClean="0">
              <a:latin typeface="Arial" pitchFamily="34" charset="0"/>
              <a:cs typeface="Arial" pitchFamily="34" charset="0"/>
            </a:endParaRPr>
          </a:p>
          <a:p>
            <a:pPr indent="0" algn="l">
              <a:lnSpc>
                <a:spcPct val="80000"/>
              </a:lnSpc>
              <a:buNone/>
            </a:pPr>
            <a:r>
              <a:rPr lang="en-US" sz="1500" b="1" dirty="0" smtClean="0">
                <a:latin typeface="Arial" pitchFamily="34" charset="0"/>
                <a:cs typeface="Arial" pitchFamily="34" charset="0"/>
              </a:rPr>
              <a:t>Apprenticeships</a:t>
            </a:r>
          </a:p>
          <a:p>
            <a:pPr algn="l">
              <a:lnSpc>
                <a:spcPct val="80000"/>
              </a:lnSpc>
              <a:spcBef>
                <a:spcPts val="600"/>
              </a:spcBef>
            </a:pPr>
            <a:r>
              <a:rPr lang="en-US" sz="1500" dirty="0" smtClean="0"/>
              <a:t>Given levels of replacement demands employers need to attract new entrants.  Apprenticeships often prove to be an </a:t>
            </a:r>
            <a:r>
              <a:rPr lang="en-US" sz="1500" b="1" dirty="0" smtClean="0"/>
              <a:t>ideal means of attracting people suited to a career in retail. </a:t>
            </a:r>
          </a:p>
          <a:p>
            <a:pPr marL="355600" indent="-355600" algn="l">
              <a:lnSpc>
                <a:spcPct val="80000"/>
              </a:lnSpc>
              <a:spcBef>
                <a:spcPts val="600"/>
              </a:spcBef>
              <a:buFont typeface="Arial" charset="0"/>
              <a:buChar char="•"/>
            </a:pPr>
            <a:r>
              <a:rPr lang="en-US" sz="1500" dirty="0" smtClean="0"/>
              <a:t>Research by the University of Warwick demonstrates that employers which invest in Apprenticeships in the retail sector report that they are able to:</a:t>
            </a:r>
          </a:p>
          <a:p>
            <a:pPr marL="355600" lvl="1" indent="-355600" algn="l">
              <a:lnSpc>
                <a:spcPct val="80000"/>
              </a:lnSpc>
              <a:spcBef>
                <a:spcPts val="600"/>
              </a:spcBef>
              <a:buFont typeface="Arial" charset="0"/>
              <a:buChar char="•"/>
            </a:pPr>
            <a:r>
              <a:rPr lang="en-US" sz="1500" dirty="0" smtClean="0"/>
              <a:t>attract people ideally suited to a career in retailing</a:t>
            </a:r>
          </a:p>
          <a:p>
            <a:pPr marL="355600" lvl="1" indent="-355600" algn="l">
              <a:lnSpc>
                <a:spcPct val="80000"/>
              </a:lnSpc>
              <a:spcBef>
                <a:spcPts val="600"/>
              </a:spcBef>
              <a:buFont typeface="Arial" charset="0"/>
              <a:buChar char="•"/>
            </a:pPr>
            <a:r>
              <a:rPr lang="en-US" sz="1500" dirty="0" smtClean="0"/>
              <a:t>shape the learning and attitudes of work of young people, often in their first job, to meet the needs of the business</a:t>
            </a:r>
          </a:p>
          <a:p>
            <a:pPr marL="355600" lvl="1" indent="-355600" algn="l">
              <a:lnSpc>
                <a:spcPct val="80000"/>
              </a:lnSpc>
              <a:spcBef>
                <a:spcPts val="600"/>
              </a:spcBef>
              <a:buFont typeface="Arial" charset="0"/>
              <a:buChar char="•"/>
            </a:pPr>
            <a:r>
              <a:rPr lang="en-US" sz="1500" dirty="0" smtClean="0"/>
              <a:t>hold onto people they have trained themselves for longer so reducing labour turnover</a:t>
            </a:r>
          </a:p>
          <a:p>
            <a:pPr marL="355600" lvl="1" indent="-355600" algn="l">
              <a:lnSpc>
                <a:spcPct val="80000"/>
              </a:lnSpc>
              <a:spcBef>
                <a:spcPts val="600"/>
              </a:spcBef>
              <a:buFont typeface="Arial" charset="0"/>
              <a:buChar char="•"/>
            </a:pPr>
            <a:r>
              <a:rPr lang="en-US" sz="1500" dirty="0" smtClean="0"/>
              <a:t>develop a pool of labour from which they can select people for more supervisory and junior management positions</a:t>
            </a:r>
          </a:p>
          <a:p>
            <a:pPr marL="355600" lvl="1" indent="-355600" algn="l">
              <a:lnSpc>
                <a:spcPct val="80000"/>
              </a:lnSpc>
              <a:spcBef>
                <a:spcPts val="600"/>
              </a:spcBef>
              <a:buFont typeface="Arial" charset="0"/>
              <a:buChar char="•"/>
            </a:pPr>
            <a:r>
              <a:rPr lang="en-US" sz="1500" dirty="0" smtClean="0"/>
              <a:t>recoup the costs of their training relatively quickly after the apprentices have completed their training</a:t>
            </a:r>
          </a:p>
          <a:p>
            <a:pPr algn="l">
              <a:lnSpc>
                <a:spcPct val="80000"/>
              </a:lnSpc>
              <a:spcBef>
                <a:spcPts val="600"/>
              </a:spcBef>
            </a:pPr>
            <a:r>
              <a:rPr lang="en-US" sz="1500" dirty="0" smtClean="0"/>
              <a:t>It is not surprising that when firms have invested in Apprenticeships they are glowing in their assessment of them.</a:t>
            </a:r>
          </a:p>
          <a:p>
            <a:pPr indent="0" algn="l">
              <a:lnSpc>
                <a:spcPct val="80000"/>
              </a:lnSpc>
              <a:buNone/>
            </a:pPr>
            <a:endParaRPr lang="en-US" sz="1500" b="1" dirty="0" smtClean="0">
              <a:latin typeface="Arial" pitchFamily="34" charset="0"/>
              <a:cs typeface="Arial" pitchFamily="34" charset="0"/>
            </a:endParaRPr>
          </a:p>
          <a:p>
            <a:pPr lvl="1" indent="0">
              <a:lnSpc>
                <a:spcPct val="80000"/>
              </a:lnSpc>
              <a:buNone/>
            </a:pPr>
            <a:r>
              <a:rPr lang="en-GB" sz="1500" i="1" dirty="0" smtClean="0">
                <a:latin typeface="Arial" pitchFamily="34" charset="0"/>
                <a:cs typeface="Arial" pitchFamily="34" charset="0"/>
              </a:rPr>
              <a:t>“I am a huge fan of Apprenticeships because I have seen what they do for individuals and what they do for my business. The fact is everyone wins” </a:t>
            </a:r>
          </a:p>
          <a:p>
            <a:pPr lvl="1" indent="0">
              <a:lnSpc>
                <a:spcPct val="80000"/>
              </a:lnSpc>
              <a:buNone/>
            </a:pPr>
            <a:r>
              <a:rPr lang="en-GB" sz="1500" i="1" dirty="0" smtClean="0">
                <a:latin typeface="Arial" pitchFamily="34" charset="0"/>
                <a:cs typeface="Arial" pitchFamily="34" charset="0"/>
              </a:rPr>
              <a:t>(Sir Terry Leahy, former CEO Tesco)</a:t>
            </a:r>
          </a:p>
          <a:p>
            <a:pPr lvl="1" indent="0">
              <a:lnSpc>
                <a:spcPct val="80000"/>
              </a:lnSpc>
              <a:buNone/>
            </a:pPr>
            <a:endParaRPr lang="en-GB" sz="1500" i="1" dirty="0" smtClean="0">
              <a:latin typeface="Arial" pitchFamily="34" charset="0"/>
              <a:cs typeface="Arial" pitchFamily="34" charset="0"/>
            </a:endParaRPr>
          </a:p>
          <a:p>
            <a:pPr marL="0" lvl="1" algn="l">
              <a:lnSpc>
                <a:spcPct val="80000"/>
              </a:lnSpc>
            </a:pPr>
            <a:r>
              <a:rPr lang="en-GB" sz="1600" b="1" dirty="0" smtClean="0"/>
              <a:t>In 2012, the National Apprenticeship Service and </a:t>
            </a:r>
            <a:r>
              <a:rPr lang="en-GB" sz="1600" b="1" dirty="0" err="1" smtClean="0"/>
              <a:t>SkillsmartRetail</a:t>
            </a:r>
            <a:r>
              <a:rPr lang="en-GB" sz="1600" b="1" dirty="0" smtClean="0"/>
              <a:t> launches the Retail Apprenticeship Training Agency. </a:t>
            </a:r>
            <a:r>
              <a:rPr lang="en-GB" sz="1600" dirty="0" smtClean="0"/>
              <a:t>The programme will make £1,500 available to small &amp; independent retailers willing to take on 16 to 24 year olds as part of a structured on-the-job learning programme. </a:t>
            </a:r>
          </a:p>
          <a:p>
            <a:pPr lvl="1" indent="0">
              <a:lnSpc>
                <a:spcPct val="80000"/>
              </a:lnSpc>
              <a:buNone/>
            </a:pPr>
            <a:endParaRPr lang="en-GB" sz="1500" i="1" dirty="0" smtClean="0">
              <a:latin typeface="Arial" pitchFamily="34" charset="0"/>
              <a:cs typeface="Arial" pitchFamily="34" charset="0"/>
            </a:endParaRPr>
          </a:p>
          <a:p>
            <a:pPr lvl="1" indent="-457200" algn="l">
              <a:lnSpc>
                <a:spcPct val="80000"/>
              </a:lnSpc>
              <a:buNone/>
            </a:pPr>
            <a:endParaRPr lang="en-GB" sz="1500" i="1" dirty="0" smtClean="0"/>
          </a:p>
          <a:p>
            <a:pPr lvl="1" indent="-457200" algn="l">
              <a:lnSpc>
                <a:spcPct val="80000"/>
              </a:lnSpc>
            </a:pPr>
            <a:endParaRPr lang="en-GB" sz="1500" dirty="0" smtClean="0"/>
          </a:p>
          <a:p>
            <a:pPr lvl="1" indent="0">
              <a:lnSpc>
                <a:spcPct val="80000"/>
              </a:lnSpc>
              <a:buNone/>
            </a:pPr>
            <a:endParaRPr lang="en-US" sz="1600" i="1" dirty="0" smtClean="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p:cNvSpPr>
          <p:nvPr>
            <p:ph type="body" idx="1"/>
          </p:nvPr>
        </p:nvSpPr>
        <p:spPr>
          <a:xfrm>
            <a:off x="251520" y="1412776"/>
            <a:ext cx="8568952" cy="5256584"/>
          </a:xfrm>
        </p:spPr>
        <p:style>
          <a:lnRef idx="2">
            <a:schemeClr val="accent1">
              <a:shade val="50000"/>
            </a:schemeClr>
          </a:lnRef>
          <a:fillRef idx="1">
            <a:schemeClr val="accent1"/>
          </a:fillRef>
          <a:effectRef idx="0">
            <a:schemeClr val="accent1"/>
          </a:effectRef>
          <a:fontRef idx="minor">
            <a:schemeClr val="lt1"/>
          </a:fontRef>
        </p:style>
        <p:txBody>
          <a:bodyPr/>
          <a:lstStyle/>
          <a:p>
            <a:pPr marL="355600" indent="-355600" eaLnBrk="1" hangingPunct="1">
              <a:spcBef>
                <a:spcPts val="1200"/>
              </a:spcBef>
              <a:buNone/>
            </a:pPr>
            <a:r>
              <a:rPr lang="en-GB" sz="1400" b="1" dirty="0" smtClean="0"/>
              <a:t>Growth Review implementation update </a:t>
            </a:r>
          </a:p>
          <a:p>
            <a:pPr marL="216000" indent="-226800" eaLnBrk="1" hangingPunct="1">
              <a:spcBef>
                <a:spcPts val="600"/>
              </a:spcBef>
            </a:pPr>
            <a:r>
              <a:rPr lang="en-GB" sz="1400" dirty="0" smtClean="0"/>
              <a:t>The plan for growth measures to support retail include: support </a:t>
            </a:r>
            <a:r>
              <a:rPr lang="en-GB" sz="1400" b="1" dirty="0" smtClean="0"/>
              <a:t>thriving town centres</a:t>
            </a:r>
            <a:r>
              <a:rPr lang="en-GB" sz="1400" dirty="0" smtClean="0"/>
              <a:t>, </a:t>
            </a:r>
            <a:r>
              <a:rPr lang="en-GB" sz="1400" b="1" dirty="0" smtClean="0"/>
              <a:t>simplification of regulation and licenses </a:t>
            </a:r>
            <a:r>
              <a:rPr lang="en-GB" sz="1400" dirty="0" smtClean="0"/>
              <a:t>for businesses, extension of the </a:t>
            </a:r>
            <a:r>
              <a:rPr lang="en-GB" sz="1400" b="1" dirty="0" smtClean="0"/>
              <a:t>small business rate relief </a:t>
            </a:r>
            <a:r>
              <a:rPr lang="en-GB" sz="1400" dirty="0" smtClean="0"/>
              <a:t>holiday, and work to </a:t>
            </a:r>
            <a:r>
              <a:rPr lang="en-GB" sz="1400" b="1" dirty="0" smtClean="0"/>
              <a:t>remove regulatory barriers </a:t>
            </a:r>
            <a:r>
              <a:rPr lang="en-GB" sz="1400" dirty="0" smtClean="0"/>
              <a:t>to increase cross-border online retail. </a:t>
            </a:r>
          </a:p>
          <a:p>
            <a:pPr marL="216000" indent="-226800" eaLnBrk="1" hangingPunct="1">
              <a:spcBef>
                <a:spcPts val="600"/>
              </a:spcBef>
            </a:pPr>
            <a:r>
              <a:rPr lang="en-GB" sz="1400" dirty="0" smtClean="0"/>
              <a:t>In addition, Government is working with retailers to ensure that the </a:t>
            </a:r>
            <a:r>
              <a:rPr lang="en-GB" sz="1400" b="1" dirty="0" smtClean="0"/>
              <a:t>skills system </a:t>
            </a:r>
            <a:r>
              <a:rPr lang="en-GB" sz="1400" dirty="0" smtClean="0"/>
              <a:t>is fulfilling sector needs through </a:t>
            </a:r>
            <a:r>
              <a:rPr lang="en-GB" sz="1400" b="1" dirty="0" smtClean="0"/>
              <a:t>pre-employment training </a:t>
            </a:r>
            <a:r>
              <a:rPr lang="en-GB" sz="1400" dirty="0" smtClean="0"/>
              <a:t>and encouraging take-up of </a:t>
            </a:r>
            <a:r>
              <a:rPr lang="en-GB" sz="1400" b="1" dirty="0" smtClean="0"/>
              <a:t>retail apprenticeships. </a:t>
            </a:r>
          </a:p>
          <a:p>
            <a:pPr marL="355600" indent="-355600" eaLnBrk="1" hangingPunct="1">
              <a:spcBef>
                <a:spcPts val="600"/>
              </a:spcBef>
              <a:buNone/>
            </a:pPr>
            <a:r>
              <a:rPr lang="en-GB" sz="1400" b="1" dirty="0" smtClean="0"/>
              <a:t>Investors in People</a:t>
            </a:r>
          </a:p>
          <a:p>
            <a:pPr marL="216000" indent="-226800" eaLnBrk="1" hangingPunct="1">
              <a:spcBef>
                <a:spcPts val="600"/>
              </a:spcBef>
            </a:pPr>
            <a:r>
              <a:rPr lang="en-GB" sz="1400" b="1" dirty="0" smtClean="0"/>
              <a:t> </a:t>
            </a:r>
            <a:r>
              <a:rPr lang="en-GB" sz="1400" dirty="0" smtClean="0"/>
              <a:t>The share of retail establishments accredited to </a:t>
            </a:r>
            <a:r>
              <a:rPr lang="en-GB" sz="1400" dirty="0" err="1" smtClean="0"/>
              <a:t>IiP</a:t>
            </a:r>
            <a:r>
              <a:rPr lang="en-GB" sz="1400" dirty="0" smtClean="0"/>
              <a:t> as more or less the same as the average across the economy as whole. This indicates that there is considerable scope for  further engagement with </a:t>
            </a:r>
            <a:r>
              <a:rPr lang="en-GB" sz="1400" dirty="0" err="1" smtClean="0"/>
              <a:t>IiP</a:t>
            </a:r>
            <a:r>
              <a:rPr lang="en-GB" sz="1400" dirty="0" smtClean="0"/>
              <a:t> across the retail sector. Investors in People provides a framework within which employers can develop their skills strategies in support of their product market strategy. </a:t>
            </a:r>
            <a:r>
              <a:rPr lang="en-US" sz="1400" dirty="0" err="1" smtClean="0"/>
              <a:t>IiP</a:t>
            </a:r>
            <a:r>
              <a:rPr lang="en-US" sz="1400" dirty="0" smtClean="0"/>
              <a:t> offers the opportunity to tackle a wider set of employment issues than training and skills so that employers can obtain the most from the skills investments they make </a:t>
            </a:r>
            <a:endParaRPr lang="en-GB" sz="1400" b="1" dirty="0" smtClean="0"/>
          </a:p>
          <a:p>
            <a:pPr marL="355600" indent="-355600" eaLnBrk="1" hangingPunct="1">
              <a:spcBef>
                <a:spcPts val="600"/>
              </a:spcBef>
              <a:buNone/>
            </a:pPr>
            <a:r>
              <a:rPr lang="en-GB" sz="1400" b="1" dirty="0" smtClean="0"/>
              <a:t>National Skills academy for Retail</a:t>
            </a:r>
          </a:p>
          <a:p>
            <a:pPr marL="216000" indent="-226800" eaLnBrk="1" hangingPunct="1">
              <a:spcBef>
                <a:spcPts val="600"/>
              </a:spcBef>
            </a:pPr>
            <a:r>
              <a:rPr lang="en-GB" sz="1400" dirty="0" smtClean="0"/>
              <a:t>The main Sector Skills Council for retail is </a:t>
            </a:r>
            <a:r>
              <a:rPr lang="en-GB" sz="1400" dirty="0" err="1" smtClean="0"/>
              <a:t>Skillsmart</a:t>
            </a:r>
            <a:r>
              <a:rPr lang="en-GB" sz="1400" dirty="0" smtClean="0"/>
              <a:t> Retail. </a:t>
            </a:r>
            <a:r>
              <a:rPr lang="en-GB" sz="1400" dirty="0" err="1" smtClean="0"/>
              <a:t>Skillsmart</a:t>
            </a:r>
            <a:r>
              <a:rPr lang="en-GB" sz="1400" dirty="0" smtClean="0"/>
              <a:t> Retail leads the </a:t>
            </a:r>
            <a:r>
              <a:rPr lang="en-GB" sz="1400" b="1" dirty="0" smtClean="0"/>
              <a:t>National Skills Academy for Retail</a:t>
            </a:r>
            <a:r>
              <a:rPr lang="en-GB" sz="1400" dirty="0" smtClean="0"/>
              <a:t>. The retail skills shops are run through partnerships of local retailers, training providers, developers and other interested parties. For retailers, the skills shops give advice on training and business development, as well as Apprenticeships and programmes focussed on particular aspects of retail, primarily management, customer service and merchandising and replenishment. The National Skills Academy for Retail also provides short training courses on law and health and safety for retailers and delivers the Mary </a:t>
            </a:r>
            <a:r>
              <a:rPr lang="en-GB" sz="1400" dirty="0" err="1" smtClean="0"/>
              <a:t>Portas</a:t>
            </a:r>
            <a:r>
              <a:rPr lang="en-GB" sz="1400" dirty="0" smtClean="0"/>
              <a:t> </a:t>
            </a:r>
            <a:r>
              <a:rPr lang="en-GB" sz="1400" dirty="0" err="1" smtClean="0"/>
              <a:t>Masterclasses</a:t>
            </a:r>
            <a:r>
              <a:rPr lang="en-GB" sz="1400" dirty="0" smtClean="0"/>
              <a:t> designed to give retailers the skills they need to develop their businesses</a:t>
            </a:r>
            <a:r>
              <a:rPr lang="en-GB" sz="1400" i="1" dirty="0" smtClean="0"/>
              <a:t>.</a:t>
            </a:r>
            <a:endParaRPr lang="en-GB" sz="1400" b="1" dirty="0" smtClean="0"/>
          </a:p>
          <a:p>
            <a:pPr marL="0" indent="0" eaLnBrk="1" hangingPunct="1">
              <a:spcBef>
                <a:spcPts val="1200"/>
              </a:spcBef>
            </a:pPr>
            <a:endParaRPr lang="en-US" sz="1400" dirty="0" smtClean="0"/>
          </a:p>
          <a:p>
            <a:pPr marL="820738" lvl="1" eaLnBrk="1" hangingPunct="1">
              <a:buFont typeface="Arial" charset="0"/>
              <a:buNone/>
            </a:pPr>
            <a:endParaRPr lang="en-GB" sz="1200" dirty="0" smtClean="0"/>
          </a:p>
        </p:txBody>
      </p:sp>
      <p:sp>
        <p:nvSpPr>
          <p:cNvPr id="24582" name="Rectangle 2"/>
          <p:cNvSpPr>
            <a:spLocks noGrp="1"/>
          </p:cNvSpPr>
          <p:nvPr>
            <p:ph type="title"/>
          </p:nvPr>
        </p:nvSpPr>
        <p:spPr/>
        <p:txBody>
          <a:bodyPr/>
          <a:lstStyle/>
          <a:p>
            <a:pPr eaLnBrk="1" hangingPunct="1"/>
            <a:r>
              <a:rPr lang="en-GB" sz="3200" dirty="0" smtClean="0"/>
              <a:t>Growth through skills</a:t>
            </a:r>
            <a:br>
              <a:rPr lang="en-GB" sz="3200" dirty="0" smtClean="0"/>
            </a:br>
            <a:r>
              <a:rPr lang="en-GB" sz="3200" b="1" dirty="0" smtClean="0"/>
              <a:t>Securing future success</a:t>
            </a:r>
            <a:endParaRPr lang="en-US" sz="3200" b="1" dirty="0" smtClean="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pPr eaLnBrk="1" hangingPunct="1"/>
            <a:r>
              <a:rPr lang="en-GB" smtClean="0"/>
              <a:t>Key messages</a:t>
            </a:r>
            <a:endParaRPr lang="en-US" smtClean="0"/>
          </a:p>
        </p:txBody>
      </p:sp>
      <p:sp>
        <p:nvSpPr>
          <p:cNvPr id="71682" name="Rectangle 3"/>
          <p:cNvSpPr>
            <a:spLocks noGrp="1"/>
          </p:cNvSpPr>
          <p:nvPr>
            <p:ph type="body" idx="1"/>
          </p:nvPr>
        </p:nvSpPr>
        <p:spPr>
          <a:xfrm>
            <a:off x="457200" y="1341438"/>
            <a:ext cx="8362950" cy="5516562"/>
          </a:xfrm>
        </p:spPr>
        <p:txBody>
          <a:bodyPr/>
          <a:lstStyle/>
          <a:p>
            <a:pPr>
              <a:spcBef>
                <a:spcPts val="0"/>
              </a:spcBef>
              <a:spcAft>
                <a:spcPts val="300"/>
              </a:spcAft>
              <a:buFont typeface="Arial" pitchFamily="34" charset="0"/>
              <a:buChar char="•"/>
            </a:pPr>
            <a:r>
              <a:rPr lang="en-GB" sz="1700" dirty="0" smtClean="0"/>
              <a:t>In retail</a:t>
            </a:r>
            <a:r>
              <a:rPr lang="en-GB" sz="1700" smtClean="0"/>
              <a:t>, many </a:t>
            </a:r>
            <a:r>
              <a:rPr lang="en-GB" sz="1700" dirty="0" smtClean="0"/>
              <a:t>future jobs will be in sales and customer service, but the demands of these jobs are likely to increase as </a:t>
            </a:r>
            <a:r>
              <a:rPr lang="en-GB" sz="1700" b="1" dirty="0" smtClean="0"/>
              <a:t>more sophisticated IT </a:t>
            </a:r>
            <a:r>
              <a:rPr lang="en-GB" sz="1700" dirty="0" smtClean="0"/>
              <a:t>systems are adopted and </a:t>
            </a:r>
            <a:r>
              <a:rPr lang="en-GB" sz="1700" b="1" dirty="0" smtClean="0"/>
              <a:t>higher levels of customer service </a:t>
            </a:r>
            <a:r>
              <a:rPr lang="en-GB" sz="1700" dirty="0" smtClean="0"/>
              <a:t>are required</a:t>
            </a:r>
          </a:p>
          <a:p>
            <a:pPr>
              <a:spcBef>
                <a:spcPts val="0"/>
              </a:spcBef>
              <a:spcAft>
                <a:spcPts val="300"/>
              </a:spcAft>
              <a:buFont typeface="Arial" pitchFamily="34" charset="0"/>
              <a:buChar char="•"/>
            </a:pPr>
            <a:r>
              <a:rPr lang="en-GB" sz="1700" dirty="0" smtClean="0"/>
              <a:t>There is strong </a:t>
            </a:r>
            <a:r>
              <a:rPr lang="en-GB" sz="1700" b="1" dirty="0" smtClean="0"/>
              <a:t>demand for managers and professionals </a:t>
            </a:r>
            <a:r>
              <a:rPr lang="en-GB" sz="1700" dirty="0" smtClean="0"/>
              <a:t>-  this is growing given the structural changes taking place in the sector (multiple channel retailing, complex supply chains, moves into foreign markets, the need to drive up productivity, </a:t>
            </a:r>
            <a:r>
              <a:rPr lang="en-GB" sz="1700" i="1" dirty="0" smtClean="0"/>
              <a:t>etc.</a:t>
            </a:r>
            <a:r>
              <a:rPr lang="en-GB" sz="1700" dirty="0" smtClean="0"/>
              <a:t>)</a:t>
            </a:r>
          </a:p>
          <a:p>
            <a:pPr>
              <a:spcBef>
                <a:spcPts val="0"/>
              </a:spcBef>
              <a:spcAft>
                <a:spcPts val="300"/>
              </a:spcAft>
              <a:buFont typeface="Arial" pitchFamily="34" charset="0"/>
              <a:buChar char="•"/>
            </a:pPr>
            <a:r>
              <a:rPr lang="en-GB" sz="1700" dirty="0" smtClean="0"/>
              <a:t>In general, the sector is looking to </a:t>
            </a:r>
            <a:r>
              <a:rPr lang="en-GB" sz="1700" b="1" dirty="0" smtClean="0"/>
              <a:t>drive up productivity</a:t>
            </a:r>
            <a:r>
              <a:rPr lang="en-GB" sz="1700" dirty="0" smtClean="0"/>
              <a:t> levels alongside large-scale </a:t>
            </a:r>
            <a:r>
              <a:rPr lang="en-GB" sz="1700" b="1" dirty="0" smtClean="0"/>
              <a:t>technical change </a:t>
            </a:r>
            <a:r>
              <a:rPr lang="en-GB" sz="1700" dirty="0" smtClean="0"/>
              <a:t>– the </a:t>
            </a:r>
            <a:r>
              <a:rPr lang="en-GB" sz="1700" b="1" dirty="0" smtClean="0"/>
              <a:t>skills base needs to be raised </a:t>
            </a:r>
            <a:r>
              <a:rPr lang="en-GB" sz="1700" dirty="0" smtClean="0"/>
              <a:t>to ensure success in doing this</a:t>
            </a:r>
          </a:p>
          <a:p>
            <a:pPr>
              <a:spcBef>
                <a:spcPts val="0"/>
              </a:spcBef>
              <a:spcAft>
                <a:spcPts val="300"/>
              </a:spcAft>
              <a:buFont typeface="Arial" pitchFamily="34" charset="0"/>
              <a:buChar char="•"/>
            </a:pPr>
            <a:r>
              <a:rPr lang="en-GB" sz="1700" b="1" dirty="0" smtClean="0"/>
              <a:t>Labour turnover is an issue </a:t>
            </a:r>
            <a:r>
              <a:rPr lang="en-GB" sz="1700" dirty="0" smtClean="0"/>
              <a:t>for the sector – this negatively affects employers investments in the skills their workforce and employees are unlikely to make the investment of time and effort to train without prospects for </a:t>
            </a:r>
            <a:r>
              <a:rPr lang="en-GB" sz="1700" b="1" dirty="0" smtClean="0"/>
              <a:t>career progression </a:t>
            </a:r>
            <a:r>
              <a:rPr lang="en-GB" sz="1700" dirty="0" smtClean="0"/>
              <a:t>or getting something out of training / skills development</a:t>
            </a:r>
          </a:p>
          <a:p>
            <a:pPr>
              <a:spcBef>
                <a:spcPts val="0"/>
              </a:spcBef>
              <a:spcAft>
                <a:spcPts val="300"/>
              </a:spcAft>
              <a:buFont typeface="Arial" pitchFamily="34" charset="0"/>
              <a:buChar char="•"/>
            </a:pPr>
            <a:r>
              <a:rPr lang="en-GB" sz="1700" dirty="0" smtClean="0"/>
              <a:t>By providing training and skills development in the context of an employment relationship which recognises the importance of career progression, there are benefits to both employer and employee </a:t>
            </a:r>
          </a:p>
          <a:p>
            <a:pPr>
              <a:spcBef>
                <a:spcPts val="0"/>
              </a:spcBef>
              <a:spcAft>
                <a:spcPts val="300"/>
              </a:spcAft>
              <a:buFont typeface="Arial" pitchFamily="34" charset="0"/>
              <a:buChar char="•"/>
            </a:pPr>
            <a:r>
              <a:rPr lang="en-GB" sz="1700" dirty="0" smtClean="0"/>
              <a:t>Work with employers to </a:t>
            </a:r>
            <a:r>
              <a:rPr lang="en-GB" sz="1700" b="1" dirty="0" smtClean="0"/>
              <a:t>transform the UK’s approach to investing in skills</a:t>
            </a:r>
            <a:r>
              <a:rPr lang="en-GB" sz="1700" dirty="0" smtClean="0"/>
              <a:t> of its people </a:t>
            </a:r>
            <a:r>
              <a:rPr lang="en-GB" sz="1700" b="1" dirty="0" smtClean="0"/>
              <a:t>to secure growth and prosperity</a:t>
            </a:r>
            <a:r>
              <a:rPr lang="en-GB" sz="1700" dirty="0" smtClean="0"/>
              <a:t>.  More information about the </a:t>
            </a:r>
            <a:r>
              <a:rPr lang="en-GB" sz="1700" b="1" dirty="0" smtClean="0"/>
              <a:t>UK Commission’s investment funds </a:t>
            </a:r>
            <a:r>
              <a:rPr lang="en-GB" sz="1700" dirty="0" smtClean="0"/>
              <a:t>is available </a:t>
            </a:r>
            <a:r>
              <a:rPr lang="en-GB" sz="1700" dirty="0" smtClean="0">
                <a:hlinkClick r:id="rId3"/>
              </a:rPr>
              <a:t>here</a:t>
            </a:r>
            <a:endParaRPr lang="en-GB" sz="1700" dirty="0" smtClean="0"/>
          </a:p>
          <a:p>
            <a:pPr eaLnBrk="1" hangingPunct="1">
              <a:lnSpc>
                <a:spcPct val="80000"/>
              </a:lnSpc>
            </a:pPr>
            <a:endParaRPr lang="en-US" sz="1600"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GB" sz="2400" dirty="0" smtClean="0"/>
              <a:t>Storyboard</a:t>
            </a:r>
            <a:endParaRPr lang="en-GB" sz="2400" dirty="0" smtClean="0">
              <a:solidFill>
                <a:schemeClr val="hlink"/>
              </a:solidFill>
            </a:endParaRPr>
          </a:p>
        </p:txBody>
      </p:sp>
      <p:sp>
        <p:nvSpPr>
          <p:cNvPr id="20483" name="Rectangle 3"/>
          <p:cNvSpPr>
            <a:spLocks noChangeArrowheads="1"/>
          </p:cNvSpPr>
          <p:nvPr/>
        </p:nvSpPr>
        <p:spPr bwMode="auto">
          <a:xfrm>
            <a:off x="1096963" y="1628775"/>
            <a:ext cx="2016125" cy="1152525"/>
          </a:xfrm>
          <a:prstGeom prst="rect">
            <a:avLst/>
          </a:prstGeom>
          <a:solidFill>
            <a:schemeClr val="accent1"/>
          </a:solidFill>
          <a:ln w="9525">
            <a:noFill/>
            <a:miter lim="800000"/>
            <a:headEnd/>
            <a:tailEnd/>
          </a:ln>
        </p:spPr>
        <p:txBody>
          <a:bodyPr wrap="none" anchor="ctr"/>
          <a:lstStyle/>
          <a:p>
            <a:endParaRPr lang="en-US" dirty="0"/>
          </a:p>
        </p:txBody>
      </p:sp>
      <p:sp>
        <p:nvSpPr>
          <p:cNvPr id="20484" name="Text Box 4"/>
          <p:cNvSpPr txBox="1">
            <a:spLocks noChangeArrowheads="1"/>
          </p:cNvSpPr>
          <p:nvPr/>
        </p:nvSpPr>
        <p:spPr bwMode="auto">
          <a:xfrm>
            <a:off x="1033463" y="1709738"/>
            <a:ext cx="2160587" cy="738664"/>
          </a:xfrm>
          <a:prstGeom prst="rect">
            <a:avLst/>
          </a:prstGeom>
          <a:noFill/>
          <a:ln w="9525">
            <a:noFill/>
            <a:miter lim="800000"/>
            <a:headEnd/>
            <a:tailEnd/>
          </a:ln>
        </p:spPr>
        <p:txBody>
          <a:bodyPr>
            <a:spAutoFit/>
          </a:bodyPr>
          <a:lstStyle/>
          <a:p>
            <a:pPr algn="ctr">
              <a:spcBef>
                <a:spcPct val="50000"/>
              </a:spcBef>
            </a:pPr>
            <a:r>
              <a:rPr lang="en-GB" sz="1400" dirty="0">
                <a:solidFill>
                  <a:schemeClr val="bg1"/>
                </a:solidFill>
              </a:rPr>
              <a:t>What key skills challenges are being faced?</a:t>
            </a:r>
          </a:p>
        </p:txBody>
      </p:sp>
      <p:sp>
        <p:nvSpPr>
          <p:cNvPr id="20485" name="Line 5"/>
          <p:cNvSpPr>
            <a:spLocks noChangeShapeType="1"/>
          </p:cNvSpPr>
          <p:nvPr/>
        </p:nvSpPr>
        <p:spPr bwMode="auto">
          <a:xfrm>
            <a:off x="3113088" y="2205038"/>
            <a:ext cx="431800" cy="0"/>
          </a:xfrm>
          <a:prstGeom prst="line">
            <a:avLst/>
          </a:prstGeom>
          <a:noFill/>
          <a:ln w="19050">
            <a:solidFill>
              <a:schemeClr val="tx2"/>
            </a:solidFill>
            <a:round/>
            <a:headEnd/>
            <a:tailEnd type="arrow" w="med" len="med"/>
          </a:ln>
        </p:spPr>
        <p:txBody>
          <a:bodyPr/>
          <a:lstStyle/>
          <a:p>
            <a:endParaRPr lang="en-GB" dirty="0"/>
          </a:p>
        </p:txBody>
      </p:sp>
      <p:sp>
        <p:nvSpPr>
          <p:cNvPr id="20486" name="Rectangle 6"/>
          <p:cNvSpPr>
            <a:spLocks noChangeArrowheads="1"/>
          </p:cNvSpPr>
          <p:nvPr/>
        </p:nvSpPr>
        <p:spPr bwMode="auto">
          <a:xfrm>
            <a:off x="3563938" y="1628775"/>
            <a:ext cx="2016125" cy="1152525"/>
          </a:xfrm>
          <a:prstGeom prst="rect">
            <a:avLst/>
          </a:prstGeom>
          <a:solidFill>
            <a:schemeClr val="accent1"/>
          </a:solidFill>
          <a:ln w="9525">
            <a:noFill/>
            <a:miter lim="800000"/>
            <a:headEnd/>
            <a:tailEnd/>
          </a:ln>
        </p:spPr>
        <p:txBody>
          <a:bodyPr wrap="none" anchor="ctr"/>
          <a:lstStyle/>
          <a:p>
            <a:endParaRPr lang="en-US" dirty="0"/>
          </a:p>
        </p:txBody>
      </p:sp>
      <p:sp>
        <p:nvSpPr>
          <p:cNvPr id="20487" name="Text Box 7"/>
          <p:cNvSpPr txBox="1">
            <a:spLocks noChangeArrowheads="1"/>
          </p:cNvSpPr>
          <p:nvPr/>
        </p:nvSpPr>
        <p:spPr bwMode="auto">
          <a:xfrm>
            <a:off x="3563938" y="1700808"/>
            <a:ext cx="1944687" cy="954107"/>
          </a:xfrm>
          <a:prstGeom prst="rect">
            <a:avLst/>
          </a:prstGeom>
          <a:noFill/>
          <a:ln w="9525">
            <a:noFill/>
            <a:miter lim="800000"/>
            <a:headEnd/>
            <a:tailEnd/>
          </a:ln>
        </p:spPr>
        <p:txBody>
          <a:bodyPr wrap="square">
            <a:spAutoFit/>
          </a:bodyPr>
          <a:lstStyle/>
          <a:p>
            <a:pPr algn="ctr"/>
            <a:r>
              <a:rPr lang="en-GB" sz="1400" dirty="0" smtClean="0">
                <a:solidFill>
                  <a:schemeClr val="bg1"/>
                </a:solidFill>
              </a:rPr>
              <a:t>Why retailing is important to the UK economy and labour market today</a:t>
            </a:r>
            <a:endParaRPr lang="en-GB" sz="1400" dirty="0">
              <a:solidFill>
                <a:schemeClr val="bg1"/>
              </a:solidFill>
            </a:endParaRPr>
          </a:p>
        </p:txBody>
      </p:sp>
      <p:sp>
        <p:nvSpPr>
          <p:cNvPr id="20488" name="Line 8"/>
          <p:cNvSpPr>
            <a:spLocks noChangeShapeType="1"/>
          </p:cNvSpPr>
          <p:nvPr/>
        </p:nvSpPr>
        <p:spPr bwMode="auto">
          <a:xfrm>
            <a:off x="5580063" y="2205038"/>
            <a:ext cx="431800" cy="0"/>
          </a:xfrm>
          <a:prstGeom prst="line">
            <a:avLst/>
          </a:prstGeom>
          <a:noFill/>
          <a:ln w="19050">
            <a:solidFill>
              <a:schemeClr val="tx2"/>
            </a:solidFill>
            <a:round/>
            <a:headEnd/>
            <a:tailEnd type="arrow" w="med" len="med"/>
          </a:ln>
        </p:spPr>
        <p:txBody>
          <a:bodyPr/>
          <a:lstStyle/>
          <a:p>
            <a:endParaRPr lang="en-GB" dirty="0"/>
          </a:p>
        </p:txBody>
      </p:sp>
      <p:sp>
        <p:nvSpPr>
          <p:cNvPr id="20489" name="Rectangle 9"/>
          <p:cNvSpPr>
            <a:spLocks noChangeArrowheads="1"/>
          </p:cNvSpPr>
          <p:nvPr/>
        </p:nvSpPr>
        <p:spPr bwMode="auto">
          <a:xfrm>
            <a:off x="6011863" y="1628775"/>
            <a:ext cx="2016125" cy="1152525"/>
          </a:xfrm>
          <a:prstGeom prst="rect">
            <a:avLst/>
          </a:prstGeom>
          <a:solidFill>
            <a:schemeClr val="accent1"/>
          </a:solidFill>
          <a:ln w="9525">
            <a:noFill/>
            <a:miter lim="800000"/>
            <a:headEnd/>
            <a:tailEnd/>
          </a:ln>
        </p:spPr>
        <p:txBody>
          <a:bodyPr wrap="none" anchor="ctr"/>
          <a:lstStyle/>
          <a:p>
            <a:endParaRPr lang="en-US" dirty="0"/>
          </a:p>
        </p:txBody>
      </p:sp>
      <p:sp>
        <p:nvSpPr>
          <p:cNvPr id="20491" name="Line 11"/>
          <p:cNvSpPr>
            <a:spLocks noChangeShapeType="1"/>
          </p:cNvSpPr>
          <p:nvPr/>
        </p:nvSpPr>
        <p:spPr bwMode="auto">
          <a:xfrm>
            <a:off x="2106613" y="3030538"/>
            <a:ext cx="4930775" cy="0"/>
          </a:xfrm>
          <a:prstGeom prst="line">
            <a:avLst/>
          </a:prstGeom>
          <a:noFill/>
          <a:ln w="19050">
            <a:solidFill>
              <a:schemeClr val="tx2"/>
            </a:solidFill>
            <a:round/>
            <a:headEnd/>
            <a:tailEnd/>
          </a:ln>
        </p:spPr>
        <p:txBody>
          <a:bodyPr/>
          <a:lstStyle/>
          <a:p>
            <a:endParaRPr lang="en-GB" dirty="0"/>
          </a:p>
        </p:txBody>
      </p:sp>
      <p:sp>
        <p:nvSpPr>
          <p:cNvPr id="20492" name="Line 12"/>
          <p:cNvSpPr>
            <a:spLocks noChangeShapeType="1"/>
          </p:cNvSpPr>
          <p:nvPr/>
        </p:nvSpPr>
        <p:spPr bwMode="auto">
          <a:xfrm rot="5400000">
            <a:off x="1991519" y="3137694"/>
            <a:ext cx="233362" cy="0"/>
          </a:xfrm>
          <a:prstGeom prst="line">
            <a:avLst/>
          </a:prstGeom>
          <a:noFill/>
          <a:ln w="19050">
            <a:solidFill>
              <a:schemeClr val="tx2"/>
            </a:solidFill>
            <a:round/>
            <a:headEnd/>
            <a:tailEnd type="arrow" w="med" len="med"/>
          </a:ln>
        </p:spPr>
        <p:txBody>
          <a:bodyPr/>
          <a:lstStyle/>
          <a:p>
            <a:endParaRPr lang="en-GB" dirty="0"/>
          </a:p>
        </p:txBody>
      </p:sp>
      <p:sp>
        <p:nvSpPr>
          <p:cNvPr id="20493" name="Line 13"/>
          <p:cNvSpPr>
            <a:spLocks noChangeShapeType="1"/>
          </p:cNvSpPr>
          <p:nvPr/>
        </p:nvSpPr>
        <p:spPr bwMode="auto">
          <a:xfrm rot="5400000">
            <a:off x="6909594" y="2918619"/>
            <a:ext cx="233362" cy="0"/>
          </a:xfrm>
          <a:prstGeom prst="line">
            <a:avLst/>
          </a:prstGeom>
          <a:noFill/>
          <a:ln w="19050">
            <a:solidFill>
              <a:schemeClr val="tx2"/>
            </a:solidFill>
            <a:round/>
            <a:headEnd/>
            <a:tailEnd/>
          </a:ln>
        </p:spPr>
        <p:txBody>
          <a:bodyPr/>
          <a:lstStyle/>
          <a:p>
            <a:endParaRPr lang="en-GB" dirty="0"/>
          </a:p>
        </p:txBody>
      </p:sp>
      <p:sp>
        <p:nvSpPr>
          <p:cNvPr id="20494" name="Rectangle 14"/>
          <p:cNvSpPr>
            <a:spLocks noChangeArrowheads="1"/>
          </p:cNvSpPr>
          <p:nvPr/>
        </p:nvSpPr>
        <p:spPr bwMode="auto">
          <a:xfrm>
            <a:off x="1096963" y="3255963"/>
            <a:ext cx="2016125" cy="1152525"/>
          </a:xfrm>
          <a:prstGeom prst="rect">
            <a:avLst/>
          </a:prstGeom>
          <a:solidFill>
            <a:schemeClr val="accent1"/>
          </a:solidFill>
          <a:ln w="9525">
            <a:noFill/>
            <a:miter lim="800000"/>
            <a:headEnd/>
            <a:tailEnd/>
          </a:ln>
        </p:spPr>
        <p:txBody>
          <a:bodyPr wrap="none" anchor="ctr"/>
          <a:lstStyle/>
          <a:p>
            <a:endParaRPr lang="en-US" dirty="0"/>
          </a:p>
        </p:txBody>
      </p:sp>
      <p:sp>
        <p:nvSpPr>
          <p:cNvPr id="20495" name="Line 15"/>
          <p:cNvSpPr>
            <a:spLocks noChangeShapeType="1"/>
          </p:cNvSpPr>
          <p:nvPr/>
        </p:nvSpPr>
        <p:spPr bwMode="auto">
          <a:xfrm>
            <a:off x="3113088" y="3832225"/>
            <a:ext cx="431800" cy="0"/>
          </a:xfrm>
          <a:prstGeom prst="line">
            <a:avLst/>
          </a:prstGeom>
          <a:noFill/>
          <a:ln w="19050">
            <a:solidFill>
              <a:schemeClr val="tx2"/>
            </a:solidFill>
            <a:round/>
            <a:headEnd/>
            <a:tailEnd type="arrow" w="med" len="med"/>
          </a:ln>
        </p:spPr>
        <p:txBody>
          <a:bodyPr/>
          <a:lstStyle/>
          <a:p>
            <a:endParaRPr lang="en-GB" dirty="0"/>
          </a:p>
        </p:txBody>
      </p:sp>
      <p:sp>
        <p:nvSpPr>
          <p:cNvPr id="20496" name="Rectangle 16"/>
          <p:cNvSpPr>
            <a:spLocks noChangeArrowheads="1"/>
          </p:cNvSpPr>
          <p:nvPr/>
        </p:nvSpPr>
        <p:spPr bwMode="auto">
          <a:xfrm>
            <a:off x="3563938" y="3255963"/>
            <a:ext cx="2016125" cy="1152525"/>
          </a:xfrm>
          <a:prstGeom prst="rect">
            <a:avLst/>
          </a:prstGeom>
          <a:solidFill>
            <a:schemeClr val="accent1"/>
          </a:solidFill>
          <a:ln w="9525">
            <a:noFill/>
            <a:miter lim="800000"/>
            <a:headEnd/>
            <a:tailEnd/>
          </a:ln>
        </p:spPr>
        <p:txBody>
          <a:bodyPr wrap="none" anchor="ctr"/>
          <a:lstStyle/>
          <a:p>
            <a:endParaRPr lang="en-US" dirty="0"/>
          </a:p>
        </p:txBody>
      </p:sp>
      <p:sp>
        <p:nvSpPr>
          <p:cNvPr id="20497" name="Line 17"/>
          <p:cNvSpPr>
            <a:spLocks noChangeShapeType="1"/>
          </p:cNvSpPr>
          <p:nvPr/>
        </p:nvSpPr>
        <p:spPr bwMode="auto">
          <a:xfrm>
            <a:off x="5580063" y="3832225"/>
            <a:ext cx="431800" cy="0"/>
          </a:xfrm>
          <a:prstGeom prst="line">
            <a:avLst/>
          </a:prstGeom>
          <a:noFill/>
          <a:ln w="19050">
            <a:solidFill>
              <a:schemeClr val="tx2"/>
            </a:solidFill>
            <a:round/>
            <a:headEnd/>
            <a:tailEnd type="arrow" w="med" len="med"/>
          </a:ln>
        </p:spPr>
        <p:txBody>
          <a:bodyPr/>
          <a:lstStyle/>
          <a:p>
            <a:endParaRPr lang="en-GB" dirty="0"/>
          </a:p>
        </p:txBody>
      </p:sp>
      <p:sp>
        <p:nvSpPr>
          <p:cNvPr id="20498" name="Rectangle 18"/>
          <p:cNvSpPr>
            <a:spLocks noChangeArrowheads="1"/>
          </p:cNvSpPr>
          <p:nvPr/>
        </p:nvSpPr>
        <p:spPr bwMode="auto">
          <a:xfrm>
            <a:off x="6011863" y="3255963"/>
            <a:ext cx="2016125" cy="1152525"/>
          </a:xfrm>
          <a:prstGeom prst="rect">
            <a:avLst/>
          </a:prstGeom>
          <a:solidFill>
            <a:schemeClr val="accent1"/>
          </a:solidFill>
          <a:ln w="9525">
            <a:noFill/>
            <a:miter lim="800000"/>
            <a:headEnd/>
            <a:tailEnd/>
          </a:ln>
        </p:spPr>
        <p:txBody>
          <a:bodyPr wrap="none" anchor="ctr"/>
          <a:lstStyle/>
          <a:p>
            <a:endParaRPr lang="en-US" dirty="0"/>
          </a:p>
        </p:txBody>
      </p:sp>
      <p:sp>
        <p:nvSpPr>
          <p:cNvPr id="20499" name="Line 19"/>
          <p:cNvSpPr>
            <a:spLocks noChangeShapeType="1"/>
          </p:cNvSpPr>
          <p:nvPr/>
        </p:nvSpPr>
        <p:spPr bwMode="auto">
          <a:xfrm>
            <a:off x="2106613" y="4648200"/>
            <a:ext cx="4930775" cy="0"/>
          </a:xfrm>
          <a:prstGeom prst="line">
            <a:avLst/>
          </a:prstGeom>
          <a:noFill/>
          <a:ln w="19050">
            <a:solidFill>
              <a:schemeClr val="tx2"/>
            </a:solidFill>
            <a:round/>
            <a:headEnd/>
            <a:tailEnd/>
          </a:ln>
        </p:spPr>
        <p:txBody>
          <a:bodyPr/>
          <a:lstStyle/>
          <a:p>
            <a:endParaRPr lang="en-GB" dirty="0"/>
          </a:p>
        </p:txBody>
      </p:sp>
      <p:sp>
        <p:nvSpPr>
          <p:cNvPr id="20500" name="Line 20"/>
          <p:cNvSpPr>
            <a:spLocks noChangeShapeType="1"/>
          </p:cNvSpPr>
          <p:nvPr/>
        </p:nvSpPr>
        <p:spPr bwMode="auto">
          <a:xfrm rot="5400000">
            <a:off x="1991518" y="4755357"/>
            <a:ext cx="233363" cy="0"/>
          </a:xfrm>
          <a:prstGeom prst="line">
            <a:avLst/>
          </a:prstGeom>
          <a:noFill/>
          <a:ln w="19050">
            <a:solidFill>
              <a:schemeClr val="tx2"/>
            </a:solidFill>
            <a:round/>
            <a:headEnd/>
            <a:tailEnd type="arrow" w="med" len="med"/>
          </a:ln>
        </p:spPr>
        <p:txBody>
          <a:bodyPr/>
          <a:lstStyle/>
          <a:p>
            <a:endParaRPr lang="en-GB" dirty="0"/>
          </a:p>
        </p:txBody>
      </p:sp>
      <p:sp>
        <p:nvSpPr>
          <p:cNvPr id="20501" name="Line 21"/>
          <p:cNvSpPr>
            <a:spLocks noChangeShapeType="1"/>
          </p:cNvSpPr>
          <p:nvPr/>
        </p:nvSpPr>
        <p:spPr bwMode="auto">
          <a:xfrm rot="5400000">
            <a:off x="6909593" y="4526757"/>
            <a:ext cx="233363" cy="0"/>
          </a:xfrm>
          <a:prstGeom prst="line">
            <a:avLst/>
          </a:prstGeom>
          <a:noFill/>
          <a:ln w="19050">
            <a:solidFill>
              <a:schemeClr val="tx2"/>
            </a:solidFill>
            <a:round/>
            <a:headEnd/>
            <a:tailEnd/>
          </a:ln>
        </p:spPr>
        <p:txBody>
          <a:bodyPr/>
          <a:lstStyle/>
          <a:p>
            <a:endParaRPr lang="en-GB" dirty="0"/>
          </a:p>
        </p:txBody>
      </p:sp>
      <p:sp>
        <p:nvSpPr>
          <p:cNvPr id="20502" name="Rectangle 22"/>
          <p:cNvSpPr>
            <a:spLocks noChangeArrowheads="1"/>
          </p:cNvSpPr>
          <p:nvPr/>
        </p:nvSpPr>
        <p:spPr bwMode="auto">
          <a:xfrm>
            <a:off x="1096963" y="4892675"/>
            <a:ext cx="2016125" cy="1152525"/>
          </a:xfrm>
          <a:prstGeom prst="rect">
            <a:avLst/>
          </a:prstGeom>
          <a:solidFill>
            <a:schemeClr val="accent1"/>
          </a:solidFill>
          <a:ln w="9525">
            <a:noFill/>
            <a:miter lim="800000"/>
            <a:headEnd/>
            <a:tailEnd/>
          </a:ln>
        </p:spPr>
        <p:txBody>
          <a:bodyPr wrap="none" anchor="ctr"/>
          <a:lstStyle/>
          <a:p>
            <a:endParaRPr lang="en-US" dirty="0"/>
          </a:p>
        </p:txBody>
      </p:sp>
      <p:sp>
        <p:nvSpPr>
          <p:cNvPr id="20503" name="Line 23"/>
          <p:cNvSpPr>
            <a:spLocks noChangeShapeType="1"/>
          </p:cNvSpPr>
          <p:nvPr/>
        </p:nvSpPr>
        <p:spPr bwMode="auto">
          <a:xfrm>
            <a:off x="3113088" y="5468938"/>
            <a:ext cx="431800" cy="0"/>
          </a:xfrm>
          <a:prstGeom prst="line">
            <a:avLst/>
          </a:prstGeom>
          <a:noFill/>
          <a:ln w="19050">
            <a:solidFill>
              <a:schemeClr val="tx2"/>
            </a:solidFill>
            <a:round/>
            <a:headEnd/>
            <a:tailEnd type="arrow" w="med" len="med"/>
          </a:ln>
        </p:spPr>
        <p:txBody>
          <a:bodyPr/>
          <a:lstStyle/>
          <a:p>
            <a:endParaRPr lang="en-GB" dirty="0"/>
          </a:p>
        </p:txBody>
      </p:sp>
      <p:sp>
        <p:nvSpPr>
          <p:cNvPr id="20504" name="Rectangle 24"/>
          <p:cNvSpPr>
            <a:spLocks noChangeArrowheads="1"/>
          </p:cNvSpPr>
          <p:nvPr/>
        </p:nvSpPr>
        <p:spPr bwMode="auto">
          <a:xfrm>
            <a:off x="3563938" y="4892675"/>
            <a:ext cx="2016125" cy="1152525"/>
          </a:xfrm>
          <a:prstGeom prst="rect">
            <a:avLst/>
          </a:prstGeom>
          <a:solidFill>
            <a:schemeClr val="accent1"/>
          </a:solidFill>
          <a:ln w="9525">
            <a:noFill/>
            <a:miter lim="800000"/>
            <a:headEnd/>
            <a:tailEnd/>
          </a:ln>
        </p:spPr>
        <p:txBody>
          <a:bodyPr wrap="none" anchor="ctr"/>
          <a:lstStyle/>
          <a:p>
            <a:endParaRPr lang="en-US" dirty="0"/>
          </a:p>
        </p:txBody>
      </p:sp>
      <p:sp>
        <p:nvSpPr>
          <p:cNvPr id="20510" name="Text Box 30"/>
          <p:cNvSpPr txBox="1">
            <a:spLocks noChangeArrowheads="1"/>
          </p:cNvSpPr>
          <p:nvPr/>
        </p:nvSpPr>
        <p:spPr bwMode="auto">
          <a:xfrm>
            <a:off x="3563888" y="3212976"/>
            <a:ext cx="1944687" cy="1169551"/>
          </a:xfrm>
          <a:prstGeom prst="rect">
            <a:avLst/>
          </a:prstGeom>
          <a:noFill/>
          <a:ln w="9525">
            <a:noFill/>
            <a:miter lim="800000"/>
            <a:headEnd/>
            <a:tailEnd/>
          </a:ln>
        </p:spPr>
        <p:txBody>
          <a:bodyPr>
            <a:spAutoFit/>
          </a:bodyPr>
          <a:lstStyle/>
          <a:p>
            <a:pPr algn="ctr">
              <a:spcBef>
                <a:spcPct val="50000"/>
              </a:spcBef>
            </a:pPr>
            <a:r>
              <a:rPr lang="en-GB" sz="1400" dirty="0">
                <a:solidFill>
                  <a:schemeClr val="bg1"/>
                </a:solidFill>
              </a:rPr>
              <a:t>The performance challenge: </a:t>
            </a:r>
            <a:br>
              <a:rPr lang="en-GB" sz="1400" dirty="0">
                <a:solidFill>
                  <a:schemeClr val="bg1"/>
                </a:solidFill>
              </a:rPr>
            </a:br>
            <a:r>
              <a:rPr lang="en-GB" sz="1400" dirty="0" smtClean="0">
                <a:solidFill>
                  <a:schemeClr val="bg1"/>
                </a:solidFill>
              </a:rPr>
              <a:t>Attracting and retaining talented individuals</a:t>
            </a:r>
            <a:endParaRPr lang="en-GB" sz="1400" dirty="0">
              <a:solidFill>
                <a:schemeClr val="bg1"/>
              </a:solidFill>
            </a:endParaRPr>
          </a:p>
        </p:txBody>
      </p:sp>
      <p:sp>
        <p:nvSpPr>
          <p:cNvPr id="20511" name="Text Box 31"/>
          <p:cNvSpPr txBox="1">
            <a:spLocks noChangeArrowheads="1"/>
          </p:cNvSpPr>
          <p:nvPr/>
        </p:nvSpPr>
        <p:spPr bwMode="auto">
          <a:xfrm>
            <a:off x="971600" y="3356992"/>
            <a:ext cx="2160588" cy="954107"/>
          </a:xfrm>
          <a:prstGeom prst="rect">
            <a:avLst/>
          </a:prstGeom>
          <a:noFill/>
          <a:ln w="9525">
            <a:noFill/>
            <a:miter lim="800000"/>
            <a:headEnd/>
            <a:tailEnd/>
          </a:ln>
        </p:spPr>
        <p:txBody>
          <a:bodyPr wrap="square">
            <a:spAutoFit/>
          </a:bodyPr>
          <a:lstStyle/>
          <a:p>
            <a:pPr algn="ctr">
              <a:spcBef>
                <a:spcPct val="50000"/>
              </a:spcBef>
            </a:pPr>
            <a:r>
              <a:rPr lang="en-GB" sz="1400" dirty="0">
                <a:solidFill>
                  <a:schemeClr val="bg1"/>
                </a:solidFill>
              </a:rPr>
              <a:t>The performance challenge: </a:t>
            </a:r>
            <a:r>
              <a:rPr lang="en-GB" sz="1400" dirty="0" smtClean="0">
                <a:solidFill>
                  <a:schemeClr val="bg1"/>
                </a:solidFill>
              </a:rPr>
              <a:t>raising skills and investing in the workforce</a:t>
            </a:r>
            <a:endParaRPr lang="en-GB" sz="1400" dirty="0"/>
          </a:p>
        </p:txBody>
      </p:sp>
      <p:sp>
        <p:nvSpPr>
          <p:cNvPr id="20512" name="Text Box 32"/>
          <p:cNvSpPr txBox="1">
            <a:spLocks noChangeArrowheads="1"/>
          </p:cNvSpPr>
          <p:nvPr/>
        </p:nvSpPr>
        <p:spPr bwMode="auto">
          <a:xfrm>
            <a:off x="6012160" y="1700808"/>
            <a:ext cx="2016125" cy="954107"/>
          </a:xfrm>
          <a:prstGeom prst="rect">
            <a:avLst/>
          </a:prstGeom>
          <a:noFill/>
          <a:ln w="9525">
            <a:noFill/>
            <a:miter lim="800000"/>
            <a:headEnd/>
            <a:tailEnd/>
          </a:ln>
        </p:spPr>
        <p:txBody>
          <a:bodyPr>
            <a:spAutoFit/>
          </a:bodyPr>
          <a:lstStyle/>
          <a:p>
            <a:pPr algn="ctr">
              <a:spcBef>
                <a:spcPct val="50000"/>
              </a:spcBef>
            </a:pPr>
            <a:r>
              <a:rPr lang="en-GB" sz="1400" dirty="0">
                <a:solidFill>
                  <a:schemeClr val="bg1"/>
                </a:solidFill>
              </a:rPr>
              <a:t>The performance challenge: </a:t>
            </a:r>
            <a:br>
              <a:rPr lang="en-GB" sz="1400" dirty="0">
                <a:solidFill>
                  <a:schemeClr val="bg1"/>
                </a:solidFill>
              </a:rPr>
            </a:br>
            <a:r>
              <a:rPr lang="en-GB" sz="1400" dirty="0" smtClean="0">
                <a:solidFill>
                  <a:schemeClr val="bg1"/>
                </a:solidFill>
              </a:rPr>
              <a:t>Improving management quality</a:t>
            </a:r>
            <a:endParaRPr lang="en-GB" sz="1400" dirty="0">
              <a:solidFill>
                <a:schemeClr val="bg1"/>
              </a:solidFill>
            </a:endParaRP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9A95AB0A-7751-445D-932C-799CA85CC9D1}" type="slidenum">
              <a:rPr lang="en-GB" sz="1200">
                <a:solidFill>
                  <a:schemeClr val="tx1">
                    <a:tint val="75000"/>
                  </a:schemeClr>
                </a:solidFill>
              </a:rPr>
              <a:pPr algn="r">
                <a:defRPr/>
              </a:pPr>
              <a:t>3</a:t>
            </a:fld>
            <a:endParaRPr lang="en-GB" sz="1200" dirty="0">
              <a:solidFill>
                <a:schemeClr val="tx1">
                  <a:tint val="75000"/>
                </a:schemeClr>
              </a:solidFill>
            </a:endParaRPr>
          </a:p>
        </p:txBody>
      </p:sp>
      <p:sp>
        <p:nvSpPr>
          <p:cNvPr id="20518" name="Text Box 38"/>
          <p:cNvSpPr txBox="1">
            <a:spLocks noChangeArrowheads="1"/>
          </p:cNvSpPr>
          <p:nvPr/>
        </p:nvSpPr>
        <p:spPr bwMode="auto">
          <a:xfrm>
            <a:off x="6156176" y="3212976"/>
            <a:ext cx="1800225" cy="1169551"/>
          </a:xfrm>
          <a:prstGeom prst="rect">
            <a:avLst/>
          </a:prstGeom>
          <a:noFill/>
          <a:ln w="9525">
            <a:noFill/>
            <a:miter lim="800000"/>
            <a:headEnd/>
            <a:tailEnd/>
          </a:ln>
          <a:effectLst/>
        </p:spPr>
        <p:txBody>
          <a:bodyPr wrap="square">
            <a:spAutoFit/>
          </a:bodyPr>
          <a:lstStyle/>
          <a:p>
            <a:pPr algn="ctr">
              <a:spcBef>
                <a:spcPct val="50000"/>
              </a:spcBef>
            </a:pPr>
            <a:r>
              <a:rPr lang="en-GB" sz="1400" dirty="0">
                <a:solidFill>
                  <a:schemeClr val="bg1"/>
                </a:solidFill>
              </a:rPr>
              <a:t>Growth through skills: </a:t>
            </a:r>
            <a:br>
              <a:rPr lang="en-GB" sz="1400" dirty="0">
                <a:solidFill>
                  <a:schemeClr val="bg1"/>
                </a:solidFill>
              </a:rPr>
            </a:br>
            <a:r>
              <a:rPr lang="en-GB" sz="1400" dirty="0" smtClean="0">
                <a:solidFill>
                  <a:schemeClr val="bg1"/>
                </a:solidFill>
              </a:rPr>
              <a:t>Making best use of the existing training infrastructure</a:t>
            </a:r>
            <a:endParaRPr lang="en-GB" sz="1400" dirty="0">
              <a:solidFill>
                <a:schemeClr val="bg1"/>
              </a:solidFill>
            </a:endParaRPr>
          </a:p>
        </p:txBody>
      </p:sp>
      <p:sp>
        <p:nvSpPr>
          <p:cNvPr id="20519" name="Text Box 39"/>
          <p:cNvSpPr txBox="1">
            <a:spLocks noChangeArrowheads="1"/>
          </p:cNvSpPr>
          <p:nvPr/>
        </p:nvSpPr>
        <p:spPr bwMode="auto">
          <a:xfrm>
            <a:off x="1043608" y="4941168"/>
            <a:ext cx="2016125" cy="954107"/>
          </a:xfrm>
          <a:prstGeom prst="rect">
            <a:avLst/>
          </a:prstGeom>
          <a:noFill/>
          <a:ln w="9525">
            <a:noFill/>
            <a:miter lim="800000"/>
            <a:headEnd/>
            <a:tailEnd/>
          </a:ln>
          <a:effectLst/>
        </p:spPr>
        <p:txBody>
          <a:bodyPr wrap="square">
            <a:spAutoFit/>
          </a:bodyPr>
          <a:lstStyle/>
          <a:p>
            <a:pPr algn="ctr">
              <a:spcBef>
                <a:spcPct val="50000"/>
              </a:spcBef>
            </a:pPr>
            <a:r>
              <a:rPr lang="en-GB" sz="1400" dirty="0" smtClean="0">
                <a:solidFill>
                  <a:schemeClr val="bg1"/>
                </a:solidFill>
              </a:rPr>
              <a:t>Growth through skills:  securing success through people management</a:t>
            </a:r>
            <a:endParaRPr lang="en-GB" sz="1400" dirty="0">
              <a:solidFill>
                <a:schemeClr val="bg1"/>
              </a:solidFill>
            </a:endParaRPr>
          </a:p>
        </p:txBody>
      </p:sp>
      <p:sp>
        <p:nvSpPr>
          <p:cNvPr id="34" name="Slide Number Placeholder 33"/>
          <p:cNvSpPr>
            <a:spLocks noGrp="1"/>
          </p:cNvSpPr>
          <p:nvPr>
            <p:ph type="sldNum" sz="quarter" idx="12"/>
          </p:nvPr>
        </p:nvSpPr>
        <p:spPr/>
        <p:txBody>
          <a:bodyPr/>
          <a:lstStyle/>
          <a:p>
            <a:pPr>
              <a:defRPr/>
            </a:pPr>
            <a:fld id="{1D223E96-EE2D-4559-B977-808351D51C9A}" type="slidenum">
              <a:rPr lang="en-GB" smtClean="0"/>
              <a:pPr>
                <a:defRPr/>
              </a:pPr>
              <a:t>3</a:t>
            </a:fld>
            <a:endParaRPr lang="en-GB" dirty="0"/>
          </a:p>
        </p:txBody>
      </p:sp>
      <p:sp>
        <p:nvSpPr>
          <p:cNvPr id="35" name="Text Box 39"/>
          <p:cNvSpPr txBox="1">
            <a:spLocks noChangeArrowheads="1"/>
          </p:cNvSpPr>
          <p:nvPr/>
        </p:nvSpPr>
        <p:spPr bwMode="auto">
          <a:xfrm>
            <a:off x="3563888" y="5085184"/>
            <a:ext cx="1872208" cy="738664"/>
          </a:xfrm>
          <a:prstGeom prst="rect">
            <a:avLst/>
          </a:prstGeom>
          <a:noFill/>
          <a:ln w="9525">
            <a:noFill/>
            <a:miter lim="800000"/>
            <a:headEnd/>
            <a:tailEnd/>
          </a:ln>
          <a:effectLst/>
        </p:spPr>
        <p:txBody>
          <a:bodyPr wrap="square">
            <a:spAutoFit/>
          </a:bodyPr>
          <a:lstStyle/>
          <a:p>
            <a:pPr algn="ctr">
              <a:spcBef>
                <a:spcPct val="50000"/>
              </a:spcBef>
            </a:pPr>
            <a:r>
              <a:rPr lang="en-GB" sz="1400" dirty="0" smtClean="0">
                <a:solidFill>
                  <a:schemeClr val="bg1"/>
                </a:solidFill>
              </a:rPr>
              <a:t>Benefits to Business: Securing the future of the sector</a:t>
            </a:r>
            <a:endParaRPr lang="en-GB" sz="14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p:txBody>
          <a:bodyPr/>
          <a:lstStyle/>
          <a:p>
            <a:r>
              <a:rPr lang="en-GB" sz="2400" dirty="0" smtClean="0"/>
              <a:t>What key skills challenges are being faced overall?</a:t>
            </a:r>
          </a:p>
        </p:txBody>
      </p:sp>
      <p:grpSp>
        <p:nvGrpSpPr>
          <p:cNvPr id="2" name="Group 8"/>
          <p:cNvGrpSpPr>
            <a:grpSpLocks/>
          </p:cNvGrpSpPr>
          <p:nvPr/>
        </p:nvGrpSpPr>
        <p:grpSpPr bwMode="auto">
          <a:xfrm>
            <a:off x="107504" y="1340768"/>
            <a:ext cx="7610174" cy="1440160"/>
            <a:chOff x="113" y="1162"/>
            <a:chExt cx="4854" cy="862"/>
          </a:xfrm>
        </p:grpSpPr>
        <p:sp>
          <p:nvSpPr>
            <p:cNvPr id="62468" name="AutoShape 4"/>
            <p:cNvSpPr>
              <a:spLocks noChangeArrowheads="1"/>
            </p:cNvSpPr>
            <p:nvPr/>
          </p:nvSpPr>
          <p:spPr bwMode="auto">
            <a:xfrm>
              <a:off x="113" y="1162"/>
              <a:ext cx="4854" cy="862"/>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GB" dirty="0"/>
            </a:p>
          </p:txBody>
        </p:sp>
        <p:sp>
          <p:nvSpPr>
            <p:cNvPr id="62469" name="Text Box 5"/>
            <p:cNvSpPr txBox="1">
              <a:spLocks noChangeArrowheads="1"/>
            </p:cNvSpPr>
            <p:nvPr/>
          </p:nvSpPr>
          <p:spPr bwMode="auto">
            <a:xfrm>
              <a:off x="204" y="1298"/>
              <a:ext cx="4536" cy="174"/>
            </a:xfrm>
            <a:prstGeom prst="rect">
              <a:avLst/>
            </a:prstGeom>
            <a:noFill/>
            <a:ln w="9525">
              <a:noFill/>
              <a:miter lim="800000"/>
              <a:headEnd/>
              <a:tailEnd/>
            </a:ln>
            <a:effectLst/>
          </p:spPr>
          <p:txBody>
            <a:bodyPr>
              <a:spAutoFit/>
            </a:bodyPr>
            <a:lstStyle/>
            <a:p>
              <a:pPr>
                <a:spcBef>
                  <a:spcPct val="50000"/>
                </a:spcBef>
              </a:pPr>
              <a:endParaRPr lang="en-GB" sz="1200" dirty="0">
                <a:solidFill>
                  <a:schemeClr val="bg1"/>
                </a:solidFill>
              </a:endParaRPr>
            </a:p>
          </p:txBody>
        </p:sp>
      </p:grpSp>
      <p:grpSp>
        <p:nvGrpSpPr>
          <p:cNvPr id="3" name="Group 9"/>
          <p:cNvGrpSpPr>
            <a:grpSpLocks/>
          </p:cNvGrpSpPr>
          <p:nvPr/>
        </p:nvGrpSpPr>
        <p:grpSpPr bwMode="auto">
          <a:xfrm>
            <a:off x="395536" y="3068960"/>
            <a:ext cx="7945150" cy="1479558"/>
            <a:chOff x="612" y="2160"/>
            <a:chExt cx="4651" cy="862"/>
          </a:xfrm>
        </p:grpSpPr>
        <p:sp>
          <p:nvSpPr>
            <p:cNvPr id="62470" name="AutoShape 6"/>
            <p:cNvSpPr>
              <a:spLocks noChangeArrowheads="1"/>
            </p:cNvSpPr>
            <p:nvPr/>
          </p:nvSpPr>
          <p:spPr bwMode="auto">
            <a:xfrm>
              <a:off x="718" y="2160"/>
              <a:ext cx="4545" cy="862"/>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GB" dirty="0"/>
            </a:p>
          </p:txBody>
        </p:sp>
        <p:sp>
          <p:nvSpPr>
            <p:cNvPr id="62471" name="Text Box 7"/>
            <p:cNvSpPr txBox="1">
              <a:spLocks noChangeArrowheads="1"/>
            </p:cNvSpPr>
            <p:nvPr/>
          </p:nvSpPr>
          <p:spPr bwMode="auto">
            <a:xfrm>
              <a:off x="612" y="2251"/>
              <a:ext cx="4536" cy="174"/>
            </a:xfrm>
            <a:prstGeom prst="rect">
              <a:avLst/>
            </a:prstGeom>
            <a:noFill/>
            <a:ln w="9525">
              <a:noFill/>
              <a:miter lim="800000"/>
              <a:headEnd/>
              <a:tailEnd/>
            </a:ln>
            <a:effectLst/>
          </p:spPr>
          <p:txBody>
            <a:bodyPr>
              <a:spAutoFit/>
            </a:bodyPr>
            <a:lstStyle/>
            <a:p>
              <a:pPr>
                <a:spcBef>
                  <a:spcPct val="50000"/>
                </a:spcBef>
              </a:pPr>
              <a:endParaRPr lang="en-GB" sz="1200" dirty="0">
                <a:solidFill>
                  <a:schemeClr val="bg1"/>
                </a:solidFill>
              </a:endParaRPr>
            </a:p>
          </p:txBody>
        </p:sp>
      </p:grpSp>
      <p:grpSp>
        <p:nvGrpSpPr>
          <p:cNvPr id="4" name="Group 10"/>
          <p:cNvGrpSpPr>
            <a:grpSpLocks/>
          </p:cNvGrpSpPr>
          <p:nvPr/>
        </p:nvGrpSpPr>
        <p:grpSpPr bwMode="auto">
          <a:xfrm>
            <a:off x="1475656" y="5949280"/>
            <a:ext cx="7488832" cy="792088"/>
            <a:chOff x="113" y="1291"/>
            <a:chExt cx="4944" cy="862"/>
          </a:xfrm>
        </p:grpSpPr>
        <p:sp>
          <p:nvSpPr>
            <p:cNvPr id="62475" name="AutoShape 11"/>
            <p:cNvSpPr>
              <a:spLocks noChangeArrowheads="1"/>
            </p:cNvSpPr>
            <p:nvPr/>
          </p:nvSpPr>
          <p:spPr bwMode="auto">
            <a:xfrm>
              <a:off x="113" y="1291"/>
              <a:ext cx="4944" cy="862"/>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GB" sz="1400" dirty="0">
                <a:solidFill>
                  <a:schemeClr val="bg1">
                    <a:lumMod val="95000"/>
                  </a:schemeClr>
                </a:solidFill>
              </a:endParaRPr>
            </a:p>
          </p:txBody>
        </p:sp>
        <p:sp>
          <p:nvSpPr>
            <p:cNvPr id="62476" name="Text Box 12"/>
            <p:cNvSpPr txBox="1">
              <a:spLocks noChangeArrowheads="1"/>
            </p:cNvSpPr>
            <p:nvPr/>
          </p:nvSpPr>
          <p:spPr bwMode="auto">
            <a:xfrm>
              <a:off x="204" y="1298"/>
              <a:ext cx="4536" cy="174"/>
            </a:xfrm>
            <a:prstGeom prst="rect">
              <a:avLst/>
            </a:prstGeom>
            <a:noFill/>
            <a:ln w="9525">
              <a:noFill/>
              <a:miter lim="800000"/>
              <a:headEnd/>
              <a:tailEnd/>
            </a:ln>
            <a:effectLst/>
          </p:spPr>
          <p:txBody>
            <a:bodyPr>
              <a:spAutoFit/>
            </a:bodyPr>
            <a:lstStyle/>
            <a:p>
              <a:pPr>
                <a:spcBef>
                  <a:spcPct val="50000"/>
                </a:spcBef>
              </a:pPr>
              <a:r>
                <a:rPr lang="en-GB" sz="1200" dirty="0" smtClean="0">
                  <a:solidFill>
                    <a:schemeClr val="bg1"/>
                  </a:solidFill>
                </a:rPr>
                <a:t> </a:t>
              </a:r>
              <a:endParaRPr lang="en-GB" sz="1200" dirty="0">
                <a:solidFill>
                  <a:schemeClr val="bg1"/>
                </a:solidFill>
              </a:endParaRPr>
            </a:p>
          </p:txBody>
        </p:sp>
      </p:grpSp>
      <p:sp>
        <p:nvSpPr>
          <p:cNvPr id="12" name="Rectangle 11"/>
          <p:cNvSpPr/>
          <p:nvPr/>
        </p:nvSpPr>
        <p:spPr>
          <a:xfrm>
            <a:off x="179512" y="1395933"/>
            <a:ext cx="7567160" cy="1384995"/>
          </a:xfrm>
          <a:prstGeom prst="rect">
            <a:avLst/>
          </a:prstGeom>
        </p:spPr>
        <p:txBody>
          <a:bodyPr wrap="square">
            <a:spAutoFit/>
          </a:bodyPr>
          <a:lstStyle/>
          <a:p>
            <a:pPr lvl="0" algn="l">
              <a:tabLst/>
            </a:pPr>
            <a:r>
              <a:rPr lang="en-GB" sz="1400" dirty="0" smtClean="0">
                <a:solidFill>
                  <a:schemeClr val="bg1">
                    <a:lumMod val="95000"/>
                  </a:schemeClr>
                </a:solidFill>
              </a:rPr>
              <a:t>Increasing consumer affluence which has given the consumer </a:t>
            </a:r>
            <a:r>
              <a:rPr lang="en-GB" sz="1400" b="1" dirty="0" smtClean="0">
                <a:solidFill>
                  <a:schemeClr val="bg1">
                    <a:lumMod val="95000"/>
                  </a:schemeClr>
                </a:solidFill>
              </a:rPr>
              <a:t>wider access to a range of retailers </a:t>
            </a:r>
            <a:r>
              <a:rPr lang="en-GB" sz="1400" dirty="0" smtClean="0">
                <a:solidFill>
                  <a:schemeClr val="bg1">
                    <a:lumMod val="95000"/>
                  </a:schemeClr>
                </a:solidFill>
              </a:rPr>
              <a:t>especially so </a:t>
            </a:r>
            <a:r>
              <a:rPr lang="en-GB" sz="1400" i="1" dirty="0" smtClean="0">
                <a:solidFill>
                  <a:schemeClr val="bg1">
                    <a:lumMod val="95000"/>
                  </a:schemeClr>
                </a:solidFill>
              </a:rPr>
              <a:t>via</a:t>
            </a:r>
            <a:r>
              <a:rPr lang="en-GB" sz="1400" dirty="0" smtClean="0">
                <a:solidFill>
                  <a:schemeClr val="bg1">
                    <a:lumMod val="95000"/>
                  </a:schemeClr>
                </a:solidFill>
              </a:rPr>
              <a:t> the internet, made them </a:t>
            </a:r>
            <a:r>
              <a:rPr lang="en-GB" sz="1400" b="1" dirty="0" smtClean="0">
                <a:solidFill>
                  <a:schemeClr val="bg1">
                    <a:lumMod val="95000"/>
                  </a:schemeClr>
                </a:solidFill>
              </a:rPr>
              <a:t>increasingly demanding of customer service</a:t>
            </a:r>
            <a:r>
              <a:rPr lang="en-GB" sz="1400" dirty="0" smtClean="0">
                <a:solidFill>
                  <a:schemeClr val="bg1">
                    <a:lumMod val="95000"/>
                  </a:schemeClr>
                </a:solidFill>
              </a:rPr>
              <a:t>, and made them </a:t>
            </a:r>
            <a:r>
              <a:rPr lang="en-GB" sz="1400" b="1" dirty="0" smtClean="0">
                <a:solidFill>
                  <a:schemeClr val="bg1">
                    <a:lumMod val="95000"/>
                  </a:schemeClr>
                </a:solidFill>
              </a:rPr>
              <a:t>less loyal to particular retailers.  </a:t>
            </a:r>
          </a:p>
          <a:p>
            <a:pPr lvl="0" algn="l">
              <a:tabLst/>
            </a:pPr>
            <a:r>
              <a:rPr lang="en-GB" sz="1400" dirty="0" smtClean="0">
                <a:solidFill>
                  <a:schemeClr val="bg1">
                    <a:lumMod val="95000"/>
                  </a:schemeClr>
                </a:solidFill>
              </a:rPr>
              <a:t>The challenge to retailers is </a:t>
            </a:r>
            <a:r>
              <a:rPr lang="en-GB" sz="1400" b="1" dirty="0" smtClean="0">
                <a:solidFill>
                  <a:schemeClr val="bg1">
                    <a:lumMod val="95000"/>
                  </a:schemeClr>
                </a:solidFill>
              </a:rPr>
              <a:t>to provide a more enticing retail environment </a:t>
            </a:r>
            <a:r>
              <a:rPr lang="en-GB" sz="1400" dirty="0" smtClean="0">
                <a:solidFill>
                  <a:schemeClr val="bg1">
                    <a:lumMod val="95000"/>
                  </a:schemeClr>
                </a:solidFill>
              </a:rPr>
              <a:t>which will attract and retain customers.  Whilst rising to these challenges is not solely a skills issue, </a:t>
            </a:r>
            <a:r>
              <a:rPr lang="en-GB" sz="1400" b="1" dirty="0" smtClean="0">
                <a:solidFill>
                  <a:schemeClr val="bg1">
                    <a:lumMod val="95000"/>
                  </a:schemeClr>
                </a:solidFill>
              </a:rPr>
              <a:t>skills are a vital element in improving the competitiveness of retailers.</a:t>
            </a:r>
          </a:p>
        </p:txBody>
      </p:sp>
      <p:sp>
        <p:nvSpPr>
          <p:cNvPr id="13" name="Rectangle 12"/>
          <p:cNvSpPr/>
          <p:nvPr/>
        </p:nvSpPr>
        <p:spPr>
          <a:xfrm>
            <a:off x="611560" y="3140968"/>
            <a:ext cx="7469903" cy="1384995"/>
          </a:xfrm>
          <a:prstGeom prst="rect">
            <a:avLst/>
          </a:prstGeom>
        </p:spPr>
        <p:txBody>
          <a:bodyPr wrap="square">
            <a:spAutoFit/>
          </a:bodyPr>
          <a:lstStyle/>
          <a:p>
            <a:pPr lvl="0" algn="l"/>
            <a:r>
              <a:rPr lang="en-GB" sz="1400" b="0" dirty="0" smtClean="0">
                <a:solidFill>
                  <a:schemeClr val="bg1">
                    <a:lumMod val="95000"/>
                  </a:schemeClr>
                </a:solidFill>
              </a:rPr>
              <a:t>The sector is dependent upon customer service workers.  Given the scale of  employment in the sector, levels of labour turnover, and the projected growth in  employment over the medium-term, the sector needs to </a:t>
            </a:r>
            <a:r>
              <a:rPr lang="en-GB" sz="1400" b="1" dirty="0" smtClean="0">
                <a:solidFill>
                  <a:schemeClr val="bg1">
                    <a:lumMod val="95000"/>
                  </a:schemeClr>
                </a:solidFill>
              </a:rPr>
              <a:t>attract a large number of people </a:t>
            </a:r>
            <a:r>
              <a:rPr lang="en-GB" sz="1400" b="0" dirty="0" smtClean="0">
                <a:solidFill>
                  <a:schemeClr val="bg1">
                    <a:lumMod val="95000"/>
                  </a:schemeClr>
                </a:solidFill>
              </a:rPr>
              <a:t>to work in the industry every year.  </a:t>
            </a:r>
            <a:r>
              <a:rPr lang="en-GB" sz="1400" b="1" dirty="0" smtClean="0">
                <a:solidFill>
                  <a:schemeClr val="bg1">
                    <a:lumMod val="95000"/>
                  </a:schemeClr>
                </a:solidFill>
              </a:rPr>
              <a:t>The provision of training represents a win-win for employers</a:t>
            </a:r>
            <a:r>
              <a:rPr lang="en-GB" sz="1400" b="0" dirty="0" smtClean="0">
                <a:solidFill>
                  <a:schemeClr val="bg1">
                    <a:lumMod val="95000"/>
                  </a:schemeClr>
                </a:solidFill>
              </a:rPr>
              <a:t>:  it improves the </a:t>
            </a:r>
            <a:r>
              <a:rPr lang="en-GB" sz="1400" b="1" dirty="0" smtClean="0">
                <a:solidFill>
                  <a:schemeClr val="bg1">
                    <a:lumMod val="95000"/>
                  </a:schemeClr>
                </a:solidFill>
              </a:rPr>
              <a:t>quality of labour available </a:t>
            </a:r>
            <a:r>
              <a:rPr lang="en-GB" sz="1400" b="0" dirty="0" smtClean="0">
                <a:solidFill>
                  <a:schemeClr val="bg1">
                    <a:lumMod val="95000"/>
                  </a:schemeClr>
                </a:solidFill>
              </a:rPr>
              <a:t>to the retailer, increases the </a:t>
            </a:r>
            <a:r>
              <a:rPr lang="en-GB" sz="1400" b="1" dirty="0" smtClean="0">
                <a:solidFill>
                  <a:schemeClr val="bg1">
                    <a:lumMod val="95000"/>
                  </a:schemeClr>
                </a:solidFill>
              </a:rPr>
              <a:t>attractiveness of the sector </a:t>
            </a:r>
            <a:r>
              <a:rPr lang="en-GB" sz="1400" b="0" dirty="0" smtClean="0">
                <a:solidFill>
                  <a:schemeClr val="bg1">
                    <a:lumMod val="95000"/>
                  </a:schemeClr>
                </a:solidFill>
              </a:rPr>
              <a:t>to would-be recruits, and helps with </a:t>
            </a:r>
            <a:r>
              <a:rPr lang="en-GB" sz="1400" b="1" dirty="0" smtClean="0">
                <a:solidFill>
                  <a:schemeClr val="bg1">
                    <a:lumMod val="95000"/>
                  </a:schemeClr>
                </a:solidFill>
              </a:rPr>
              <a:t>labour retention.</a:t>
            </a:r>
          </a:p>
        </p:txBody>
      </p:sp>
      <p:sp>
        <p:nvSpPr>
          <p:cNvPr id="14" name="Slide Number Placeholder 13"/>
          <p:cNvSpPr>
            <a:spLocks noGrp="1"/>
          </p:cNvSpPr>
          <p:nvPr>
            <p:ph type="sldNum" sz="quarter" idx="12"/>
          </p:nvPr>
        </p:nvSpPr>
        <p:spPr>
          <a:xfrm>
            <a:off x="6732240" y="6492875"/>
            <a:ext cx="2133600" cy="365125"/>
          </a:xfrm>
        </p:spPr>
        <p:txBody>
          <a:bodyPr/>
          <a:lstStyle/>
          <a:p>
            <a:pPr>
              <a:defRPr/>
            </a:pPr>
            <a:fld id="{1D223E96-EE2D-4559-B977-808351D51C9A}" type="slidenum">
              <a:rPr lang="en-GB" smtClean="0"/>
              <a:pPr>
                <a:defRPr/>
              </a:pPr>
              <a:t>4</a:t>
            </a:fld>
            <a:endParaRPr lang="en-GB" dirty="0"/>
          </a:p>
        </p:txBody>
      </p:sp>
      <p:sp>
        <p:nvSpPr>
          <p:cNvPr id="21" name="Rectangle 20"/>
          <p:cNvSpPr/>
          <p:nvPr/>
        </p:nvSpPr>
        <p:spPr>
          <a:xfrm>
            <a:off x="1547664" y="5949280"/>
            <a:ext cx="7056784" cy="738664"/>
          </a:xfrm>
          <a:prstGeom prst="rect">
            <a:avLst/>
          </a:prstGeom>
        </p:spPr>
        <p:txBody>
          <a:bodyPr wrap="square">
            <a:spAutoFit/>
          </a:bodyPr>
          <a:lstStyle/>
          <a:p>
            <a:pPr lvl="0" algn="l"/>
            <a:r>
              <a:rPr lang="en-GB" sz="1400" b="1" dirty="0" smtClean="0">
                <a:solidFill>
                  <a:schemeClr val="bg1">
                    <a:lumMod val="95000"/>
                  </a:schemeClr>
                </a:solidFill>
              </a:rPr>
              <a:t>Skills lie at the heart of how retailers will respond to product market and technological developments</a:t>
            </a:r>
            <a:r>
              <a:rPr lang="en-GB" sz="1400" b="0" dirty="0" smtClean="0">
                <a:solidFill>
                  <a:schemeClr val="bg1">
                    <a:lumMod val="95000"/>
                  </a:schemeClr>
                </a:solidFill>
              </a:rPr>
              <a:t> to ensure that the customer offer is one which continues to appeal to the shopper, </a:t>
            </a:r>
            <a:r>
              <a:rPr lang="en-GB" sz="1400" b="1" dirty="0" smtClean="0">
                <a:solidFill>
                  <a:schemeClr val="bg1">
                    <a:lumMod val="95000"/>
                  </a:schemeClr>
                </a:solidFill>
              </a:rPr>
              <a:t>both in the UK and further afield.</a:t>
            </a:r>
          </a:p>
        </p:txBody>
      </p:sp>
      <p:grpSp>
        <p:nvGrpSpPr>
          <p:cNvPr id="5" name="Group 9"/>
          <p:cNvGrpSpPr>
            <a:grpSpLocks/>
          </p:cNvGrpSpPr>
          <p:nvPr/>
        </p:nvGrpSpPr>
        <p:grpSpPr bwMode="auto">
          <a:xfrm>
            <a:off x="899592" y="4869160"/>
            <a:ext cx="7761792" cy="792088"/>
            <a:chOff x="453" y="2160"/>
            <a:chExt cx="4936" cy="862"/>
          </a:xfrm>
        </p:grpSpPr>
        <p:sp>
          <p:nvSpPr>
            <p:cNvPr id="23" name="AutoShape 6"/>
            <p:cNvSpPr>
              <a:spLocks noChangeArrowheads="1"/>
            </p:cNvSpPr>
            <p:nvPr/>
          </p:nvSpPr>
          <p:spPr bwMode="auto">
            <a:xfrm>
              <a:off x="453" y="2160"/>
              <a:ext cx="4936" cy="862"/>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GB" dirty="0"/>
            </a:p>
          </p:txBody>
        </p:sp>
        <p:sp>
          <p:nvSpPr>
            <p:cNvPr id="24" name="Text Box 7"/>
            <p:cNvSpPr txBox="1">
              <a:spLocks noChangeArrowheads="1"/>
            </p:cNvSpPr>
            <p:nvPr/>
          </p:nvSpPr>
          <p:spPr bwMode="auto">
            <a:xfrm>
              <a:off x="612" y="2251"/>
              <a:ext cx="4536" cy="174"/>
            </a:xfrm>
            <a:prstGeom prst="rect">
              <a:avLst/>
            </a:prstGeom>
            <a:noFill/>
            <a:ln w="9525">
              <a:noFill/>
              <a:miter lim="800000"/>
              <a:headEnd/>
              <a:tailEnd/>
            </a:ln>
            <a:effectLst/>
          </p:spPr>
          <p:txBody>
            <a:bodyPr>
              <a:spAutoFit/>
            </a:bodyPr>
            <a:lstStyle/>
            <a:p>
              <a:pPr>
                <a:spcBef>
                  <a:spcPct val="50000"/>
                </a:spcBef>
              </a:pPr>
              <a:endParaRPr lang="en-GB" sz="1200" dirty="0">
                <a:solidFill>
                  <a:schemeClr val="bg1"/>
                </a:solidFill>
              </a:endParaRPr>
            </a:p>
          </p:txBody>
        </p:sp>
      </p:grpSp>
      <p:sp>
        <p:nvSpPr>
          <p:cNvPr id="28" name="Rectangle 27"/>
          <p:cNvSpPr/>
          <p:nvPr/>
        </p:nvSpPr>
        <p:spPr>
          <a:xfrm>
            <a:off x="1043608" y="4869160"/>
            <a:ext cx="7724520" cy="738664"/>
          </a:xfrm>
          <a:prstGeom prst="rect">
            <a:avLst/>
          </a:prstGeom>
        </p:spPr>
        <p:txBody>
          <a:bodyPr wrap="square">
            <a:spAutoFit/>
          </a:bodyPr>
          <a:lstStyle/>
          <a:p>
            <a:pPr algn="l"/>
            <a:r>
              <a:rPr lang="en-GB" sz="1400" dirty="0" smtClean="0">
                <a:solidFill>
                  <a:schemeClr val="bg1"/>
                </a:solidFill>
              </a:rPr>
              <a:t>It is not just about sales and customer service staff.</a:t>
            </a:r>
            <a:r>
              <a:rPr lang="en-GB" sz="1400" b="1" dirty="0" smtClean="0">
                <a:solidFill>
                  <a:schemeClr val="bg1"/>
                </a:solidFill>
              </a:rPr>
              <a:t>  The sector needs a supply of highly skilled and qualified employees</a:t>
            </a:r>
            <a:r>
              <a:rPr lang="en-GB" sz="1400" dirty="0" smtClean="0">
                <a:solidFill>
                  <a:schemeClr val="bg1"/>
                </a:solidFill>
              </a:rPr>
              <a:t> given increasingly sophisticated systems used by manage supply-chains, logistics, internet shopping, in-store operations, targeted marketing, </a:t>
            </a:r>
            <a:r>
              <a:rPr lang="en-GB" sz="1400" i="1" dirty="0" smtClean="0">
                <a:solidFill>
                  <a:schemeClr val="bg1"/>
                </a:solidFill>
              </a:rPr>
              <a:t>etc.</a:t>
            </a:r>
            <a:r>
              <a:rPr lang="en-GB" sz="1400" dirty="0" smtClean="0">
                <a:solidFill>
                  <a:schemeClr val="bg1"/>
                </a:solidFill>
              </a:rPr>
              <a:t> </a:t>
            </a:r>
            <a:endParaRPr lang="en-GB" sz="1400" dirty="0">
              <a:solidFill>
                <a:schemeClr val="bg1"/>
              </a:solidFill>
            </a:endParaRPr>
          </a:p>
        </p:txBody>
      </p:sp>
      <p:sp>
        <p:nvSpPr>
          <p:cNvPr id="20" name="Down Arrow 19"/>
          <p:cNvSpPr/>
          <p:nvPr/>
        </p:nvSpPr>
        <p:spPr>
          <a:xfrm>
            <a:off x="5148064" y="2636912"/>
            <a:ext cx="504056" cy="432048"/>
          </a:xfrm>
          <a:prstGeom prst="downArrow">
            <a:avLst>
              <a:gd name="adj1" fmla="val 50000"/>
              <a:gd name="adj2" fmla="val 439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6300192" y="4365104"/>
            <a:ext cx="504056" cy="504056"/>
          </a:xfrm>
          <a:prstGeom prst="downArrow">
            <a:avLst>
              <a:gd name="adj1" fmla="val 50000"/>
              <a:gd name="adj2" fmla="val 439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a:off x="7884368" y="5517232"/>
            <a:ext cx="504056" cy="432048"/>
          </a:xfrm>
          <a:prstGeom prst="downArrow">
            <a:avLst>
              <a:gd name="adj1" fmla="val 50000"/>
              <a:gd name="adj2" fmla="val 439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Retail </a:t>
            </a:r>
            <a:r>
              <a:rPr lang="en-GB" sz="2800" b="1" dirty="0" smtClean="0"/>
              <a:t>matters</a:t>
            </a:r>
            <a:r>
              <a:rPr lang="en-GB" sz="2800" dirty="0" smtClean="0"/>
              <a:t/>
            </a:r>
            <a:br>
              <a:rPr lang="en-GB" sz="2800" dirty="0" smtClean="0"/>
            </a:br>
            <a:r>
              <a:rPr lang="en-GB" sz="2800" b="1" dirty="0" smtClean="0"/>
              <a:t>The sector today</a:t>
            </a:r>
            <a:endParaRPr lang="en-GB" sz="2800"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107504" y="2132856"/>
            <a:ext cx="2880320" cy="4165923"/>
          </a:xfrm>
          <a:prstGeom prst="rect">
            <a:avLst/>
          </a:prstGeom>
          <a:noFill/>
          <a:ln w="9525">
            <a:noFill/>
            <a:miter lim="800000"/>
            <a:headEnd/>
            <a:tailEnd/>
          </a:ln>
        </p:spPr>
      </p:pic>
      <p:sp>
        <p:nvSpPr>
          <p:cNvPr id="6" name="Content Placeholder 2"/>
          <p:cNvSpPr txBox="1">
            <a:spLocks/>
          </p:cNvSpPr>
          <p:nvPr/>
        </p:nvSpPr>
        <p:spPr bwMode="auto">
          <a:xfrm>
            <a:off x="1835696" y="1844824"/>
            <a:ext cx="7308304"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52000" lvl="2" indent="-252000" algn="l" fontAlgn="auto">
              <a:lnSpc>
                <a:spcPct val="110000"/>
              </a:lnSpc>
              <a:spcBef>
                <a:spcPts val="0"/>
              </a:spcBef>
              <a:spcAft>
                <a:spcPts val="0"/>
              </a:spcAft>
              <a:buFont typeface="Arial" pitchFamily="34" charset="0"/>
              <a:buChar char="•"/>
              <a:defRPr/>
            </a:pPr>
            <a:r>
              <a:rPr lang="en-GB" sz="1500" dirty="0" smtClean="0"/>
              <a:t>Retail contains some of the largest employers but also a long tail of micro-employers -  with almost 2x the number of establishments found in other sectors</a:t>
            </a:r>
          </a:p>
          <a:p>
            <a:pPr marL="252000" lvl="2" indent="-252000" algn="l" fontAlgn="auto">
              <a:lnSpc>
                <a:spcPct val="110000"/>
              </a:lnSpc>
              <a:spcBef>
                <a:spcPts val="0"/>
              </a:spcBef>
              <a:spcAft>
                <a:spcPts val="0"/>
              </a:spcAft>
              <a:buFont typeface="Arial" pitchFamily="34" charset="0"/>
              <a:buChar char="•"/>
              <a:defRPr/>
            </a:pPr>
            <a:r>
              <a:rPr lang="en-GB" sz="1500" dirty="0" smtClean="0"/>
              <a:t>Provides </a:t>
            </a:r>
            <a:r>
              <a:rPr lang="en-GB" sz="1500" b="1" i="1" dirty="0" smtClean="0"/>
              <a:t>initial entry</a:t>
            </a:r>
            <a:r>
              <a:rPr lang="en-GB" sz="1500" dirty="0" smtClean="0"/>
              <a:t> into the labour market for many young people; and is an important employer of </a:t>
            </a:r>
            <a:r>
              <a:rPr lang="en-GB" sz="1500" b="1" i="1" dirty="0" smtClean="0"/>
              <a:t>women</a:t>
            </a:r>
            <a:r>
              <a:rPr lang="en-GB" sz="1500" dirty="0" smtClean="0"/>
              <a:t> and people from </a:t>
            </a:r>
            <a:r>
              <a:rPr lang="en-GB" sz="1500" b="1" i="1" dirty="0" smtClean="0"/>
              <a:t>ethnic minorities </a:t>
            </a:r>
          </a:p>
          <a:p>
            <a:pPr marL="252000" lvl="2" indent="-252000" algn="l" eaLnBrk="1" fontAlgn="auto" hangingPunct="1">
              <a:lnSpc>
                <a:spcPct val="110000"/>
              </a:lnSpc>
              <a:spcBef>
                <a:spcPts val="0"/>
              </a:spcBef>
              <a:spcAft>
                <a:spcPts val="0"/>
              </a:spcAft>
              <a:buFont typeface="Arial" pitchFamily="34" charset="0"/>
              <a:buChar char="•"/>
              <a:defRPr/>
            </a:pPr>
            <a:r>
              <a:rPr lang="en-GB" sz="1500" dirty="0" smtClean="0"/>
              <a:t>But, it is a relatively </a:t>
            </a:r>
            <a:r>
              <a:rPr lang="en-GB" sz="1500" b="1" i="1" dirty="0" smtClean="0"/>
              <a:t>low pay sector </a:t>
            </a:r>
            <a:r>
              <a:rPr lang="en-GB" sz="1500" dirty="0" smtClean="0"/>
              <a:t>with employment sensitive to labour costs</a:t>
            </a: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2987824" y="3212976"/>
            <a:ext cx="6156176"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52000" indent="-252000" algn="l" eaLnBrk="0" hangingPunct="0">
              <a:spcBef>
                <a:spcPts val="0"/>
              </a:spcBef>
              <a:buFont typeface="Arial" pitchFamily="34" charset="0"/>
              <a:buChar char="•"/>
              <a:defRPr/>
            </a:pPr>
            <a:r>
              <a:rPr lang="en-GB" sz="1500" dirty="0" smtClean="0"/>
              <a:t>The UK retail sector is the </a:t>
            </a:r>
            <a:r>
              <a:rPr lang="en-GB" sz="1600" b="1" dirty="0" smtClean="0"/>
              <a:t>3</a:t>
            </a:r>
            <a:r>
              <a:rPr lang="en-GB" sz="1600" b="1" baseline="30000" dirty="0" smtClean="0"/>
              <a:t>rd</a:t>
            </a:r>
            <a:r>
              <a:rPr lang="en-GB" sz="1500" dirty="0" smtClean="0"/>
              <a:t> </a:t>
            </a:r>
            <a:r>
              <a:rPr lang="en-GB" sz="1500" b="1" dirty="0" smtClean="0"/>
              <a:t>largest in the world by sales </a:t>
            </a:r>
            <a:r>
              <a:rPr lang="en-GB" sz="1500" dirty="0" smtClean="0"/>
              <a:t>(behind the USA and Japan) . The UK  leads the world as the </a:t>
            </a:r>
            <a:r>
              <a:rPr lang="en-GB" sz="1500" b="1" dirty="0" smtClean="0"/>
              <a:t>most international retailer.</a:t>
            </a:r>
          </a:p>
          <a:p>
            <a:pPr marL="252000" lvl="0" indent="-252000" algn="l" eaLnBrk="0" hangingPunct="0">
              <a:spcBef>
                <a:spcPts val="0"/>
              </a:spcBef>
              <a:buFont typeface="Arial" pitchFamily="34" charset="0"/>
              <a:buChar char="•"/>
              <a:defRPr/>
            </a:pPr>
            <a:r>
              <a:rPr lang="en-GB" sz="1600" dirty="0" smtClean="0"/>
              <a:t>Value of overseas shoppers in London alone is around </a:t>
            </a:r>
            <a:r>
              <a:rPr lang="en-GB" sz="1600" b="1" dirty="0" smtClean="0"/>
              <a:t>£2bn </a:t>
            </a:r>
            <a:r>
              <a:rPr lang="en-GB" sz="1600" dirty="0" smtClean="0"/>
              <a:t>p.a. and many retailers in other locations benefit from </a:t>
            </a:r>
            <a:r>
              <a:rPr lang="en-GB" sz="1600" b="1" dirty="0" smtClean="0"/>
              <a:t>tourism </a:t>
            </a:r>
            <a:endParaRPr lang="en-GB" sz="1500" b="1" dirty="0" smtClean="0"/>
          </a:p>
          <a:p>
            <a:pPr marL="252000" indent="-252000" algn="l" eaLnBrk="0" hangingPunct="0">
              <a:spcBef>
                <a:spcPts val="0"/>
              </a:spcBef>
              <a:buFont typeface="Arial" pitchFamily="34" charset="0"/>
              <a:buChar char="•"/>
              <a:defRPr/>
            </a:pPr>
            <a:r>
              <a:rPr lang="en-GB" sz="1500" b="1" dirty="0" smtClean="0"/>
              <a:t>The influence of retail extends beyond the sector: </a:t>
            </a:r>
            <a:r>
              <a:rPr lang="en-GB" sz="1500" dirty="0" smtClean="0"/>
              <a:t>many large UK retailers also </a:t>
            </a:r>
            <a:r>
              <a:rPr lang="en-GB" sz="1500" b="1" dirty="0" smtClean="0"/>
              <a:t>engage in manufacturing </a:t>
            </a:r>
            <a:r>
              <a:rPr lang="en-GB" sz="1500" dirty="0" smtClean="0"/>
              <a:t>own label goods; and contribute to jobs in </a:t>
            </a:r>
            <a:r>
              <a:rPr lang="en-GB" sz="1500" b="1" dirty="0" smtClean="0"/>
              <a:t>other parts of the economy </a:t>
            </a:r>
            <a:r>
              <a:rPr lang="en-GB" sz="1500" dirty="0" smtClean="0"/>
              <a:t>e.g. logistics</a:t>
            </a:r>
          </a:p>
          <a:p>
            <a:pPr marL="252000" indent="-252000" algn="l" eaLnBrk="0" hangingPunct="0">
              <a:spcBef>
                <a:spcPts val="0"/>
              </a:spcBef>
              <a:buFont typeface="Arial" pitchFamily="34" charset="0"/>
              <a:buChar char="•"/>
              <a:defRPr/>
            </a:pPr>
            <a:r>
              <a:rPr lang="en-GB" sz="1500" b="1" dirty="0" smtClean="0"/>
              <a:t>GVA per employee is £24,000 </a:t>
            </a:r>
            <a:r>
              <a:rPr lang="en-GB" sz="1500" dirty="0" smtClean="0"/>
              <a:t>and sits well below both the all economy average and wholesale and retail figure of £37,000</a:t>
            </a:r>
          </a:p>
          <a:p>
            <a:pPr marL="252000" indent="-252000" algn="l" eaLnBrk="0" hangingPunct="0">
              <a:spcBef>
                <a:spcPts val="0"/>
              </a:spcBef>
              <a:buFont typeface="Arial" pitchFamily="34" charset="0"/>
              <a:buChar char="•"/>
              <a:defRPr/>
            </a:pPr>
            <a:r>
              <a:rPr lang="en-GB" sz="1500" dirty="0" smtClean="0"/>
              <a:t>Labour productivity is significantly </a:t>
            </a:r>
            <a:r>
              <a:rPr lang="en-GB" sz="1500" b="1" dirty="0" smtClean="0"/>
              <a:t>lower than USA, France and Germany</a:t>
            </a:r>
          </a:p>
          <a:p>
            <a:pPr marL="252000" indent="-252000" algn="l" eaLnBrk="0" hangingPunct="0">
              <a:spcBef>
                <a:spcPts val="0"/>
              </a:spcBef>
              <a:buFont typeface="Arial" charset="0"/>
              <a:buChar char="•"/>
              <a:defRPr/>
            </a:pPr>
            <a:r>
              <a:rPr lang="en-GB" sz="1500" dirty="0" smtClean="0"/>
              <a:t>The average </a:t>
            </a:r>
            <a:r>
              <a:rPr lang="en-GB" sz="1500" b="1" dirty="0" smtClean="0"/>
              <a:t>R&amp;D investment </a:t>
            </a:r>
            <a:r>
              <a:rPr lang="en-GB" sz="1500" i="1" dirty="0" smtClean="0"/>
              <a:t>per</a:t>
            </a:r>
            <a:r>
              <a:rPr lang="en-GB" sz="1500" dirty="0" smtClean="0"/>
              <a:t> retail firm in the UK top 1,000 was £15 million.</a:t>
            </a:r>
          </a:p>
          <a:p>
            <a:pPr marL="252000" indent="-252000" algn="l" eaLnBrk="0" hangingPunct="0">
              <a:spcBef>
                <a:spcPts val="0"/>
              </a:spcBef>
              <a:buFont typeface="Arial" charset="0"/>
              <a:buChar char="•"/>
              <a:defRPr/>
            </a:pPr>
            <a:endParaRPr lang="en-GB" sz="1500" b="1" i="1" dirty="0" smtClean="0"/>
          </a:p>
          <a:p>
            <a:pPr marL="252000" indent="-252000" algn="l" eaLnBrk="0" hangingPunct="0">
              <a:spcBef>
                <a:spcPts val="0"/>
              </a:spcBef>
              <a:defRPr/>
            </a:pPr>
            <a:endParaRPr lang="en-GB" sz="1500" b="1" i="1" dirty="0" smtClean="0"/>
          </a:p>
          <a:p>
            <a:pPr marL="252000" lvl="0" indent="-252000" algn="l" eaLnBrk="0" hangingPunct="0">
              <a:spcBef>
                <a:spcPct val="20000"/>
              </a:spcBef>
              <a:buFont typeface="Arial" charset="0"/>
              <a:buChar char="•"/>
              <a:defRPr/>
            </a:pPr>
            <a:endParaRPr lang="en-GB" sz="16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179512" y="6453336"/>
            <a:ext cx="8964488" cy="404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52000" marR="0" lvl="0" indent="-252000" algn="l" defTabSz="914400" rtl="0" eaLnBrk="0" fontAlgn="base" latinLnBrk="0" hangingPunct="0">
              <a:lnSpc>
                <a:spcPct val="100000"/>
              </a:lnSpc>
              <a:spcBef>
                <a:spcPts val="0"/>
              </a:spcBef>
              <a:spcAft>
                <a:spcPct val="0"/>
              </a:spcAft>
              <a:buClrTx/>
              <a:buSzTx/>
              <a:buFont typeface="Arial" charset="0"/>
              <a:buChar char="•"/>
              <a:tabLst/>
              <a:defRPr/>
            </a:pPr>
            <a:endParaRPr kumimoji="0" lang="en-GB" sz="1500" i="0" u="none" strike="noStrike" kern="1200" cap="none" spc="0" normalizeH="0" noProof="0" dirty="0" smtClean="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179512" y="1268760"/>
            <a:ext cx="8784976" cy="576064"/>
          </a:xfrm>
        </p:spPr>
        <p:txBody>
          <a:bodyPr/>
          <a:lstStyle/>
          <a:p>
            <a:pPr marL="252000" lvl="1" indent="-252000" eaLnBrk="1" fontAlgn="auto" hangingPunct="1">
              <a:lnSpc>
                <a:spcPct val="110000"/>
              </a:lnSpc>
              <a:spcBef>
                <a:spcPts val="0"/>
              </a:spcBef>
              <a:spcAft>
                <a:spcPts val="0"/>
              </a:spcAft>
              <a:buFont typeface="Arial" pitchFamily="34" charset="0"/>
              <a:buChar char="•"/>
              <a:defRPr/>
            </a:pPr>
            <a:r>
              <a:rPr lang="en-GB" sz="1500" dirty="0" smtClean="0"/>
              <a:t>Employs </a:t>
            </a:r>
            <a:r>
              <a:rPr lang="en-GB" sz="1600" b="1" dirty="0" smtClean="0"/>
              <a:t>2.8 million </a:t>
            </a:r>
            <a:r>
              <a:rPr lang="en-GB" sz="1500" b="1" dirty="0" smtClean="0"/>
              <a:t>people </a:t>
            </a:r>
            <a:r>
              <a:rPr lang="en-GB" sz="1500" dirty="0" smtClean="0"/>
              <a:t>(about 10 % of all employment) in almost 300,000 establishments</a:t>
            </a:r>
          </a:p>
          <a:p>
            <a:pPr marL="252000" lvl="1" indent="-252000" eaLnBrk="1" fontAlgn="auto" hangingPunct="1">
              <a:lnSpc>
                <a:spcPct val="110000"/>
              </a:lnSpc>
              <a:spcBef>
                <a:spcPts val="0"/>
              </a:spcBef>
              <a:spcAft>
                <a:spcPts val="0"/>
              </a:spcAft>
              <a:buFont typeface="Arial" pitchFamily="34" charset="0"/>
              <a:buChar char="•"/>
              <a:defRPr/>
            </a:pPr>
            <a:r>
              <a:rPr lang="en-GB" sz="1500" dirty="0" smtClean="0"/>
              <a:t>Contributes </a:t>
            </a:r>
            <a:r>
              <a:rPr lang="en-GB" sz="1600" b="1" dirty="0" smtClean="0"/>
              <a:t>10% </a:t>
            </a:r>
            <a:r>
              <a:rPr lang="en-GB" sz="1500" b="1" dirty="0" smtClean="0"/>
              <a:t>to overall UK GVA </a:t>
            </a:r>
            <a:r>
              <a:rPr lang="en-GB" sz="1500" dirty="0" smtClean="0"/>
              <a:t>and has a </a:t>
            </a:r>
            <a:r>
              <a:rPr lang="en-GB" sz="1500" b="1" dirty="0" smtClean="0"/>
              <a:t>turnover of £1,211 billion</a:t>
            </a:r>
            <a:endParaRPr lang="en-GB" sz="1500" b="1" dirty="0"/>
          </a:p>
        </p:txBody>
      </p:sp>
      <p:sp>
        <p:nvSpPr>
          <p:cNvPr id="9" name="TextBox 8"/>
          <p:cNvSpPr txBox="1"/>
          <p:nvPr/>
        </p:nvSpPr>
        <p:spPr>
          <a:xfrm>
            <a:off x="179512" y="6525344"/>
            <a:ext cx="8964488" cy="323165"/>
          </a:xfrm>
          <a:prstGeom prst="rect">
            <a:avLst/>
          </a:prstGeom>
          <a:noFill/>
        </p:spPr>
        <p:txBody>
          <a:bodyPr wrap="square" rtlCol="0">
            <a:spAutoFit/>
          </a:bodyPr>
          <a:lstStyle/>
          <a:p>
            <a:pPr marL="271463" indent="-271463" algn="l">
              <a:buFont typeface="Arial" pitchFamily="34" charset="0"/>
              <a:buChar char="•"/>
            </a:pPr>
            <a:r>
              <a:rPr lang="en-GB" sz="1500" b="1" dirty="0" smtClean="0"/>
              <a:t>Retail is changing...</a:t>
            </a:r>
            <a:r>
              <a:rPr lang="en-GB" sz="1500" dirty="0" smtClean="0"/>
              <a:t>  </a:t>
            </a:r>
            <a:r>
              <a:rPr lang="en-GB" sz="1500" b="1" dirty="0" smtClean="0"/>
              <a:t>UK online retail sales grew by 21%, </a:t>
            </a:r>
            <a:r>
              <a:rPr lang="en-GB" sz="1500" dirty="0" smtClean="0"/>
              <a:t>reaching </a:t>
            </a:r>
            <a:r>
              <a:rPr lang="en-GB" sz="1500" b="1" dirty="0" smtClean="0"/>
              <a:t>£50 billion </a:t>
            </a:r>
            <a:r>
              <a:rPr lang="en-GB" sz="1500" dirty="0" smtClean="0"/>
              <a:t>in 2009.</a:t>
            </a:r>
            <a:endParaRPr lang="en-GB"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115888"/>
            <a:ext cx="6696744" cy="1143000"/>
          </a:xfrm>
        </p:spPr>
        <p:txBody>
          <a:bodyPr>
            <a:normAutofit/>
          </a:bodyPr>
          <a:lstStyle/>
          <a:p>
            <a:r>
              <a:rPr lang="en-GB" sz="2700" b="1" dirty="0" smtClean="0"/>
              <a:t>The sector today: international markets</a:t>
            </a:r>
            <a:endParaRPr lang="en-GB" sz="2700" b="1" dirty="0"/>
          </a:p>
        </p:txBody>
      </p:sp>
      <p:sp>
        <p:nvSpPr>
          <p:cNvPr id="5" name="Slide Number Placeholder 4"/>
          <p:cNvSpPr>
            <a:spLocks noGrp="1"/>
          </p:cNvSpPr>
          <p:nvPr>
            <p:ph type="sldNum" sz="quarter" idx="12"/>
          </p:nvPr>
        </p:nvSpPr>
        <p:spPr/>
        <p:txBody>
          <a:bodyPr/>
          <a:lstStyle/>
          <a:p>
            <a:fld id="{234C2BFB-94E8-411C-AFA4-6699941CFF0C}" type="slidenum">
              <a:rPr lang="en-GB" smtClean="0"/>
              <a:pPr/>
              <a:t>6</a:t>
            </a:fld>
            <a:endParaRPr lang="en-GB" dirty="0"/>
          </a:p>
        </p:txBody>
      </p:sp>
      <p:sp>
        <p:nvSpPr>
          <p:cNvPr id="14" name="Rounded Rectangle 13"/>
          <p:cNvSpPr/>
          <p:nvPr/>
        </p:nvSpPr>
        <p:spPr>
          <a:xfrm>
            <a:off x="179512" y="1340768"/>
            <a:ext cx="5400600" cy="1728192"/>
          </a:xfrm>
          <a:prstGeom prst="roundRect">
            <a:avLst>
              <a:gd name="adj" fmla="val 9291"/>
            </a:avLst>
          </a:prstGeom>
          <a:solidFill>
            <a:schemeClr val="tx2"/>
          </a:solidFill>
          <a:ln w="22225">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indent="0" eaLnBrk="1" fontAlgn="auto" hangingPunct="1">
              <a:spcAft>
                <a:spcPts val="0"/>
              </a:spcAft>
              <a:buFont typeface="Arial" pitchFamily="34" charset="0"/>
              <a:buNone/>
              <a:defRPr/>
            </a:pPr>
            <a:r>
              <a:rPr lang="en-GB" sz="2000" b="1" dirty="0" smtClean="0">
                <a:solidFill>
                  <a:schemeClr val="bg1"/>
                </a:solidFill>
              </a:rPr>
              <a:t>Clarks </a:t>
            </a:r>
            <a:r>
              <a:rPr lang="en-GB" sz="1600" b="1" dirty="0" smtClean="0">
                <a:solidFill>
                  <a:schemeClr val="bg1"/>
                </a:solidFill>
              </a:rPr>
              <a:t>reveals plans for India expansion</a:t>
            </a:r>
          </a:p>
          <a:p>
            <a:pPr marL="0" indent="0" eaLnBrk="1" fontAlgn="auto" hangingPunct="1">
              <a:spcAft>
                <a:spcPts val="0"/>
              </a:spcAft>
              <a:buFont typeface="Arial" pitchFamily="34" charset="0"/>
              <a:buNone/>
              <a:defRPr/>
            </a:pPr>
            <a:r>
              <a:rPr lang="en-GB" sz="1400" dirty="0" smtClean="0">
                <a:solidFill>
                  <a:schemeClr val="bg1"/>
                </a:solidFill>
              </a:rPr>
              <a:t>The Somerset-based retailer currently has </a:t>
            </a:r>
            <a:r>
              <a:rPr lang="en-GB" b="1" dirty="0" smtClean="0">
                <a:solidFill>
                  <a:schemeClr val="bg1"/>
                </a:solidFill>
              </a:rPr>
              <a:t>five stores in India </a:t>
            </a:r>
            <a:r>
              <a:rPr lang="en-GB" sz="1400" b="1" dirty="0" smtClean="0">
                <a:solidFill>
                  <a:schemeClr val="bg1"/>
                </a:solidFill>
              </a:rPr>
              <a:t>and</a:t>
            </a:r>
            <a:r>
              <a:rPr lang="en-GB" sz="1400" dirty="0" smtClean="0">
                <a:solidFill>
                  <a:schemeClr val="bg1"/>
                </a:solidFill>
              </a:rPr>
              <a:t> the firm is stepping up its expansion into the emerging market country. Clarks has entered into a </a:t>
            </a:r>
            <a:r>
              <a:rPr lang="en-GB" sz="1400" b="1" dirty="0" smtClean="0">
                <a:solidFill>
                  <a:schemeClr val="bg1"/>
                </a:solidFill>
              </a:rPr>
              <a:t>50/50 joint venture with Future Group and hopes the complementarity of</a:t>
            </a:r>
            <a:r>
              <a:rPr lang="en-GB" sz="1400" dirty="0" smtClean="0">
                <a:solidFill>
                  <a:schemeClr val="bg1"/>
                </a:solidFill>
              </a:rPr>
              <a:t> the group’s knowledge of the Indian consumer and real-estate know-how, will see  Clarks’ India expansion flourish.</a:t>
            </a:r>
          </a:p>
        </p:txBody>
      </p:sp>
      <p:sp>
        <p:nvSpPr>
          <p:cNvPr id="17" name="Rounded Rectangle 16"/>
          <p:cNvSpPr/>
          <p:nvPr/>
        </p:nvSpPr>
        <p:spPr>
          <a:xfrm>
            <a:off x="3923928" y="3212976"/>
            <a:ext cx="2016224" cy="1728192"/>
          </a:xfrm>
          <a:prstGeom prst="roundRect">
            <a:avLst>
              <a:gd name="adj" fmla="val 9787"/>
            </a:avLst>
          </a:prstGeom>
          <a:solidFill>
            <a:schemeClr val="bg1"/>
          </a:solidFill>
          <a:ln w="22225"/>
        </p:spPr>
        <p:style>
          <a:lnRef idx="1">
            <a:schemeClr val="accent1"/>
          </a:lnRef>
          <a:fillRef idx="2">
            <a:schemeClr val="accent1"/>
          </a:fillRef>
          <a:effectRef idx="1">
            <a:schemeClr val="accent1"/>
          </a:effectRef>
          <a:fontRef idx="minor">
            <a:schemeClr val="dk1"/>
          </a:fontRef>
        </p:style>
        <p:txBody>
          <a:bodyPr rtlCol="0" anchor="ctr"/>
          <a:lstStyle/>
          <a:p>
            <a:pPr marL="0" indent="0" eaLnBrk="1" fontAlgn="auto" hangingPunct="1">
              <a:spcAft>
                <a:spcPts val="0"/>
              </a:spcAft>
              <a:buFont typeface="Arial" pitchFamily="34" charset="0"/>
              <a:buNone/>
              <a:defRPr/>
            </a:pPr>
            <a:r>
              <a:rPr lang="en-GB" sz="2000" b="1" dirty="0" smtClean="0">
                <a:solidFill>
                  <a:schemeClr val="tx1"/>
                </a:solidFill>
              </a:rPr>
              <a:t>Tesco</a:t>
            </a:r>
            <a:r>
              <a:rPr lang="en-GB" sz="1400" dirty="0" smtClean="0">
                <a:solidFill>
                  <a:schemeClr val="tx1"/>
                </a:solidFill>
              </a:rPr>
              <a:t> now offers graduate traineeships which include working abroad through its </a:t>
            </a:r>
            <a:r>
              <a:rPr lang="en-GB" sz="1600" b="1" dirty="0" smtClean="0">
                <a:solidFill>
                  <a:schemeClr val="tx1"/>
                </a:solidFill>
              </a:rPr>
              <a:t>Graduates China programme.</a:t>
            </a:r>
          </a:p>
        </p:txBody>
      </p:sp>
      <p:sp>
        <p:nvSpPr>
          <p:cNvPr id="18" name="Rounded Rectangle 17"/>
          <p:cNvSpPr/>
          <p:nvPr/>
        </p:nvSpPr>
        <p:spPr>
          <a:xfrm>
            <a:off x="5652120" y="1340768"/>
            <a:ext cx="3312368" cy="1728192"/>
          </a:xfrm>
          <a:prstGeom prst="roundRect">
            <a:avLst>
              <a:gd name="adj" fmla="val 8866"/>
            </a:avLst>
          </a:prstGeom>
          <a:solidFill>
            <a:schemeClr val="tx2"/>
          </a:solidFill>
          <a:ln w="222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0" indent="0" eaLnBrk="1" fontAlgn="auto" hangingPunct="1">
              <a:spcAft>
                <a:spcPts val="0"/>
              </a:spcAft>
              <a:buFont typeface="Arial" pitchFamily="34" charset="0"/>
              <a:buNone/>
              <a:defRPr/>
            </a:pPr>
            <a:r>
              <a:rPr lang="en-GB" sz="1200" dirty="0" smtClean="0">
                <a:solidFill>
                  <a:schemeClr val="bg1"/>
                </a:solidFill>
              </a:rPr>
              <a:t>CEO of Clarks International, Melissa Potter: “</a:t>
            </a:r>
            <a:r>
              <a:rPr lang="en-GB" sz="1400" dirty="0" smtClean="0">
                <a:solidFill>
                  <a:schemeClr val="bg1"/>
                </a:solidFill>
              </a:rPr>
              <a:t>Among international brands, Hush Puppies (managed by Bata) is the only brand with a strong presence in the premium segment. </a:t>
            </a:r>
            <a:r>
              <a:rPr lang="en-GB" sz="1600" b="1" dirty="0" smtClean="0">
                <a:solidFill>
                  <a:schemeClr val="bg1"/>
                </a:solidFill>
              </a:rPr>
              <a:t>This leaves a huge untapped opportunity for </a:t>
            </a:r>
            <a:r>
              <a:rPr lang="en-GB" sz="2000" b="1" dirty="0" smtClean="0">
                <a:solidFill>
                  <a:schemeClr val="bg1"/>
                </a:solidFill>
              </a:rPr>
              <a:t>Clarks."</a:t>
            </a:r>
          </a:p>
        </p:txBody>
      </p:sp>
      <p:sp>
        <p:nvSpPr>
          <p:cNvPr id="10" name="Rounded Rectangle 9"/>
          <p:cNvSpPr/>
          <p:nvPr/>
        </p:nvSpPr>
        <p:spPr>
          <a:xfrm>
            <a:off x="179512" y="3212976"/>
            <a:ext cx="3672408" cy="1728192"/>
          </a:xfrm>
          <a:prstGeom prst="roundRect">
            <a:avLst>
              <a:gd name="adj" fmla="val 8387"/>
            </a:avLst>
          </a:prstGeom>
          <a:solidFill>
            <a:schemeClr val="bg1"/>
          </a:solidFill>
          <a:ln w="22225"/>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marL="0" indent="0" eaLnBrk="1" fontAlgn="auto" hangingPunct="1">
              <a:spcAft>
                <a:spcPts val="0"/>
              </a:spcAft>
              <a:buFont typeface="Arial" pitchFamily="34" charset="0"/>
              <a:buNone/>
              <a:defRPr/>
            </a:pPr>
            <a:r>
              <a:rPr lang="en-GB" sz="1600" b="1" dirty="0" smtClean="0">
                <a:solidFill>
                  <a:schemeClr val="tx1"/>
                </a:solidFill>
              </a:rPr>
              <a:t>In </a:t>
            </a:r>
            <a:r>
              <a:rPr lang="en-GB" sz="2000" b="1" dirty="0" smtClean="0">
                <a:solidFill>
                  <a:schemeClr val="tx1"/>
                </a:solidFill>
              </a:rPr>
              <a:t>Tesco’s </a:t>
            </a:r>
            <a:r>
              <a:rPr lang="en-GB" sz="1600" b="1" dirty="0" smtClean="0">
                <a:solidFill>
                  <a:schemeClr val="tx1"/>
                </a:solidFill>
              </a:rPr>
              <a:t>stores in China, </a:t>
            </a:r>
            <a:r>
              <a:rPr lang="en-GB" sz="1400" dirty="0" smtClean="0">
                <a:solidFill>
                  <a:schemeClr val="tx1"/>
                </a:solidFill>
              </a:rPr>
              <a:t>shoppers can buy pigs heads, chicken feet, sea cucumbers and turtle. </a:t>
            </a:r>
            <a:r>
              <a:rPr lang="en-GB" sz="1600" b="1" dirty="0" smtClean="0">
                <a:solidFill>
                  <a:schemeClr val="tx1"/>
                </a:solidFill>
              </a:rPr>
              <a:t>Tesco announced plans to quadruple </a:t>
            </a:r>
            <a:r>
              <a:rPr lang="en-GB" b="1" dirty="0" smtClean="0">
                <a:solidFill>
                  <a:schemeClr val="tx1"/>
                </a:solidFill>
              </a:rPr>
              <a:t>sales in China to £4bn </a:t>
            </a:r>
            <a:r>
              <a:rPr lang="en-GB" sz="1600" b="1" dirty="0" smtClean="0">
                <a:solidFill>
                  <a:schemeClr val="tx1"/>
                </a:solidFill>
              </a:rPr>
              <a:t>within five years. </a:t>
            </a:r>
          </a:p>
        </p:txBody>
      </p:sp>
      <p:sp>
        <p:nvSpPr>
          <p:cNvPr id="11" name="Rounded Rectangle 10"/>
          <p:cNvSpPr/>
          <p:nvPr/>
        </p:nvSpPr>
        <p:spPr>
          <a:xfrm>
            <a:off x="6012160" y="3212976"/>
            <a:ext cx="2952328" cy="1728192"/>
          </a:xfrm>
          <a:prstGeom prst="roundRect">
            <a:avLst>
              <a:gd name="adj" fmla="val 9003"/>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1400" b="1" dirty="0" smtClean="0">
                <a:solidFill>
                  <a:schemeClr val="tx1"/>
                </a:solidFill>
              </a:rPr>
              <a:t>Asia </a:t>
            </a:r>
            <a:r>
              <a:rPr lang="en-GB" sz="1400" dirty="0" smtClean="0">
                <a:solidFill>
                  <a:schemeClr val="tx1"/>
                </a:solidFill>
              </a:rPr>
              <a:t>is shaping up to be the crucial engine room of </a:t>
            </a:r>
            <a:r>
              <a:rPr lang="en-GB" sz="1400" b="1" dirty="0" smtClean="0">
                <a:solidFill>
                  <a:schemeClr val="tx1"/>
                </a:solidFill>
              </a:rPr>
              <a:t>growth for the </a:t>
            </a:r>
            <a:r>
              <a:rPr lang="en-GB" sz="1600" b="1" dirty="0" smtClean="0">
                <a:solidFill>
                  <a:schemeClr val="tx1"/>
                </a:solidFill>
              </a:rPr>
              <a:t>world's third largest retailer </a:t>
            </a:r>
            <a:r>
              <a:rPr lang="en-GB" sz="1400" dirty="0" smtClean="0">
                <a:solidFill>
                  <a:schemeClr val="tx1"/>
                </a:solidFill>
              </a:rPr>
              <a:t>- already contributing 16 per cent to </a:t>
            </a:r>
            <a:r>
              <a:rPr lang="en-GB" sz="2000" b="1" dirty="0" smtClean="0">
                <a:solidFill>
                  <a:schemeClr val="tx1"/>
                </a:solidFill>
              </a:rPr>
              <a:t>Tesco</a:t>
            </a:r>
            <a:r>
              <a:rPr lang="en-GB" sz="1400" dirty="0" smtClean="0">
                <a:solidFill>
                  <a:schemeClr val="tx1"/>
                </a:solidFill>
              </a:rPr>
              <a:t> sales and 13 per cent of profit after just 11 years. </a:t>
            </a:r>
            <a:endParaRPr lang="en-GB" sz="1400" dirty="0">
              <a:solidFill>
                <a:schemeClr val="tx1"/>
              </a:solidFill>
            </a:endParaRPr>
          </a:p>
        </p:txBody>
      </p:sp>
      <p:sp>
        <p:nvSpPr>
          <p:cNvPr id="12" name="Rounded Rectangle 11"/>
          <p:cNvSpPr/>
          <p:nvPr/>
        </p:nvSpPr>
        <p:spPr>
          <a:xfrm>
            <a:off x="179512" y="5085184"/>
            <a:ext cx="4752528" cy="1656184"/>
          </a:xfrm>
          <a:prstGeom prst="roundRect">
            <a:avLst>
              <a:gd name="adj" fmla="val 10976"/>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0" indent="0" eaLnBrk="1" fontAlgn="auto" hangingPunct="1">
              <a:spcAft>
                <a:spcPts val="0"/>
              </a:spcAft>
              <a:buFont typeface="Arial" pitchFamily="34" charset="0"/>
              <a:buNone/>
              <a:defRPr/>
            </a:pPr>
            <a:endParaRPr lang="en-GB" sz="1400" dirty="0" smtClean="0"/>
          </a:p>
          <a:p>
            <a:pPr marL="0" indent="0" eaLnBrk="1" fontAlgn="auto" hangingPunct="1">
              <a:spcAft>
                <a:spcPts val="0"/>
              </a:spcAft>
              <a:buFont typeface="Arial" pitchFamily="34" charset="0"/>
              <a:buNone/>
              <a:defRPr/>
            </a:pPr>
            <a:r>
              <a:rPr lang="en-GB" sz="1400" dirty="0" smtClean="0"/>
              <a:t>Since 1905, </a:t>
            </a:r>
            <a:r>
              <a:rPr lang="en-GB" sz="2000" b="1" dirty="0" smtClean="0"/>
              <a:t>TM </a:t>
            </a:r>
            <a:r>
              <a:rPr lang="en-GB" sz="2000" b="1" dirty="0" err="1" smtClean="0"/>
              <a:t>Lewin</a:t>
            </a:r>
            <a:r>
              <a:rPr lang="en-GB" sz="2000" b="1" dirty="0" smtClean="0"/>
              <a:t> </a:t>
            </a:r>
            <a:r>
              <a:rPr lang="en-GB" sz="1400" dirty="0" smtClean="0"/>
              <a:t>has been sending its shirts around the world by mail order. Over the years, the company’s range of work wear became popular in Japan, Australia, the US and Europe and </a:t>
            </a:r>
            <a:r>
              <a:rPr lang="en-GB" sz="1600" b="1" dirty="0" smtClean="0"/>
              <a:t>by 2009 its home shopping department was </a:t>
            </a:r>
            <a:r>
              <a:rPr lang="en-GB" b="1" dirty="0" smtClean="0"/>
              <a:t>shipping to 163 countries </a:t>
            </a:r>
            <a:r>
              <a:rPr lang="en-GB" sz="1400" dirty="0" smtClean="0"/>
              <a:t>around the world. </a:t>
            </a:r>
          </a:p>
          <a:p>
            <a:pPr marL="0" indent="0" eaLnBrk="1" fontAlgn="auto" hangingPunct="1">
              <a:spcAft>
                <a:spcPts val="0"/>
              </a:spcAft>
              <a:buFont typeface="Arial" pitchFamily="34" charset="0"/>
              <a:buNone/>
              <a:defRPr/>
            </a:pPr>
            <a:endParaRPr lang="en-GB" sz="1400" dirty="0" smtClean="0"/>
          </a:p>
        </p:txBody>
      </p:sp>
      <p:sp>
        <p:nvSpPr>
          <p:cNvPr id="19" name="Rounded Rectangle 18"/>
          <p:cNvSpPr/>
          <p:nvPr/>
        </p:nvSpPr>
        <p:spPr>
          <a:xfrm>
            <a:off x="5004048" y="5085184"/>
            <a:ext cx="2232248" cy="1656184"/>
          </a:xfrm>
          <a:prstGeom prst="roundRect">
            <a:avLst>
              <a:gd name="adj" fmla="val 10751"/>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GB" sz="1400" dirty="0" smtClean="0">
                <a:solidFill>
                  <a:schemeClr val="bg1"/>
                </a:solidFill>
              </a:rPr>
              <a:t>“</a:t>
            </a:r>
            <a:r>
              <a:rPr lang="en-GB" sz="1600" b="1" dirty="0" smtClean="0">
                <a:solidFill>
                  <a:schemeClr val="bg1"/>
                </a:solidFill>
              </a:rPr>
              <a:t>Mail order </a:t>
            </a:r>
            <a:r>
              <a:rPr lang="en-GB" sz="1400" dirty="0" smtClean="0">
                <a:solidFill>
                  <a:schemeClr val="bg1"/>
                </a:solidFill>
              </a:rPr>
              <a:t>has always been a core part of our business, and currently accounts for </a:t>
            </a:r>
            <a:r>
              <a:rPr lang="en-GB" sz="1600" b="1" dirty="0" smtClean="0">
                <a:solidFill>
                  <a:schemeClr val="bg1"/>
                </a:solidFill>
              </a:rPr>
              <a:t>15% of our turnover,” </a:t>
            </a:r>
          </a:p>
          <a:p>
            <a:r>
              <a:rPr lang="en-GB" sz="1200" dirty="0" smtClean="0">
                <a:solidFill>
                  <a:schemeClr val="bg1"/>
                </a:solidFill>
              </a:rPr>
              <a:t>(Robert Isaac, Director at </a:t>
            </a:r>
            <a:r>
              <a:rPr lang="en-GB" sz="1200" b="1" dirty="0" smtClean="0">
                <a:solidFill>
                  <a:schemeClr val="bg1"/>
                </a:solidFill>
              </a:rPr>
              <a:t>TM </a:t>
            </a:r>
            <a:r>
              <a:rPr lang="en-GB" sz="1200" b="1" dirty="0" err="1" smtClean="0">
                <a:solidFill>
                  <a:schemeClr val="bg1"/>
                </a:solidFill>
              </a:rPr>
              <a:t>Lewin</a:t>
            </a:r>
            <a:r>
              <a:rPr lang="en-GB" sz="1200" dirty="0" smtClean="0">
                <a:solidFill>
                  <a:schemeClr val="bg1"/>
                </a:solidFill>
              </a:rPr>
              <a:t>)</a:t>
            </a:r>
            <a:endParaRPr lang="en-GB" sz="1200" dirty="0">
              <a:solidFill>
                <a:schemeClr val="bg1"/>
              </a:solidFill>
            </a:endParaRPr>
          </a:p>
        </p:txBody>
      </p:sp>
      <p:sp>
        <p:nvSpPr>
          <p:cNvPr id="20" name="Rounded Rectangle 19"/>
          <p:cNvSpPr/>
          <p:nvPr/>
        </p:nvSpPr>
        <p:spPr>
          <a:xfrm>
            <a:off x="7308304" y="5085184"/>
            <a:ext cx="1656184" cy="1656184"/>
          </a:xfrm>
          <a:prstGeom prst="roundRect">
            <a:avLst>
              <a:gd name="adj" fmla="val 10752"/>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indent="0" eaLnBrk="1" fontAlgn="auto" hangingPunct="1">
              <a:spcAft>
                <a:spcPts val="0"/>
              </a:spcAft>
              <a:buFont typeface="Arial" pitchFamily="34" charset="0"/>
              <a:buNone/>
              <a:defRPr/>
            </a:pPr>
            <a:r>
              <a:rPr lang="en-GB" sz="1400" dirty="0" smtClean="0"/>
              <a:t>“Our first store outside the UK was in Dublin, followed by five stores through our franchise partner in Singapore.”</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912768" cy="1143000"/>
          </a:xfrm>
        </p:spPr>
        <p:txBody>
          <a:bodyPr/>
          <a:lstStyle/>
          <a:p>
            <a:r>
              <a:rPr lang="en-GB" sz="2800" dirty="0" smtClean="0"/>
              <a:t>Retail matters: </a:t>
            </a:r>
            <a:br>
              <a:rPr lang="en-GB" sz="2800" dirty="0" smtClean="0"/>
            </a:br>
            <a:r>
              <a:rPr lang="en-GB" sz="2800" b="1" dirty="0" smtClean="0"/>
              <a:t>Imagine where it could be tomorrow</a:t>
            </a:r>
            <a:endParaRPr lang="en-GB" sz="2800" dirty="0"/>
          </a:p>
        </p:txBody>
      </p:sp>
      <p:sp>
        <p:nvSpPr>
          <p:cNvPr id="5" name="Content Placeholder 2"/>
          <p:cNvSpPr txBox="1">
            <a:spLocks/>
          </p:cNvSpPr>
          <p:nvPr/>
        </p:nvSpPr>
        <p:spPr bwMode="auto">
          <a:xfrm>
            <a:off x="251520" y="4509120"/>
            <a:ext cx="8651304" cy="2348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r>
              <a:rPr lang="en-GB" sz="1400" dirty="0" smtClean="0"/>
              <a:t>But there is no</a:t>
            </a:r>
            <a:r>
              <a:rPr lang="en-GB" sz="1400" b="1" i="1" dirty="0" smtClean="0"/>
              <a:t> “one size fits all” </a:t>
            </a:r>
            <a:r>
              <a:rPr lang="en-GB" sz="1400" dirty="0" smtClean="0"/>
              <a:t>approach</a:t>
            </a:r>
          </a:p>
          <a:p>
            <a:pPr marL="342900" indent="-342900" algn="l" eaLnBrk="0" hangingPunct="0">
              <a:spcBef>
                <a:spcPct val="20000"/>
              </a:spcBef>
              <a:buFont typeface="Arial" charset="0"/>
              <a:buChar char="•"/>
              <a:defRPr/>
            </a:pPr>
            <a:r>
              <a:rPr lang="en-GB" sz="1400" dirty="0" smtClean="0">
                <a:latin typeface="+mn-lt"/>
                <a:cs typeface="+mn-cs"/>
              </a:rPr>
              <a:t>Retailers of different types (e.g. the niche retailer, the discounter, the large chains, etc.), in different sectors of the market (e.g. clothing stores, food stores, etc.) will have a demand for different skill mixes.  </a:t>
            </a:r>
          </a:p>
          <a:p>
            <a:pPr marL="342900" indent="-342900" algn="l" eaLnBrk="0" hangingPunct="0">
              <a:spcBef>
                <a:spcPct val="20000"/>
              </a:spcBef>
              <a:buFont typeface="Arial" charset="0"/>
              <a:buChar char="•"/>
              <a:defRPr/>
            </a:pPr>
            <a:r>
              <a:rPr lang="en-GB" sz="1400" dirty="0" smtClean="0">
                <a:latin typeface="+mn-lt"/>
                <a:cs typeface="+mn-cs"/>
              </a:rPr>
              <a:t>Particularly important for SMEs to recognise future challenges and opportunities and the implications for their own business and staff.</a:t>
            </a:r>
          </a:p>
          <a:p>
            <a:pPr marL="342900" lvl="0" indent="-342900" algn="l" eaLnBrk="0" hangingPunct="0">
              <a:spcBef>
                <a:spcPct val="20000"/>
              </a:spcBef>
              <a:buFont typeface="Arial" charset="0"/>
              <a:buChar char="•"/>
              <a:defRPr/>
            </a:pPr>
            <a:r>
              <a:rPr lang="en-GB" sz="1400" dirty="0" smtClean="0">
                <a:latin typeface="+mn-lt"/>
                <a:cs typeface="+mn-cs"/>
              </a:rPr>
              <a:t>The </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sector recognises talent as a source of competitive advantage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400" i="0" u="none" strike="noStrike" kern="1200" cap="none" spc="0" normalizeH="0" baseline="0" noProof="0" dirty="0" smtClean="0">
                <a:ln>
                  <a:noFill/>
                </a:ln>
                <a:solidFill>
                  <a:schemeClr val="tx1"/>
                </a:solidFill>
                <a:effectLst/>
                <a:uLnTx/>
                <a:uFillTx/>
                <a:latin typeface="+mn-lt"/>
                <a:ea typeface="+mn-ea"/>
                <a:cs typeface="+mn-cs"/>
              </a:rPr>
              <a:t>Firms and individuals</a:t>
            </a:r>
            <a:r>
              <a:rPr kumimoji="0" lang="en-GB" sz="1400" i="0" u="none" strike="noStrike" kern="1200" cap="none" spc="0" normalizeH="0" noProof="0" dirty="0" smtClean="0">
                <a:ln>
                  <a:noFill/>
                </a:ln>
                <a:solidFill>
                  <a:schemeClr val="tx1"/>
                </a:solidFill>
                <a:effectLst/>
                <a:uLnTx/>
                <a:uFillTx/>
                <a:latin typeface="+mn-lt"/>
                <a:ea typeface="+mn-ea"/>
                <a:cs typeface="+mn-cs"/>
              </a:rPr>
              <a:t> invest optimally in their skills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GB" sz="1400" baseline="0" dirty="0" smtClean="0">
                <a:latin typeface="+mn-lt"/>
                <a:cs typeface="+mn-cs"/>
              </a:rPr>
              <a:t>Employers</a:t>
            </a:r>
            <a:r>
              <a:rPr lang="en-GB" sz="1400" dirty="0" smtClean="0">
                <a:latin typeface="+mn-lt"/>
                <a:cs typeface="+mn-cs"/>
              </a:rPr>
              <a:t> collaborate on, lead and own skills solutions to their sector’s performance challenges in pursuit of mutual gain</a:t>
            </a:r>
            <a:endParaRPr kumimoji="0" lang="en-GB"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C:\Users\zbreuer\Pictures\advanced-manufacturing-pic2.jpg"/>
          <p:cNvPicPr>
            <a:picLocks noChangeAspect="1" noChangeArrowheads="1"/>
          </p:cNvPicPr>
          <p:nvPr/>
        </p:nvPicPr>
        <p:blipFill>
          <a:blip r:embed="rId3" cstate="print"/>
          <a:srcRect/>
          <a:stretch>
            <a:fillRect/>
          </a:stretch>
        </p:blipFill>
        <p:spPr bwMode="auto">
          <a:xfrm>
            <a:off x="323528" y="1340768"/>
            <a:ext cx="3240360" cy="3220233"/>
          </a:xfrm>
          <a:prstGeom prst="rect">
            <a:avLst/>
          </a:prstGeom>
          <a:noFill/>
        </p:spPr>
      </p:pic>
      <p:sp>
        <p:nvSpPr>
          <p:cNvPr id="3" name="Content Placeholder 2"/>
          <p:cNvSpPr>
            <a:spLocks noGrp="1"/>
          </p:cNvSpPr>
          <p:nvPr>
            <p:ph idx="1"/>
          </p:nvPr>
        </p:nvSpPr>
        <p:spPr>
          <a:xfrm>
            <a:off x="3635896" y="1340768"/>
            <a:ext cx="5508104" cy="3168352"/>
          </a:xfrm>
        </p:spPr>
        <p:txBody>
          <a:bodyPr/>
          <a:lstStyle/>
          <a:p>
            <a:pPr marL="0" indent="0">
              <a:buNone/>
            </a:pPr>
            <a:r>
              <a:rPr lang="en-GB" sz="1400" dirty="0" smtClean="0"/>
              <a:t>Retail will continue to provide </a:t>
            </a:r>
            <a:r>
              <a:rPr lang="en-GB" sz="1400" b="1" i="1" dirty="0" smtClean="0"/>
              <a:t>significant employment </a:t>
            </a:r>
            <a:r>
              <a:rPr lang="en-GB" sz="1400" dirty="0" smtClean="0"/>
              <a:t>over the medium-term, despite economic downturn.</a:t>
            </a:r>
          </a:p>
          <a:p>
            <a:pPr>
              <a:buNone/>
            </a:pPr>
            <a:r>
              <a:rPr lang="en-GB" sz="1400" dirty="0" smtClean="0"/>
              <a:t>For the UK to </a:t>
            </a:r>
            <a:r>
              <a:rPr lang="en-GB" sz="1400" b="1" i="1" dirty="0" smtClean="0"/>
              <a:t>maximise potential gains</a:t>
            </a:r>
            <a:r>
              <a:rPr lang="en-GB" sz="1400" dirty="0" smtClean="0"/>
              <a:t>, need to:</a:t>
            </a:r>
          </a:p>
          <a:p>
            <a:pPr marL="533400" lvl="1" indent="-355600">
              <a:buFont typeface="Arial" pitchFamily="34" charset="0"/>
              <a:buChar char="•"/>
            </a:pPr>
            <a:r>
              <a:rPr lang="en-GB" sz="1400" dirty="0" smtClean="0"/>
              <a:t>continue to implement technical change in all areas of the business</a:t>
            </a:r>
          </a:p>
          <a:p>
            <a:pPr marL="533400" lvl="1" indent="-355600">
              <a:buFont typeface="Arial" pitchFamily="34" charset="0"/>
              <a:buChar char="•"/>
            </a:pPr>
            <a:r>
              <a:rPr lang="en-GB" sz="1400" dirty="0" smtClean="0"/>
              <a:t>further capture foreign markets</a:t>
            </a:r>
          </a:p>
          <a:p>
            <a:pPr marL="533400" lvl="1" indent="-355600">
              <a:buFont typeface="Arial" pitchFamily="34" charset="0"/>
              <a:buChar char="•"/>
            </a:pPr>
            <a:r>
              <a:rPr lang="en-GB" sz="1400" dirty="0" smtClean="0"/>
              <a:t>capitalise on benefits which flow from technical change (</a:t>
            </a:r>
            <a:r>
              <a:rPr lang="en-GB" sz="1400" i="1" dirty="0" smtClean="0"/>
              <a:t>e.g</a:t>
            </a:r>
            <a:r>
              <a:rPr lang="en-GB" sz="1400" dirty="0" smtClean="0"/>
              <a:t>. using customer data to increasingly target sales)</a:t>
            </a:r>
          </a:p>
          <a:p>
            <a:pPr marL="533400" lvl="1" indent="-355600">
              <a:buFont typeface="Arial" pitchFamily="34" charset="0"/>
              <a:buChar char="•"/>
            </a:pPr>
            <a:r>
              <a:rPr lang="en-GB" sz="1400" dirty="0" smtClean="0"/>
              <a:t>realise the efficiency gains which technical change potentially provides</a:t>
            </a:r>
          </a:p>
          <a:p>
            <a:pPr marL="533400" lvl="1" indent="-355600">
              <a:buFont typeface="Arial" pitchFamily="34" charset="0"/>
              <a:buChar char="•"/>
            </a:pPr>
            <a:r>
              <a:rPr lang="en-GB" sz="1400" dirty="0" smtClean="0"/>
              <a:t>improve customer care standards, especially in new areas such as on-line sales</a:t>
            </a:r>
          </a:p>
          <a:p>
            <a:pPr marL="533400" lvl="1" indent="-355600">
              <a:buFont typeface="Arial" pitchFamily="34" charset="0"/>
              <a:buChar char="•"/>
            </a:pPr>
            <a:r>
              <a:rPr lang="en-GB" sz="1400" dirty="0" smtClean="0"/>
              <a:t>ensure that the skills are in place to bring about the above</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a:xfrm>
            <a:off x="468313" y="115888"/>
            <a:ext cx="6696075" cy="1143000"/>
          </a:xfrm>
        </p:spPr>
        <p:txBody>
          <a:bodyPr/>
          <a:lstStyle/>
          <a:p>
            <a:r>
              <a:rPr lang="en-GB" sz="3200" dirty="0" smtClean="0"/>
              <a:t>Retailing matters: </a:t>
            </a:r>
            <a:br>
              <a:rPr lang="en-GB" sz="3200" dirty="0" smtClean="0"/>
            </a:br>
            <a:r>
              <a:rPr lang="en-GB" sz="2400" b="1" dirty="0" smtClean="0"/>
              <a:t>Imagine where we want to be tomorrow</a:t>
            </a:r>
          </a:p>
        </p:txBody>
      </p:sp>
      <p:sp>
        <p:nvSpPr>
          <p:cNvPr id="64515" name="Rectangle 3"/>
          <p:cNvSpPr>
            <a:spLocks noGrp="1"/>
          </p:cNvSpPr>
          <p:nvPr>
            <p:ph type="body" idx="4294967295"/>
          </p:nvPr>
        </p:nvSpPr>
        <p:spPr>
          <a:xfrm>
            <a:off x="457200" y="1412776"/>
            <a:ext cx="8229600" cy="5141168"/>
          </a:xfrm>
        </p:spPr>
        <p:txBody>
          <a:bodyPr/>
          <a:lstStyle/>
          <a:p>
            <a:pPr>
              <a:lnSpc>
                <a:spcPct val="90000"/>
              </a:lnSpc>
              <a:buNone/>
            </a:pPr>
            <a:r>
              <a:rPr lang="en-GB" sz="2400" dirty="0" smtClean="0"/>
              <a:t>A future where:</a:t>
            </a:r>
          </a:p>
          <a:p>
            <a:pPr>
              <a:lnSpc>
                <a:spcPct val="90000"/>
              </a:lnSpc>
            </a:pPr>
            <a:endParaRPr lang="en-GB" sz="1800" dirty="0" smtClean="0"/>
          </a:p>
          <a:p>
            <a:pPr>
              <a:lnSpc>
                <a:spcPct val="90000"/>
              </a:lnSpc>
            </a:pPr>
            <a:endParaRPr lang="en-GB" sz="1800" dirty="0" smtClean="0"/>
          </a:p>
        </p:txBody>
      </p:sp>
      <p:sp>
        <p:nvSpPr>
          <p:cNvPr id="4" name="Slide Number Placeholder 3"/>
          <p:cNvSpPr>
            <a:spLocks noGrp="1"/>
          </p:cNvSpPr>
          <p:nvPr>
            <p:ph type="sldNum" sz="quarter" idx="12"/>
          </p:nvPr>
        </p:nvSpPr>
        <p:spPr/>
        <p:txBody>
          <a:bodyPr/>
          <a:lstStyle/>
          <a:p>
            <a:pPr>
              <a:defRPr/>
            </a:pPr>
            <a:fld id="{1D223E96-EE2D-4559-B977-808351D51C9A}" type="slidenum">
              <a:rPr lang="en-GB" smtClean="0"/>
              <a:pPr>
                <a:defRPr/>
              </a:pPr>
              <a:t>8</a:t>
            </a:fld>
            <a:endParaRPr lang="en-GB" dirty="0"/>
          </a:p>
        </p:txBody>
      </p:sp>
      <p:graphicFrame>
        <p:nvGraphicFramePr>
          <p:cNvPr id="5" name="Diagram 4"/>
          <p:cNvGraphicFramePr/>
          <p:nvPr/>
        </p:nvGraphicFramePr>
        <p:xfrm>
          <a:off x="323528" y="1412776"/>
          <a:ext cx="8496944"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8"/>
          <p:cNvSpPr>
            <a:spLocks noChangeArrowheads="1"/>
          </p:cNvSpPr>
          <p:nvPr/>
        </p:nvSpPr>
        <p:spPr bwMode="auto">
          <a:xfrm>
            <a:off x="251520" y="4149080"/>
            <a:ext cx="8640960" cy="2708920"/>
          </a:xfrm>
          <a:prstGeom prst="rect">
            <a:avLst/>
          </a:prstGeom>
          <a:solidFill>
            <a:schemeClr val="accent1"/>
          </a:solidFill>
          <a:ln w="9525">
            <a:noFill/>
            <a:miter lim="800000"/>
            <a:headEnd/>
            <a:tailEnd/>
          </a:ln>
        </p:spPr>
        <p:txBody>
          <a:bodyPr wrap="none" anchor="ctr"/>
          <a:lstStyle/>
          <a:p>
            <a:endParaRPr lang="en-US"/>
          </a:p>
        </p:txBody>
      </p:sp>
      <p:sp>
        <p:nvSpPr>
          <p:cNvPr id="11267" name="Rectangle 17"/>
          <p:cNvSpPr>
            <a:spLocks noChangeArrowheads="1"/>
          </p:cNvSpPr>
          <p:nvPr/>
        </p:nvSpPr>
        <p:spPr bwMode="auto">
          <a:xfrm>
            <a:off x="3563888" y="2348880"/>
            <a:ext cx="2088232" cy="1728192"/>
          </a:xfrm>
          <a:prstGeom prst="rect">
            <a:avLst/>
          </a:prstGeom>
          <a:solidFill>
            <a:schemeClr val="accent1"/>
          </a:solidFill>
          <a:ln w="9525">
            <a:noFill/>
            <a:miter lim="800000"/>
            <a:headEnd/>
            <a:tailEnd/>
          </a:ln>
        </p:spPr>
        <p:txBody>
          <a:bodyPr wrap="none" anchor="ctr"/>
          <a:lstStyle/>
          <a:p>
            <a:endParaRPr lang="en-US"/>
          </a:p>
        </p:txBody>
      </p:sp>
      <p:sp>
        <p:nvSpPr>
          <p:cNvPr id="11269" name="Rectangle 2"/>
          <p:cNvSpPr>
            <a:spLocks noGrp="1"/>
          </p:cNvSpPr>
          <p:nvPr>
            <p:ph type="title"/>
          </p:nvPr>
        </p:nvSpPr>
        <p:spPr/>
        <p:txBody>
          <a:bodyPr/>
          <a:lstStyle/>
          <a:p>
            <a:pPr eaLnBrk="1" hangingPunct="1"/>
            <a:r>
              <a:rPr lang="en-GB" sz="2800" b="1" dirty="0" smtClean="0"/>
              <a:t>Changing place and face of retail</a:t>
            </a:r>
            <a:endParaRPr lang="en-US" sz="2800" b="1" dirty="0" smtClean="0"/>
          </a:p>
        </p:txBody>
      </p:sp>
      <p:sp>
        <p:nvSpPr>
          <p:cNvPr id="11271" name="Text Box 9"/>
          <p:cNvSpPr txBox="1">
            <a:spLocks noChangeArrowheads="1"/>
          </p:cNvSpPr>
          <p:nvPr/>
        </p:nvSpPr>
        <p:spPr bwMode="auto">
          <a:xfrm>
            <a:off x="3635896" y="2420888"/>
            <a:ext cx="2016224" cy="1600438"/>
          </a:xfrm>
          <a:prstGeom prst="rect">
            <a:avLst/>
          </a:prstGeom>
          <a:noFill/>
          <a:ln w="9525">
            <a:noFill/>
            <a:miter lim="800000"/>
            <a:headEnd/>
            <a:tailEnd/>
          </a:ln>
        </p:spPr>
        <p:txBody>
          <a:bodyPr wrap="square">
            <a:spAutoFit/>
          </a:bodyPr>
          <a:lstStyle/>
          <a:p>
            <a:pPr algn="l"/>
            <a:r>
              <a:rPr lang="en-GB" sz="1400" dirty="0" smtClean="0">
                <a:solidFill>
                  <a:schemeClr val="bg1"/>
                </a:solidFill>
              </a:rPr>
              <a:t>But, SMEs face increased challenge from larger retailers who have incorporated </a:t>
            </a:r>
            <a:r>
              <a:rPr lang="en-GB" sz="1400" b="1" dirty="0" smtClean="0">
                <a:solidFill>
                  <a:schemeClr val="bg1"/>
                </a:solidFill>
              </a:rPr>
              <a:t>specialist areas </a:t>
            </a:r>
            <a:r>
              <a:rPr lang="en-GB" sz="1400" dirty="0" smtClean="0">
                <a:solidFill>
                  <a:schemeClr val="bg1"/>
                </a:solidFill>
              </a:rPr>
              <a:t>into their product lines and offer </a:t>
            </a:r>
            <a:r>
              <a:rPr lang="en-GB" sz="1400" b="1" dirty="0" smtClean="0">
                <a:solidFill>
                  <a:schemeClr val="bg1"/>
                </a:solidFill>
              </a:rPr>
              <a:t>online retailing. </a:t>
            </a:r>
          </a:p>
        </p:txBody>
      </p:sp>
      <p:sp>
        <p:nvSpPr>
          <p:cNvPr id="11272" name="Text Box 11"/>
          <p:cNvSpPr txBox="1">
            <a:spLocks noChangeArrowheads="1"/>
          </p:cNvSpPr>
          <p:nvPr/>
        </p:nvSpPr>
        <p:spPr bwMode="auto">
          <a:xfrm>
            <a:off x="323528" y="4221089"/>
            <a:ext cx="8568952" cy="2667841"/>
          </a:xfrm>
          <a:prstGeom prst="rect">
            <a:avLst/>
          </a:prstGeom>
          <a:noFill/>
          <a:ln w="9525">
            <a:noFill/>
            <a:miter lim="800000"/>
            <a:headEnd/>
            <a:tailEnd/>
          </a:ln>
        </p:spPr>
        <p:txBody>
          <a:bodyPr wrap="square" lIns="36000" tIns="0" rIns="36000" bIns="36000">
            <a:spAutoFit/>
          </a:bodyPr>
          <a:lstStyle/>
          <a:p>
            <a:pPr algn="l" eaLnBrk="1" hangingPunct="1">
              <a:spcAft>
                <a:spcPts val="0"/>
              </a:spcAft>
            </a:pPr>
            <a:r>
              <a:rPr lang="en-GB" sz="1500" b="1" dirty="0" smtClean="0">
                <a:solidFill>
                  <a:schemeClr val="bg1"/>
                </a:solidFill>
              </a:rPr>
              <a:t>Retailers need to provide an attractive and competitive offer - the key elements involve:</a:t>
            </a:r>
          </a:p>
          <a:p>
            <a:pPr marL="216000" indent="-216000" algn="l">
              <a:spcBef>
                <a:spcPts val="0"/>
              </a:spcBef>
              <a:spcAft>
                <a:spcPts val="0"/>
              </a:spcAft>
              <a:buFont typeface="Arial" pitchFamily="34" charset="0"/>
              <a:buChar char="•"/>
            </a:pPr>
            <a:r>
              <a:rPr lang="en-GB" sz="1500" dirty="0" smtClean="0">
                <a:solidFill>
                  <a:schemeClr val="bg1"/>
                </a:solidFill>
              </a:rPr>
              <a:t>offering a </a:t>
            </a:r>
            <a:r>
              <a:rPr lang="en-GB" b="1" dirty="0" smtClean="0">
                <a:solidFill>
                  <a:schemeClr val="bg1"/>
                </a:solidFill>
              </a:rPr>
              <a:t>variety</a:t>
            </a:r>
            <a:r>
              <a:rPr lang="en-GB" sz="1500" dirty="0" smtClean="0">
                <a:solidFill>
                  <a:schemeClr val="bg1"/>
                </a:solidFill>
              </a:rPr>
              <a:t> of goods and services merchandised attractively and innovatively</a:t>
            </a:r>
          </a:p>
          <a:p>
            <a:pPr marL="216000" indent="-216000" algn="l">
              <a:spcAft>
                <a:spcPts val="0"/>
              </a:spcAft>
              <a:buFont typeface="Arial" pitchFamily="34" charset="0"/>
              <a:buChar char="•"/>
            </a:pPr>
            <a:r>
              <a:rPr lang="en-GB" sz="1500" b="1" dirty="0" smtClean="0">
                <a:solidFill>
                  <a:schemeClr val="bg1"/>
                </a:solidFill>
              </a:rPr>
              <a:t>effectively </a:t>
            </a:r>
            <a:r>
              <a:rPr lang="en-GB" b="1" dirty="0" smtClean="0">
                <a:solidFill>
                  <a:schemeClr val="bg1"/>
                </a:solidFill>
              </a:rPr>
              <a:t>marketing</a:t>
            </a:r>
            <a:r>
              <a:rPr lang="en-GB" sz="1500" b="1" dirty="0" smtClean="0">
                <a:solidFill>
                  <a:schemeClr val="bg1"/>
                </a:solidFill>
              </a:rPr>
              <a:t> </a:t>
            </a:r>
            <a:r>
              <a:rPr lang="en-GB" sz="1500" dirty="0" smtClean="0">
                <a:solidFill>
                  <a:schemeClr val="bg1"/>
                </a:solidFill>
              </a:rPr>
              <a:t>the range of goods and services on offer in a consumer market which emphasises </a:t>
            </a:r>
            <a:r>
              <a:rPr lang="en-GB" sz="1500" b="1" dirty="0" smtClean="0">
                <a:solidFill>
                  <a:schemeClr val="bg1"/>
                </a:solidFill>
              </a:rPr>
              <a:t>value for money </a:t>
            </a:r>
          </a:p>
          <a:p>
            <a:pPr marL="216000" indent="-216000" algn="l">
              <a:spcAft>
                <a:spcPts val="0"/>
              </a:spcAft>
              <a:buFont typeface="Arial" pitchFamily="34" charset="0"/>
              <a:buChar char="•"/>
            </a:pPr>
            <a:r>
              <a:rPr lang="en-GB" sz="1500" dirty="0" smtClean="0">
                <a:solidFill>
                  <a:schemeClr val="bg1"/>
                </a:solidFill>
              </a:rPr>
              <a:t>maintaining price competitiveness by carefully </a:t>
            </a:r>
            <a:r>
              <a:rPr lang="en-GB" b="1" dirty="0" smtClean="0">
                <a:solidFill>
                  <a:schemeClr val="bg1"/>
                </a:solidFill>
              </a:rPr>
              <a:t>managing the supply-chain</a:t>
            </a:r>
            <a:r>
              <a:rPr lang="en-GB" sz="1500" b="1" dirty="0" smtClean="0">
                <a:solidFill>
                  <a:schemeClr val="bg1"/>
                </a:solidFill>
              </a:rPr>
              <a:t> </a:t>
            </a:r>
            <a:r>
              <a:rPr lang="en-GB" sz="1500" dirty="0" smtClean="0">
                <a:solidFill>
                  <a:schemeClr val="bg1"/>
                </a:solidFill>
              </a:rPr>
              <a:t>and looking for </a:t>
            </a:r>
            <a:r>
              <a:rPr lang="en-GB" b="1" dirty="0" smtClean="0">
                <a:solidFill>
                  <a:schemeClr val="bg1"/>
                </a:solidFill>
              </a:rPr>
              <a:t>efficiency improvements </a:t>
            </a:r>
            <a:r>
              <a:rPr lang="en-GB" sz="1500" dirty="0" smtClean="0">
                <a:solidFill>
                  <a:schemeClr val="bg1"/>
                </a:solidFill>
              </a:rPr>
              <a:t>at every stage of that process</a:t>
            </a:r>
          </a:p>
          <a:p>
            <a:pPr marL="216000" indent="-216000" algn="l">
              <a:spcAft>
                <a:spcPts val="0"/>
              </a:spcAft>
              <a:buFont typeface="Arial" pitchFamily="34" charset="0"/>
              <a:buChar char="•"/>
            </a:pPr>
            <a:r>
              <a:rPr lang="en-GB" sz="1500" dirty="0" smtClean="0">
                <a:solidFill>
                  <a:schemeClr val="bg1"/>
                </a:solidFill>
              </a:rPr>
              <a:t>finding a wider </a:t>
            </a:r>
            <a:r>
              <a:rPr lang="en-GB" b="1" dirty="0" smtClean="0">
                <a:solidFill>
                  <a:schemeClr val="bg1"/>
                </a:solidFill>
              </a:rPr>
              <a:t>variety of channels </a:t>
            </a:r>
            <a:r>
              <a:rPr lang="en-GB" sz="1500" dirty="0" smtClean="0">
                <a:solidFill>
                  <a:schemeClr val="bg1"/>
                </a:solidFill>
              </a:rPr>
              <a:t>through which to sell produces (mail order, on-line, in-store) and reducing location constraints (e.g. home deliveries from shops)</a:t>
            </a:r>
          </a:p>
          <a:p>
            <a:pPr marL="216000" lvl="1" indent="-216000" algn="l">
              <a:spcAft>
                <a:spcPts val="0"/>
              </a:spcAft>
              <a:buFont typeface="Arial" pitchFamily="34" charset="0"/>
              <a:buChar char="•"/>
            </a:pPr>
            <a:r>
              <a:rPr lang="en-GB" sz="1500" b="1" dirty="0" smtClean="0">
                <a:solidFill>
                  <a:schemeClr val="bg1"/>
                </a:solidFill>
              </a:rPr>
              <a:t>improving </a:t>
            </a:r>
            <a:r>
              <a:rPr lang="en-GB" b="1" dirty="0" smtClean="0">
                <a:solidFill>
                  <a:schemeClr val="bg1"/>
                </a:solidFill>
              </a:rPr>
              <a:t>customer care standards</a:t>
            </a:r>
            <a:r>
              <a:rPr lang="en-GB" sz="1500" dirty="0" smtClean="0">
                <a:solidFill>
                  <a:schemeClr val="bg1"/>
                </a:solidFill>
              </a:rPr>
              <a:t>, especially in new areas such as on-line sales</a:t>
            </a:r>
            <a:endParaRPr lang="en-GB" sz="800" dirty="0" smtClean="0">
              <a:solidFill>
                <a:schemeClr val="bg1"/>
              </a:solidFill>
            </a:endParaRPr>
          </a:p>
          <a:p>
            <a:pPr marL="216000" lvl="1" indent="-216000">
              <a:spcAft>
                <a:spcPts val="0"/>
              </a:spcAft>
            </a:pPr>
            <a:r>
              <a:rPr lang="en-GB" b="1" dirty="0" smtClean="0">
                <a:solidFill>
                  <a:schemeClr val="bg1"/>
                </a:solidFill>
              </a:rPr>
              <a:t>AND, </a:t>
            </a:r>
            <a:r>
              <a:rPr lang="en-GB" sz="1400" dirty="0" smtClean="0">
                <a:solidFill>
                  <a:schemeClr val="bg1"/>
                </a:solidFill>
              </a:rPr>
              <a:t>ensuring that the </a:t>
            </a:r>
            <a:r>
              <a:rPr lang="en-GB" b="1" dirty="0" smtClean="0">
                <a:solidFill>
                  <a:schemeClr val="bg1"/>
                </a:solidFill>
              </a:rPr>
              <a:t>skills are in place to bring this about...</a:t>
            </a:r>
            <a:endParaRPr lang="en-GB" sz="1500" dirty="0">
              <a:solidFill>
                <a:schemeClr val="bg1"/>
              </a:solidFill>
            </a:endParaRPr>
          </a:p>
        </p:txBody>
      </p:sp>
      <p:sp>
        <p:nvSpPr>
          <p:cNvPr id="10" name="TextBox 9"/>
          <p:cNvSpPr txBox="1"/>
          <p:nvPr/>
        </p:nvSpPr>
        <p:spPr>
          <a:xfrm>
            <a:off x="251520" y="1268760"/>
            <a:ext cx="8568952" cy="1061829"/>
          </a:xfrm>
          <a:prstGeom prst="rect">
            <a:avLst/>
          </a:prstGeom>
          <a:noFill/>
        </p:spPr>
        <p:txBody>
          <a:bodyPr wrap="square" rtlCol="0">
            <a:spAutoFit/>
          </a:bodyPr>
          <a:lstStyle/>
          <a:p>
            <a:r>
              <a:rPr lang="en-GB" sz="1500" b="1" i="1" dirty="0" smtClean="0"/>
              <a:t>Surviving in today’s value-minded, aggressively-discounted, convenience-focused market means reappraising how to compete and doing things differently... </a:t>
            </a:r>
          </a:p>
          <a:p>
            <a:r>
              <a:rPr lang="en-GB" sz="1500" b="1" i="1" dirty="0" smtClean="0"/>
              <a:t>Where you can compete and need to focus your efforts is in three core areas: </a:t>
            </a:r>
          </a:p>
          <a:p>
            <a:r>
              <a:rPr lang="en-GB" b="1" i="1" dirty="0" smtClean="0">
                <a:solidFill>
                  <a:schemeClr val="accent6">
                    <a:lumMod val="75000"/>
                  </a:schemeClr>
                </a:solidFill>
              </a:rPr>
              <a:t>Experience</a:t>
            </a:r>
            <a:r>
              <a:rPr lang="en-GB" b="1" i="1" dirty="0" smtClean="0"/>
              <a:t>, </a:t>
            </a:r>
            <a:r>
              <a:rPr lang="en-GB" b="1" i="1" dirty="0" smtClean="0">
                <a:solidFill>
                  <a:schemeClr val="accent6">
                    <a:lumMod val="75000"/>
                  </a:schemeClr>
                </a:solidFill>
              </a:rPr>
              <a:t>Service</a:t>
            </a:r>
            <a:r>
              <a:rPr lang="en-GB" b="1" i="1" dirty="0" smtClean="0"/>
              <a:t> </a:t>
            </a:r>
            <a:r>
              <a:rPr lang="en-GB" sz="1600" b="1" i="1" dirty="0" smtClean="0"/>
              <a:t>and </a:t>
            </a:r>
            <a:r>
              <a:rPr lang="en-GB" b="1" i="1" dirty="0" smtClean="0">
                <a:solidFill>
                  <a:schemeClr val="accent6">
                    <a:lumMod val="75000"/>
                  </a:schemeClr>
                </a:solidFill>
              </a:rPr>
              <a:t>Specialism</a:t>
            </a:r>
            <a:r>
              <a:rPr lang="en-GB" sz="1400" dirty="0" smtClean="0"/>
              <a:t>. (Mary </a:t>
            </a:r>
            <a:r>
              <a:rPr lang="en-GB" sz="1400" dirty="0" err="1" smtClean="0"/>
              <a:t>Portas</a:t>
            </a:r>
            <a:r>
              <a:rPr lang="en-GB" sz="1400" dirty="0" smtClean="0"/>
              <a:t>, </a:t>
            </a:r>
            <a:r>
              <a:rPr lang="en-GB" sz="1400" dirty="0" err="1" smtClean="0"/>
              <a:t>Portas</a:t>
            </a:r>
            <a:r>
              <a:rPr lang="en-GB" sz="1400" dirty="0" smtClean="0"/>
              <a:t> Review 2011)</a:t>
            </a:r>
            <a:endParaRPr lang="en-GB" sz="1400" dirty="0"/>
          </a:p>
        </p:txBody>
      </p:sp>
      <p:sp>
        <p:nvSpPr>
          <p:cNvPr id="11" name="Rectangle 17"/>
          <p:cNvSpPr>
            <a:spLocks noChangeArrowheads="1"/>
          </p:cNvSpPr>
          <p:nvPr/>
        </p:nvSpPr>
        <p:spPr bwMode="auto">
          <a:xfrm>
            <a:off x="539552" y="2348880"/>
            <a:ext cx="2160240" cy="1728191"/>
          </a:xfrm>
          <a:prstGeom prst="rect">
            <a:avLst/>
          </a:prstGeom>
          <a:solidFill>
            <a:schemeClr val="accent1"/>
          </a:solidFill>
          <a:ln w="9525">
            <a:noFill/>
            <a:miter lim="800000"/>
            <a:headEnd/>
            <a:tailEnd/>
          </a:ln>
        </p:spPr>
        <p:txBody>
          <a:bodyPr wrap="none" anchor="ctr"/>
          <a:lstStyle/>
          <a:p>
            <a:endParaRPr lang="en-US"/>
          </a:p>
        </p:txBody>
      </p:sp>
      <p:sp>
        <p:nvSpPr>
          <p:cNvPr id="12" name="Text Box 9"/>
          <p:cNvSpPr txBox="1">
            <a:spLocks noChangeArrowheads="1"/>
          </p:cNvSpPr>
          <p:nvPr/>
        </p:nvSpPr>
        <p:spPr bwMode="auto">
          <a:xfrm>
            <a:off x="683568" y="2420888"/>
            <a:ext cx="2016224" cy="1600438"/>
          </a:xfrm>
          <a:prstGeom prst="rect">
            <a:avLst/>
          </a:prstGeom>
          <a:noFill/>
          <a:ln w="9525">
            <a:noFill/>
            <a:miter lim="800000"/>
            <a:headEnd/>
            <a:tailEnd/>
          </a:ln>
        </p:spPr>
        <p:txBody>
          <a:bodyPr wrap="square">
            <a:spAutoFit/>
          </a:bodyPr>
          <a:lstStyle/>
          <a:p>
            <a:pPr algn="l"/>
            <a:r>
              <a:rPr lang="en-GB" sz="1400" dirty="0" smtClean="0">
                <a:solidFill>
                  <a:schemeClr val="bg1"/>
                </a:solidFill>
              </a:rPr>
              <a:t>There is potential for </a:t>
            </a:r>
            <a:r>
              <a:rPr lang="en-GB" sz="1400" b="1" dirty="0" smtClean="0">
                <a:solidFill>
                  <a:schemeClr val="bg1"/>
                </a:solidFill>
              </a:rPr>
              <a:t>overseas expansion </a:t>
            </a:r>
            <a:r>
              <a:rPr lang="en-GB" sz="1400" dirty="0" smtClean="0">
                <a:solidFill>
                  <a:schemeClr val="bg1"/>
                </a:solidFill>
              </a:rPr>
              <a:t>and significant sales growth, including </a:t>
            </a:r>
            <a:r>
              <a:rPr lang="en-GB" sz="1400" b="1" dirty="0" smtClean="0">
                <a:solidFill>
                  <a:schemeClr val="bg1"/>
                </a:solidFill>
              </a:rPr>
              <a:t>online sales</a:t>
            </a:r>
            <a:r>
              <a:rPr lang="en-GB" sz="1400" dirty="0" smtClean="0">
                <a:solidFill>
                  <a:schemeClr val="bg1"/>
                </a:solidFill>
              </a:rPr>
              <a:t>, for UK retail over the next five to ten years</a:t>
            </a:r>
            <a:endParaRPr lang="en-GB" sz="1400" dirty="0">
              <a:solidFill>
                <a:schemeClr val="bg1"/>
              </a:solidFill>
            </a:endParaRPr>
          </a:p>
        </p:txBody>
      </p:sp>
      <p:sp>
        <p:nvSpPr>
          <p:cNvPr id="14" name="Rectangle 13"/>
          <p:cNvSpPr/>
          <p:nvPr/>
        </p:nvSpPr>
        <p:spPr>
          <a:xfrm>
            <a:off x="6300192" y="2348880"/>
            <a:ext cx="223224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400" dirty="0" smtClean="0"/>
              <a:t>Retail innovation requires skills: </a:t>
            </a:r>
            <a:r>
              <a:rPr lang="en-GB" sz="1400" b="1" dirty="0" smtClean="0"/>
              <a:t>specialist or technical</a:t>
            </a:r>
            <a:r>
              <a:rPr lang="en-GB" sz="1400" dirty="0" smtClean="0"/>
              <a:t>, to foster a </a:t>
            </a:r>
            <a:r>
              <a:rPr lang="en-GB" sz="1400" b="1" dirty="0" smtClean="0"/>
              <a:t>culture </a:t>
            </a:r>
            <a:r>
              <a:rPr lang="en-GB" sz="1400" dirty="0" smtClean="0"/>
              <a:t>of innovation, </a:t>
            </a:r>
            <a:r>
              <a:rPr lang="en-GB" sz="1400" b="1" dirty="0" smtClean="0"/>
              <a:t>management and leadership</a:t>
            </a:r>
            <a:r>
              <a:rPr lang="en-GB" sz="1400" dirty="0" smtClean="0"/>
              <a:t>, and innovation specific skills - especially for  </a:t>
            </a:r>
            <a:r>
              <a:rPr lang="en-GB" sz="1400" b="1" dirty="0" smtClean="0"/>
              <a:t>SME’s</a:t>
            </a:r>
            <a:endParaRPr lang="en-GB" sz="1400" b="1"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ank">
  <a:themeElements>
    <a:clrScheme name="Custom 1">
      <a:dk1>
        <a:sysClr val="windowText" lastClr="000000"/>
      </a:dk1>
      <a:lt1>
        <a:sysClr val="window" lastClr="FFFFFF"/>
      </a:lt1>
      <a:dk2>
        <a:srgbClr val="1F8579"/>
      </a:dk2>
      <a:lt2>
        <a:srgbClr val="D8D8D8"/>
      </a:lt2>
      <a:accent1>
        <a:srgbClr val="1F8579"/>
      </a:accent1>
      <a:accent2>
        <a:srgbClr val="C0504D"/>
      </a:accent2>
      <a:accent3>
        <a:srgbClr val="92CDDC"/>
      </a:accent3>
      <a:accent4>
        <a:srgbClr val="7030A0"/>
      </a:accent4>
      <a:accent5>
        <a:srgbClr val="4BACC6"/>
      </a:accent5>
      <a:accent6>
        <a:srgbClr val="F79646"/>
      </a:accent6>
      <a:hlink>
        <a:srgbClr val="E36C09"/>
      </a:hlink>
      <a:folHlink>
        <a:srgbClr val="00B0F0"/>
      </a:folHlink>
    </a:clrScheme>
    <a:fontScheme name="UKCommission">
      <a:majorFont>
        <a:latin typeface="Arial"/>
        <a:ea typeface=""/>
        <a:cs typeface=""/>
      </a:majorFont>
      <a:minorFont>
        <a:latin typeface="Arial"/>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20336</TotalTime>
  <Words>7302</Words>
  <Application>Microsoft Office PowerPoint</Application>
  <PresentationFormat>On-screen Show (4:3)</PresentationFormat>
  <Paragraphs>554</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vt:lpstr>
      <vt:lpstr>Sector Skills Insights:  Retail</vt:lpstr>
      <vt:lpstr>Introduction</vt:lpstr>
      <vt:lpstr>Storyboard</vt:lpstr>
      <vt:lpstr>What key skills challenges are being faced overall?</vt:lpstr>
      <vt:lpstr>Retail matters The sector today</vt:lpstr>
      <vt:lpstr>The sector today: international markets</vt:lpstr>
      <vt:lpstr>Retail matters:  Imagine where it could be tomorrow</vt:lpstr>
      <vt:lpstr>Retailing matters:  Imagine where we want to be tomorrow</vt:lpstr>
      <vt:lpstr>Changing place and face of retail</vt:lpstr>
      <vt:lpstr>The Performance Challenge: Challenges for Retail </vt:lpstr>
      <vt:lpstr>The performance challenge Management quality </vt:lpstr>
      <vt:lpstr>Case study – Morrisons </vt:lpstr>
      <vt:lpstr>The performance challenge Attracting and retaining talent</vt:lpstr>
      <vt:lpstr>The Performance challenge: Attracting and retaining talent  </vt:lpstr>
      <vt:lpstr>Case study – The Skills Place and Work Zone  Skills infrastructure for retail / local solutions</vt:lpstr>
      <vt:lpstr>Case Study – Heathrow Retail Academy Attracting and nurturing talent</vt:lpstr>
      <vt:lpstr>Performance Challenge Investment in workforce skills</vt:lpstr>
      <vt:lpstr>Performance Challenge Investment in workforce skills</vt:lpstr>
      <vt:lpstr>Case Study – Badham Pharmacy</vt:lpstr>
      <vt:lpstr>Case study – The National Skills Academy </vt:lpstr>
      <vt:lpstr>Investment in workforce skills Benefits to business </vt:lpstr>
      <vt:lpstr> Whilst, firms in the UK that don’t invest in training.......  </vt:lpstr>
      <vt:lpstr>Growth through skills Securing future success</vt:lpstr>
      <vt:lpstr>Growth through skills Securing future success</vt:lpstr>
      <vt:lpstr>Growth through skills Securing future success</vt:lpstr>
      <vt:lpstr>Key messages</vt:lpstr>
    </vt:vector>
  </TitlesOfParts>
  <Company>UK Commission for Employment and Skills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and Winning the Economic Argument for Skills</dc:title>
  <dc:creator>Carol Stanfield</dc:creator>
  <cp:lastModifiedBy>Daniel Stammers</cp:lastModifiedBy>
  <cp:revision>859</cp:revision>
  <dcterms:created xsi:type="dcterms:W3CDTF">2011-09-02T20:14:27Z</dcterms:created>
  <dcterms:modified xsi:type="dcterms:W3CDTF">2014-04-15T16:07:23Z</dcterms:modified>
</cp:coreProperties>
</file>