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8" r:id="rId2"/>
    <p:sldId id="276" r:id="rId3"/>
    <p:sldId id="272" r:id="rId4"/>
    <p:sldId id="273" r:id="rId5"/>
    <p:sldId id="274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98" r:id="rId14"/>
    <p:sldId id="312" r:id="rId15"/>
    <p:sldId id="313" r:id="rId16"/>
    <p:sldId id="314" r:id="rId17"/>
    <p:sldId id="315" r:id="rId18"/>
    <p:sldId id="316" r:id="rId19"/>
    <p:sldId id="299" r:id="rId20"/>
    <p:sldId id="317" r:id="rId21"/>
    <p:sldId id="318" r:id="rId22"/>
    <p:sldId id="319" r:id="rId23"/>
    <p:sldId id="320" r:id="rId24"/>
    <p:sldId id="321" r:id="rId25"/>
    <p:sldId id="322" r:id="rId26"/>
    <p:sldId id="294" r:id="rId27"/>
    <p:sldId id="323" r:id="rId28"/>
    <p:sldId id="295" r:id="rId29"/>
    <p:sldId id="296" r:id="rId30"/>
    <p:sldId id="297" r:id="rId31"/>
  </p:sldIdLst>
  <p:sldSz cx="9144000" cy="6858000" type="screen4x3"/>
  <p:notesSz cx="68834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1pPr>
    <a:lvl2pPr marL="4572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2pPr>
    <a:lvl3pPr marL="9144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3pPr>
    <a:lvl4pPr marL="13716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4pPr>
    <a:lvl5pPr marL="18288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76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32" autoAdjust="0"/>
    <p:restoredTop sz="69712" autoAdjust="0"/>
  </p:normalViewPr>
  <p:slideViewPr>
    <p:cSldViewPr>
      <p:cViewPr>
        <p:scale>
          <a:sx n="100" d="100"/>
          <a:sy n="100" d="100"/>
        </p:scale>
        <p:origin x="-1224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900" y="0"/>
            <a:ext cx="2982913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 smtClean="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22C1E010-FBAE-40C3-AF5B-9545D95E2003}" type="datetimeFigureOut">
              <a:rPr lang="en-GB"/>
              <a:pPr>
                <a:defRPr/>
              </a:pPr>
              <a:t>11/04/2014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82913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 smtClean="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GB"/>
              <a:t>UNCLASSIFIED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900" y="9409113"/>
            <a:ext cx="2982913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 smtClean="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16F4239F-799E-4EE1-B665-4CB0D0B20F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900" y="0"/>
            <a:ext cx="2982913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 smtClean="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DB71F9AD-C11B-4B5F-B901-DBEBAC897840}" type="datetimeFigureOut">
              <a:rPr lang="en-GB"/>
              <a:pPr>
                <a:defRPr/>
              </a:pPr>
              <a:t>11/04/2014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52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05350"/>
            <a:ext cx="5505450" cy="4457700"/>
          </a:xfrm>
          <a:prstGeom prst="rect">
            <a:avLst/>
          </a:prstGeom>
        </p:spPr>
        <p:txBody>
          <a:bodyPr vert="horz" lIns="95939" tIns="47969" rIns="95939" bIns="4796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82913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 smtClean="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GB"/>
              <a:t>UNCLASSIFIED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900" y="9409113"/>
            <a:ext cx="2982913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 smtClean="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47D7741E-F4B9-4E18-A481-29497B120D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55B7B3-09D2-4E4D-9C0C-13F12C807DC6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1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6ADEBA-A1A1-4145-B92E-A8A3A2DCD025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10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6867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E86F1B-EB34-49EE-8469-45DEB9944555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11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8915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02E952-FFBC-4681-B5D5-C888CD10C50C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12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CC0FD5-7018-4129-8659-438B1E414F39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13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3011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E128B-C0A1-4C4C-8ECA-39E3FC6AA6D2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14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5059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596BD2-F6AD-46ED-8121-47E13D8F218D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15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7107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C54F75-40A2-4412-A1A7-3E8FD440EDF3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16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AF2A22-F4B8-4D91-A166-586846760CD8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17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1203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51204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F1E0CC-DF8A-48AE-9779-F8D827C5CCF0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18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3251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53252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5FFFC-2F57-4EB5-A41D-E5180C9433BA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19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1CF2A4-DC89-454B-ACB6-13E12F872ADF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2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5299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55300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0D0B78-D4A8-41C0-A337-6348743FF9F4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20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7347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57348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6D5FDC-F81F-4DBB-9D55-2B6001C5524C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21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501B4B-AE45-4A2D-B3A3-434AA0402700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22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1443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61444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741F22-98C7-44BE-8E30-11FBDFDE137E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23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3491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83D34-7CE6-4A1C-82FD-1A2128277DE8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24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5539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88ADC7-47F5-4FD4-ADD5-CD81C3C6C8A2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25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7587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C8938E-26FD-4824-8CF9-207B0452718C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26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9635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69636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2FAD0-0960-4598-BEEA-DC150B0CAD6C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27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71683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71684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A688EB-E0BA-4D0F-A8E6-B64563CE4071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28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73731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73732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72596A-E53D-4AA2-865E-739F46E7A972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29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B9EB2D-AC5A-4DCE-B867-55338E849CB2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3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75779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EA6ED8-4CFB-4965-B654-AE4888083FBA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30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19E0E1-95E6-4B5E-9A82-CE168F7E7F64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4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0D333E-708D-4F17-BBC3-E39315C03861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5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9CFBFE-6136-49D3-9542-007BC1A783B7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6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1CA5FE-4068-4E92-B71E-CDEEB7528BFD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7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1D82D9-61EA-4CA6-9E3D-99B09A3E8427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8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C8AE9B-844C-46F8-9BAE-FD451A7D575B}" type="slidenum">
              <a:rPr lang="en-GB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9</a:t>
            </a:fld>
            <a:endParaRPr lang="en-GB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DD0DB-DEE1-4FDD-A52F-CEE7462CA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A2ED7-9075-4954-AE09-FFD5ED05C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UNCLASSIFIED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8DF0-D867-46D7-8D7A-9F768093A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87C37-708A-4212-B01C-5B438EF75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UNCLASSIFIED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3663"/>
            <a:ext cx="2057400" cy="6764337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3663"/>
            <a:ext cx="6019800" cy="6764337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C353F-7536-413B-85F5-7C431882F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C0FFA-FD94-4FF6-86CA-386D93761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UNCLASSIFIED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C3BB3-A520-47E3-BAB8-76A6B9B91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035E5-5E8A-45D9-9F4E-048EAFCDF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UNCLASSIFIED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A9C6-863B-4178-97F8-DE7459BA4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B1E0A-7776-4110-86B3-7139330D4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UNCLASSIFIED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8613"/>
            <a:ext cx="4038600" cy="525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8613"/>
            <a:ext cx="4038600" cy="525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3067B-6D2A-48BA-AECD-19AEE2F5B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 Box 3"/>
          <p:cNvSpPr txBox="1"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79BD9-1203-4D1F-9D0C-B7436DCC0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UNCLASSIFIED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37A6B-2193-4746-9E12-7B46FA76C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 Box 3"/>
          <p:cNvSpPr txBox="1"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DC47B-794F-4CB2-B440-B33D17835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UNCLASSIFIED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5491C-5ABE-4D81-986A-2D47807AB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6BE2B-2735-439C-B192-4884DDC12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UNCLASSIFIED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39D85-B311-4CD1-9C85-0703CF47E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4AEF2-6074-4207-BD84-EDEF082B1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UNCLASSIFIED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2E53F-AD49-4CFA-BC40-4940B6FD8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 Box 3"/>
          <p:cNvSpPr txBox="1"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D1A54-5BF3-4571-8B77-9E4D2B652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UNCLASSIFIED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Lucida Gran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6CB78-38A9-4C2A-9130-75077DC53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 Box 3"/>
          <p:cNvSpPr txBox="1"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3BC96-2A57-4092-892E-90B9A2996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UNCLASSIFIED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3663"/>
            <a:ext cx="82296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8613"/>
            <a:ext cx="8229600" cy="525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/>
              </a:rPr>
              <a:t>Click to edit Master text styles</a:t>
            </a:r>
          </a:p>
          <a:p>
            <a:pPr lvl="1"/>
            <a:r>
              <a:rPr lang="en-US" smtClean="0">
                <a:sym typeface="Lucida Grande"/>
              </a:rPr>
              <a:t>Second level</a:t>
            </a:r>
          </a:p>
          <a:p>
            <a:pPr lvl="2"/>
            <a:r>
              <a:rPr lang="en-US" smtClean="0">
                <a:sym typeface="Lucida Grande"/>
              </a:rPr>
              <a:t>Third level</a:t>
            </a:r>
          </a:p>
          <a:p>
            <a:pPr lvl="3"/>
            <a:r>
              <a:rPr lang="en-US" smtClean="0">
                <a:sym typeface="Lucida Grande"/>
              </a:rPr>
              <a:t>Fourth level</a:t>
            </a:r>
          </a:p>
          <a:p>
            <a:pPr lvl="4"/>
            <a:r>
              <a:rPr lang="en-US" smtClean="0">
                <a:sym typeface="Lucida Grande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10575" y="6448425"/>
            <a:ext cx="306388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78787"/>
                </a:solidFill>
                <a:latin typeface="+mn-lt"/>
                <a:ea typeface="ＭＳ Ｐゴシック" charset="0"/>
                <a:cs typeface="Lucida Grande" charset="0"/>
                <a:sym typeface="Lucida Grande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9pPr>
          </a:lstStyle>
          <a:p>
            <a:pPr>
              <a:defRPr/>
            </a:pPr>
            <a:fld id="{C3AE7277-0458-486C-B983-BC07C4FA7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10575" y="6448425"/>
            <a:ext cx="30638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78787"/>
                </a:solidFill>
                <a:latin typeface="+mn-lt"/>
                <a:ea typeface="ＭＳ Ｐゴシック" charset="0"/>
                <a:cs typeface="Lucida Grande" charset="0"/>
                <a:sym typeface="Lucida Grande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9pPr>
          </a:lstStyle>
          <a:p>
            <a:pPr>
              <a:defRPr/>
            </a:pPr>
            <a:fld id="{6ABEC1E7-C226-487A-8DF6-8B144EF95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5000" y="6350000"/>
            <a:ext cx="25400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GB"/>
              <a:t>UNCLASSIFIED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Lucida Grande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Lucida Grande"/>
        </a:defRPr>
      </a:lvl1pPr>
      <a:lvl2pPr marL="666750" indent="-285750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Lucida Grande"/>
        </a:defRPr>
      </a:lvl2pPr>
      <a:lvl3pPr marL="1066800" indent="-228600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Lucida Grande"/>
        </a:defRPr>
      </a:lvl3pPr>
      <a:lvl4pPr marL="1524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Lucida Grande"/>
        </a:defRPr>
      </a:lvl4pPr>
      <a:lvl5pPr marL="19812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/>
        </a:defRPr>
      </a:lvl5pPr>
      <a:lvl6pPr marL="2438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895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3352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810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8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-12700" y="4221163"/>
            <a:ext cx="9169400" cy="2636837"/>
          </a:xfrm>
          <a:prstGeom prst="rect">
            <a:avLst/>
          </a:prstGeom>
          <a:solidFill>
            <a:srgbClr val="0076C0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5363" name="Rectangle 1"/>
          <p:cNvSpPr>
            <a:spLocks noGrp="1" noChangeArrowheads="1"/>
          </p:cNvSpPr>
          <p:nvPr>
            <p:ph type="title"/>
          </p:nvPr>
        </p:nvSpPr>
        <p:spPr>
          <a:xfrm>
            <a:off x="755650" y="4365625"/>
            <a:ext cx="7772400" cy="2376488"/>
          </a:xfrm>
        </p:spPr>
        <p:txBody>
          <a:bodyPr/>
          <a:lstStyle/>
          <a:p>
            <a:pPr algn="l" eaLnBrk="1" hangingPunct="1"/>
            <a:r>
              <a:rPr lang="en-US" sz="4800" b="1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  <a:sym typeface="Helvetica" pitchFamily="34" charset="0"/>
              </a:rPr>
              <a:t>Delivering Differently</a:t>
            </a:r>
            <a:br>
              <a:rPr lang="en-US" sz="4800" b="1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  <a:sym typeface="Helvetica" pitchFamily="34" charset="0"/>
              </a:rPr>
            </a:br>
            <a:r>
              <a:rPr lang="en-US" sz="280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  <a:sym typeface="Helvetica" pitchFamily="34" charset="0"/>
              </a:rPr>
              <a:t>Bidders’ Morning</a:t>
            </a:r>
            <a:br>
              <a:rPr lang="en-US" sz="280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  <a:sym typeface="Helvetica" pitchFamily="34" charset="0"/>
              </a:rPr>
            </a:br>
            <a:r>
              <a:rPr lang="en-US" sz="280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  <a:sym typeface="Helvetica" pitchFamily="34" charset="0"/>
              </a:rPr>
              <a:t>13</a:t>
            </a:r>
            <a:r>
              <a:rPr lang="en-US" sz="2800" baseline="3000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  <a:sym typeface="Helvetica" pitchFamily="34" charset="0"/>
              </a:rPr>
              <a:t>th</a:t>
            </a:r>
            <a:r>
              <a:rPr lang="en-US" sz="280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  <a:sym typeface="Helvetica" pitchFamily="34" charset="0"/>
              </a:rPr>
              <a:t> February 2014</a:t>
            </a:r>
            <a:endParaRPr lang="en-US" sz="4800" b="1" smtClean="0">
              <a:solidFill>
                <a:schemeClr val="bg1"/>
              </a:solidFill>
              <a:latin typeface="Helvetica" pitchFamily="34" charset="0"/>
              <a:sym typeface="Helvetica" pitchFamily="34" charset="0"/>
            </a:endParaRPr>
          </a:p>
        </p:txBody>
      </p:sp>
      <p:grpSp>
        <p:nvGrpSpPr>
          <p:cNvPr id="15364" name="Group 6"/>
          <p:cNvGrpSpPr>
            <a:grpSpLocks noChangeAspect="1"/>
          </p:cNvGrpSpPr>
          <p:nvPr/>
        </p:nvGrpSpPr>
        <p:grpSpPr bwMode="auto">
          <a:xfrm>
            <a:off x="684213" y="476250"/>
            <a:ext cx="7702550" cy="3384550"/>
            <a:chOff x="683568" y="404664"/>
            <a:chExt cx="6344480" cy="2787567"/>
          </a:xfrm>
        </p:grpSpPr>
        <p:pic>
          <p:nvPicPr>
            <p:cNvPr id="15365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83569" y="404664"/>
              <a:ext cx="3600400" cy="709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6" name="Picture 2" descr="lga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35265" y="404664"/>
              <a:ext cx="2052228" cy="1263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7" name="Picture 4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83568" y="1412776"/>
              <a:ext cx="3131840" cy="1779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8" name="Picture 5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35264" y="1803865"/>
              <a:ext cx="2192784" cy="1388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7772400" cy="4635500"/>
          </a:xfrm>
        </p:spPr>
        <p:txBody>
          <a:bodyPr/>
          <a:lstStyle/>
          <a:p>
            <a:pPr algn="l" eaLnBrk="1" hangingPunct="1"/>
            <a:r>
              <a:rPr lang="en-US" sz="7200" smtClean="0">
                <a:latin typeface="Helvetica" pitchFamily="34" charset="0"/>
                <a:sym typeface="Helvetica" pitchFamily="34" charset="0"/>
              </a:rPr>
              <a:t>Two aims:</a:t>
            </a:r>
          </a:p>
        </p:txBody>
      </p:sp>
      <p:sp>
        <p:nvSpPr>
          <p:cNvPr id="33794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grpSp>
        <p:nvGrpSpPr>
          <p:cNvPr id="33795" name="Group 13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33796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33797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33798" name="Rectangle 4"/>
            <p:cNvSpPr>
              <a:spLocks/>
            </p:cNvSpPr>
            <p:nvPr/>
          </p:nvSpPr>
          <p:spPr bwMode="auto">
            <a:xfrm>
              <a:off x="177800" y="6273800"/>
              <a:ext cx="3242072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William Burgon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7772400" cy="4635500"/>
          </a:xfrm>
        </p:spPr>
        <p:txBody>
          <a:bodyPr/>
          <a:lstStyle/>
          <a:p>
            <a:pPr algn="l" eaLnBrk="1" hangingPunct="1"/>
            <a:r>
              <a:rPr lang="en-US" sz="7200" smtClean="0">
                <a:latin typeface="Helvetica" pitchFamily="34" charset="0"/>
                <a:sym typeface="Helvetica" pitchFamily="34" charset="0"/>
              </a:rPr>
              <a:t>Review and select a model</a:t>
            </a:r>
          </a:p>
        </p:txBody>
      </p:sp>
      <p:sp>
        <p:nvSpPr>
          <p:cNvPr id="35842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grpSp>
        <p:nvGrpSpPr>
          <p:cNvPr id="35843" name="Group 8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35844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35845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35846" name="Rectangle 4"/>
            <p:cNvSpPr>
              <a:spLocks/>
            </p:cNvSpPr>
            <p:nvPr/>
          </p:nvSpPr>
          <p:spPr bwMode="auto">
            <a:xfrm>
              <a:off x="177800" y="6273800"/>
              <a:ext cx="3242072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William Burgon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7772400" cy="4635500"/>
          </a:xfrm>
        </p:spPr>
        <p:txBody>
          <a:bodyPr/>
          <a:lstStyle/>
          <a:p>
            <a:pPr algn="l" eaLnBrk="1" hangingPunct="1"/>
            <a:r>
              <a:rPr lang="en-US" sz="7200" smtClean="0">
                <a:latin typeface="Helvetica" pitchFamily="34" charset="0"/>
                <a:sym typeface="Helvetica" pitchFamily="34" charset="0"/>
              </a:rPr>
              <a:t>Set out implementation plan</a:t>
            </a:r>
          </a:p>
        </p:txBody>
      </p:sp>
      <p:sp>
        <p:nvSpPr>
          <p:cNvPr id="37890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grpSp>
        <p:nvGrpSpPr>
          <p:cNvPr id="37891" name="Group 8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37892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37893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37894" name="Rectangle 4"/>
            <p:cNvSpPr>
              <a:spLocks/>
            </p:cNvSpPr>
            <p:nvPr/>
          </p:nvSpPr>
          <p:spPr bwMode="auto">
            <a:xfrm>
              <a:off x="177800" y="6273800"/>
              <a:ext cx="3242072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William Burgon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7772400" cy="4635500"/>
          </a:xfrm>
        </p:spPr>
        <p:txBody>
          <a:bodyPr/>
          <a:lstStyle/>
          <a:p>
            <a:pPr algn="l" eaLnBrk="1" hangingPunct="1"/>
            <a:r>
              <a:rPr lang="en-US" sz="7200" b="1" smtClean="0">
                <a:latin typeface="Helvetica" pitchFamily="34" charset="0"/>
                <a:sym typeface="Helvetica" pitchFamily="34" charset="0"/>
              </a:rPr>
              <a:t>Testing the Requirements</a:t>
            </a:r>
            <a:endParaRPr lang="en-US" sz="1800" b="1" smtClean="0">
              <a:latin typeface="Helvetica" pitchFamily="34" charset="0"/>
              <a:sym typeface="Helvetica" pitchFamily="34" charset="0"/>
            </a:endParaRPr>
          </a:p>
        </p:txBody>
      </p:sp>
      <p:sp>
        <p:nvSpPr>
          <p:cNvPr id="39938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grpSp>
        <p:nvGrpSpPr>
          <p:cNvPr id="39939" name="Group 8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39940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39941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39942" name="Rectangle 4"/>
            <p:cNvSpPr>
              <a:spLocks/>
            </p:cNvSpPr>
            <p:nvPr/>
          </p:nvSpPr>
          <p:spPr bwMode="auto">
            <a:xfrm>
              <a:off x="177800" y="6273800"/>
              <a:ext cx="3242072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Hari Rentala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7772400" cy="4635500"/>
          </a:xfrm>
        </p:spPr>
        <p:txBody>
          <a:bodyPr/>
          <a:lstStyle/>
          <a:p>
            <a:pPr algn="l" eaLnBrk="1" hangingPunct="1"/>
            <a:r>
              <a:rPr lang="en-US" sz="7200" smtClean="0">
                <a:latin typeface="Helvetica" pitchFamily="34" charset="0"/>
                <a:sym typeface="Helvetica" pitchFamily="34" charset="0"/>
              </a:rPr>
              <a:t>Being clear about what we want</a:t>
            </a:r>
            <a:endParaRPr lang="en-US" sz="1800" b="1" smtClean="0">
              <a:latin typeface="Helvetica" pitchFamily="34" charset="0"/>
              <a:sym typeface="Helvetica" pitchFamily="34" charset="0"/>
            </a:endParaRPr>
          </a:p>
        </p:txBody>
      </p:sp>
      <p:sp>
        <p:nvSpPr>
          <p:cNvPr id="41986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grpSp>
        <p:nvGrpSpPr>
          <p:cNvPr id="41987" name="Group 8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41988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41989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41990" name="Rectangle 4"/>
            <p:cNvSpPr>
              <a:spLocks/>
            </p:cNvSpPr>
            <p:nvPr/>
          </p:nvSpPr>
          <p:spPr bwMode="auto">
            <a:xfrm>
              <a:off x="177800" y="6273800"/>
              <a:ext cx="3242072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Hari Rentala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7772400" cy="4635500"/>
          </a:xfrm>
        </p:spPr>
        <p:txBody>
          <a:bodyPr/>
          <a:lstStyle/>
          <a:p>
            <a:pPr algn="l" eaLnBrk="1" hangingPunct="1"/>
            <a:r>
              <a:rPr lang="en-GB" sz="7200" smtClean="0"/>
              <a:t>Giving you the right information</a:t>
            </a:r>
            <a:endParaRPr lang="en-US" sz="1800" b="1" smtClean="0">
              <a:latin typeface="Helvetica" pitchFamily="34" charset="0"/>
              <a:sym typeface="Helvetica" pitchFamily="34" charset="0"/>
            </a:endParaRPr>
          </a:p>
        </p:txBody>
      </p:sp>
      <p:sp>
        <p:nvSpPr>
          <p:cNvPr id="44034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grpSp>
        <p:nvGrpSpPr>
          <p:cNvPr id="44035" name="Group 8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44036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44037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44038" name="Rectangle 4"/>
            <p:cNvSpPr>
              <a:spLocks/>
            </p:cNvSpPr>
            <p:nvPr/>
          </p:nvSpPr>
          <p:spPr bwMode="auto">
            <a:xfrm>
              <a:off x="177800" y="6273800"/>
              <a:ext cx="3242072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Hari Rentala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7772400" cy="4635500"/>
          </a:xfrm>
        </p:spPr>
        <p:txBody>
          <a:bodyPr/>
          <a:lstStyle/>
          <a:p>
            <a:pPr algn="l" eaLnBrk="1" hangingPunct="1"/>
            <a:r>
              <a:rPr lang="en-GB" sz="7200" smtClean="0"/>
              <a:t>Agreeing sensible sign-off criteria</a:t>
            </a:r>
            <a:endParaRPr lang="en-US" sz="1800" b="1" smtClean="0">
              <a:latin typeface="Helvetica" pitchFamily="34" charset="0"/>
              <a:sym typeface="Helvetica" pitchFamily="34" charset="0"/>
            </a:endParaRPr>
          </a:p>
        </p:txBody>
      </p:sp>
      <p:sp>
        <p:nvSpPr>
          <p:cNvPr id="46082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grpSp>
        <p:nvGrpSpPr>
          <p:cNvPr id="46083" name="Group 8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46084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46085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46086" name="Rectangle 4"/>
            <p:cNvSpPr>
              <a:spLocks/>
            </p:cNvSpPr>
            <p:nvPr/>
          </p:nvSpPr>
          <p:spPr bwMode="auto">
            <a:xfrm>
              <a:off x="177800" y="6273800"/>
              <a:ext cx="3242072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Hari Rentala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7772400" cy="4635500"/>
          </a:xfrm>
        </p:spPr>
        <p:txBody>
          <a:bodyPr/>
          <a:lstStyle/>
          <a:p>
            <a:pPr algn="l" eaLnBrk="1" hangingPunct="1"/>
            <a:r>
              <a:rPr lang="en-GB" sz="7200" smtClean="0"/>
              <a:t>Testing the payment model</a:t>
            </a:r>
            <a:endParaRPr lang="en-US" sz="1800" b="1" smtClean="0">
              <a:latin typeface="Helvetica" pitchFamily="34" charset="0"/>
              <a:sym typeface="Helvetica" pitchFamily="34" charset="0"/>
            </a:endParaRPr>
          </a:p>
        </p:txBody>
      </p:sp>
      <p:sp>
        <p:nvSpPr>
          <p:cNvPr id="48130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grpSp>
        <p:nvGrpSpPr>
          <p:cNvPr id="48131" name="Group 8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48132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48133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48134" name="Rectangle 4"/>
            <p:cNvSpPr>
              <a:spLocks/>
            </p:cNvSpPr>
            <p:nvPr/>
          </p:nvSpPr>
          <p:spPr bwMode="auto">
            <a:xfrm>
              <a:off x="177800" y="6273800"/>
              <a:ext cx="3242072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Hari Rentala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7772400" cy="4635500"/>
          </a:xfrm>
        </p:spPr>
        <p:txBody>
          <a:bodyPr/>
          <a:lstStyle/>
          <a:p>
            <a:pPr algn="l" eaLnBrk="1" hangingPunct="1"/>
            <a:r>
              <a:rPr lang="en-GB" sz="7200" smtClean="0"/>
              <a:t>Encouraging diversity</a:t>
            </a:r>
            <a:endParaRPr lang="en-US" sz="1800" b="1" smtClean="0">
              <a:latin typeface="Helvetica" pitchFamily="34" charset="0"/>
              <a:sym typeface="Helvetica" pitchFamily="34" charset="0"/>
            </a:endParaRPr>
          </a:p>
        </p:txBody>
      </p:sp>
      <p:sp>
        <p:nvSpPr>
          <p:cNvPr id="50178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grpSp>
        <p:nvGrpSpPr>
          <p:cNvPr id="50179" name="Group 8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50180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50181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50182" name="Rectangle 4"/>
            <p:cNvSpPr>
              <a:spLocks/>
            </p:cNvSpPr>
            <p:nvPr/>
          </p:nvSpPr>
          <p:spPr bwMode="auto">
            <a:xfrm>
              <a:off x="177800" y="6273800"/>
              <a:ext cx="3242072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Hari Rentala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5222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7772400" cy="4635500"/>
          </a:xfrm>
        </p:spPr>
        <p:txBody>
          <a:bodyPr/>
          <a:lstStyle/>
          <a:p>
            <a:pPr algn="l" eaLnBrk="1" hangingPunct="1"/>
            <a:r>
              <a:rPr lang="en-US" sz="7200" b="1" smtClean="0">
                <a:latin typeface="Helvetica" pitchFamily="34" charset="0"/>
                <a:sym typeface="Helvetica" pitchFamily="34" charset="0"/>
              </a:rPr>
              <a:t>Sharing the Knowledge</a:t>
            </a:r>
            <a:r>
              <a:rPr lang="en-US" sz="7200" b="1" smtClean="0">
                <a:solidFill>
                  <a:srgbClr val="FF0000"/>
                </a:solidFill>
                <a:latin typeface="Helvetica" pitchFamily="34" charset="0"/>
                <a:sym typeface="Helvetica" pitchFamily="34" charset="0"/>
              </a:rPr>
              <a:t/>
            </a:r>
            <a:br>
              <a:rPr lang="en-US" sz="7200" b="1" smtClean="0">
                <a:solidFill>
                  <a:srgbClr val="FF0000"/>
                </a:solidFill>
                <a:latin typeface="Helvetica" pitchFamily="34" charset="0"/>
                <a:sym typeface="Helvetica" pitchFamily="34" charset="0"/>
              </a:rPr>
            </a:br>
            <a:endParaRPr lang="en-US" sz="1800" b="1" smtClean="0">
              <a:solidFill>
                <a:srgbClr val="FF0000"/>
              </a:solidFill>
              <a:latin typeface="Helvetica" pitchFamily="34" charset="0"/>
              <a:sym typeface="Helvetica" pitchFamily="34" charset="0"/>
            </a:endParaRPr>
          </a:p>
        </p:txBody>
      </p:sp>
      <p:grpSp>
        <p:nvGrpSpPr>
          <p:cNvPr id="52227" name="Group 1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52228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52229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52230" name="Rectangle 4"/>
            <p:cNvSpPr>
              <a:spLocks/>
            </p:cNvSpPr>
            <p:nvPr/>
          </p:nvSpPr>
          <p:spPr bwMode="auto">
            <a:xfrm>
              <a:off x="177800" y="6273800"/>
              <a:ext cx="2954040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Natasha Price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7772400" cy="4635500"/>
          </a:xfrm>
        </p:spPr>
        <p:txBody>
          <a:bodyPr/>
          <a:lstStyle/>
          <a:p>
            <a:pPr algn="l" eaLnBrk="1" hangingPunct="1"/>
            <a:r>
              <a:rPr lang="en-US" sz="7200" smtClean="0">
                <a:latin typeface="Helvetica" pitchFamily="34" charset="0"/>
                <a:sym typeface="Helvetica" pitchFamily="34" charset="0"/>
              </a:rPr>
              <a:t>Delivering Differently is designed to fill a gap in support </a:t>
            </a:r>
          </a:p>
        </p:txBody>
      </p:sp>
      <p:grpSp>
        <p:nvGrpSpPr>
          <p:cNvPr id="17411" name="Group 1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17412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17413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17414" name="Rectangle 4"/>
            <p:cNvSpPr>
              <a:spLocks/>
            </p:cNvSpPr>
            <p:nvPr/>
          </p:nvSpPr>
          <p:spPr bwMode="auto">
            <a:xfrm>
              <a:off x="177800" y="6273800"/>
              <a:ext cx="3242072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William Burgon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542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7772400" cy="4635500"/>
          </a:xfrm>
        </p:spPr>
        <p:txBody>
          <a:bodyPr/>
          <a:lstStyle/>
          <a:p>
            <a:pPr algn="l" eaLnBrk="1" hangingPunct="1"/>
            <a:r>
              <a:rPr lang="en-GB" sz="7200" smtClean="0">
                <a:latin typeface="Helvetica" pitchFamily="34" charset="0"/>
                <a:sym typeface="Helvetica" pitchFamily="34" charset="0"/>
              </a:rPr>
              <a:t>Building knowledge sharing into the requirements </a:t>
            </a:r>
          </a:p>
        </p:txBody>
      </p:sp>
      <p:grpSp>
        <p:nvGrpSpPr>
          <p:cNvPr id="54275" name="Group 1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54276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54277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54278" name="Rectangle 4"/>
            <p:cNvSpPr>
              <a:spLocks/>
            </p:cNvSpPr>
            <p:nvPr/>
          </p:nvSpPr>
          <p:spPr bwMode="auto">
            <a:xfrm>
              <a:off x="177800" y="6273800"/>
              <a:ext cx="2954040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Natasha Price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563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7772400" cy="4635500"/>
          </a:xfrm>
        </p:spPr>
        <p:txBody>
          <a:bodyPr/>
          <a:lstStyle/>
          <a:p>
            <a:pPr algn="l" eaLnBrk="1" hangingPunct="1"/>
            <a:r>
              <a:rPr lang="en-US" sz="7200" smtClean="0">
                <a:latin typeface="Helvetica" pitchFamily="34" charset="0"/>
                <a:sym typeface="Helvetica" pitchFamily="34" charset="0"/>
              </a:rPr>
              <a:t>What works?</a:t>
            </a:r>
            <a:endParaRPr lang="en-US" sz="1800" smtClean="0">
              <a:solidFill>
                <a:srgbClr val="FF0000"/>
              </a:solidFill>
              <a:latin typeface="Helvetica" pitchFamily="34" charset="0"/>
              <a:sym typeface="Helvetica" pitchFamily="34" charset="0"/>
            </a:endParaRPr>
          </a:p>
        </p:txBody>
      </p:sp>
      <p:grpSp>
        <p:nvGrpSpPr>
          <p:cNvPr id="56323" name="Group 1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56324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56325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56326" name="Rectangle 4"/>
            <p:cNvSpPr>
              <a:spLocks/>
            </p:cNvSpPr>
            <p:nvPr/>
          </p:nvSpPr>
          <p:spPr bwMode="auto">
            <a:xfrm>
              <a:off x="177800" y="6273800"/>
              <a:ext cx="2954040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Natasha Price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583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7772400" cy="4635500"/>
          </a:xfrm>
        </p:spPr>
        <p:txBody>
          <a:bodyPr/>
          <a:lstStyle/>
          <a:p>
            <a:pPr algn="l" eaLnBrk="1" hangingPunct="1"/>
            <a:endParaRPr lang="en-US" sz="1800" smtClean="0">
              <a:solidFill>
                <a:srgbClr val="FF0000"/>
              </a:solidFill>
              <a:latin typeface="Helvetica" pitchFamily="34" charset="0"/>
              <a:sym typeface="Helvetica" pitchFamily="34" charset="0"/>
            </a:endParaRPr>
          </a:p>
        </p:txBody>
      </p:sp>
      <p:grpSp>
        <p:nvGrpSpPr>
          <p:cNvPr id="58371" name="Group 1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58373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58374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58375" name="Rectangle 4"/>
            <p:cNvSpPr>
              <a:spLocks/>
            </p:cNvSpPr>
            <p:nvPr/>
          </p:nvSpPr>
          <p:spPr bwMode="auto">
            <a:xfrm>
              <a:off x="177800" y="6273800"/>
              <a:ext cx="3458096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Rhian Gladman</a:t>
              </a:r>
            </a:p>
          </p:txBody>
        </p:sp>
      </p:grpSp>
      <p:pic>
        <p:nvPicPr>
          <p:cNvPr id="5837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963" y="404813"/>
            <a:ext cx="8220075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7772400" cy="4635500"/>
          </a:xfrm>
        </p:spPr>
        <p:txBody>
          <a:bodyPr/>
          <a:lstStyle/>
          <a:p>
            <a:pPr algn="l" eaLnBrk="1" hangingPunct="1"/>
            <a:endParaRPr lang="en-US" sz="1800" smtClean="0">
              <a:solidFill>
                <a:srgbClr val="FF0000"/>
              </a:solidFill>
              <a:latin typeface="Helvetica" pitchFamily="34" charset="0"/>
              <a:sym typeface="Helvetica" pitchFamily="34" charset="0"/>
            </a:endParaRPr>
          </a:p>
        </p:txBody>
      </p:sp>
      <p:pic>
        <p:nvPicPr>
          <p:cNvPr id="60418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963" y="379413"/>
            <a:ext cx="8220075" cy="574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9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grpSp>
        <p:nvGrpSpPr>
          <p:cNvPr id="60420" name="Group 9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60421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60422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60423" name="Rectangle 4"/>
            <p:cNvSpPr>
              <a:spLocks/>
            </p:cNvSpPr>
            <p:nvPr/>
          </p:nvSpPr>
          <p:spPr bwMode="auto">
            <a:xfrm>
              <a:off x="177800" y="6273800"/>
              <a:ext cx="3458096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Rhian Gladman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19708" t="21996" r="21458" b="13576"/>
          <a:stretch>
            <a:fillRect/>
          </a:stretch>
        </p:blipFill>
        <p:spPr>
          <a:xfrm>
            <a:off x="1703388" y="908050"/>
            <a:ext cx="5737225" cy="4929188"/>
          </a:xfrm>
        </p:spPr>
      </p:pic>
      <p:sp>
        <p:nvSpPr>
          <p:cNvPr id="62466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grpSp>
        <p:nvGrpSpPr>
          <p:cNvPr id="62467" name="Group 10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62468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62469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62470" name="Rectangle 4"/>
            <p:cNvSpPr>
              <a:spLocks/>
            </p:cNvSpPr>
            <p:nvPr/>
          </p:nvSpPr>
          <p:spPr bwMode="auto">
            <a:xfrm>
              <a:off x="177800" y="6273800"/>
              <a:ext cx="3458096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Rhian Gladman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7772400" cy="4635500"/>
          </a:xfrm>
        </p:spPr>
        <p:txBody>
          <a:bodyPr/>
          <a:lstStyle/>
          <a:p>
            <a:pPr algn="l" eaLnBrk="1" hangingPunct="1"/>
            <a:r>
              <a:rPr lang="en-US" sz="7200" smtClean="0">
                <a:latin typeface="Helvetica" pitchFamily="34" charset="0"/>
                <a:sym typeface="Helvetica" pitchFamily="34" charset="0"/>
              </a:rPr>
              <a:t>Discussion…</a:t>
            </a:r>
            <a:endParaRPr lang="en-US" sz="1800" smtClean="0">
              <a:solidFill>
                <a:srgbClr val="FF0000"/>
              </a:solidFill>
              <a:latin typeface="Helvetica" pitchFamily="34" charset="0"/>
              <a:sym typeface="Helvetica" pitchFamily="34" charset="0"/>
            </a:endParaRPr>
          </a:p>
        </p:txBody>
      </p:sp>
      <p:sp>
        <p:nvSpPr>
          <p:cNvPr id="64514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grpSp>
        <p:nvGrpSpPr>
          <p:cNvPr id="64515" name="Group 8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64516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64517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64518" name="Rectangle 4"/>
            <p:cNvSpPr>
              <a:spLocks/>
            </p:cNvSpPr>
            <p:nvPr/>
          </p:nvSpPr>
          <p:spPr bwMode="auto">
            <a:xfrm>
              <a:off x="177800" y="6273800"/>
              <a:ext cx="3458096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Rhian Gladman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7772400" cy="4635500"/>
          </a:xfrm>
        </p:spPr>
        <p:txBody>
          <a:bodyPr/>
          <a:lstStyle/>
          <a:p>
            <a:pPr algn="l" eaLnBrk="1" hangingPunct="1">
              <a:spcBef>
                <a:spcPts val="600"/>
              </a:spcBef>
            </a:pPr>
            <a:r>
              <a:rPr lang="en-GB" sz="7200" b="1" smtClean="0">
                <a:latin typeface="Helvetica" pitchFamily="34" charset="0"/>
                <a:cs typeface="Helvetica" pitchFamily="34" charset="0"/>
              </a:rPr>
              <a:t>Timeline</a:t>
            </a:r>
            <a:endParaRPr lang="en-GB" b="1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6562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grpSp>
        <p:nvGrpSpPr>
          <p:cNvPr id="66563" name="Group 8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66564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66565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66566" name="Rectangle 4"/>
            <p:cNvSpPr>
              <a:spLocks/>
            </p:cNvSpPr>
            <p:nvPr/>
          </p:nvSpPr>
          <p:spPr bwMode="auto">
            <a:xfrm>
              <a:off x="177800" y="6273800"/>
              <a:ext cx="3242072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Hari Rentala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6861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6910388" cy="4992687"/>
          </a:xfrm>
        </p:spPr>
        <p:txBody>
          <a:bodyPr/>
          <a:lstStyle/>
          <a:p>
            <a:pPr algn="l" eaLnBrk="1" hangingPunct="1"/>
            <a:r>
              <a:rPr lang="en-GB" sz="3200" b="1" smtClean="0">
                <a:latin typeface="Helvetica" pitchFamily="34" charset="0"/>
                <a:cs typeface="Helvetica" pitchFamily="34" charset="0"/>
              </a:rPr>
              <a:t>FEBRUARY</a:t>
            </a:r>
            <a:br>
              <a:rPr lang="en-GB" sz="3200" b="1" smtClean="0">
                <a:latin typeface="Helvetica" pitchFamily="34" charset="0"/>
                <a:cs typeface="Helvetica" pitchFamily="34" charset="0"/>
              </a:rPr>
            </a:br>
            <a:r>
              <a:rPr lang="en-GB" sz="3200" smtClean="0">
                <a:latin typeface="Helvetica" pitchFamily="34" charset="0"/>
                <a:cs typeface="Helvetica" pitchFamily="34" charset="0"/>
              </a:rPr>
              <a:t/>
            </a:r>
            <a:br>
              <a:rPr lang="en-GB" sz="3200" smtClean="0">
                <a:latin typeface="Helvetica" pitchFamily="34" charset="0"/>
                <a:cs typeface="Helvetica" pitchFamily="34" charset="0"/>
              </a:rPr>
            </a:br>
            <a:r>
              <a:rPr lang="en-GB" sz="3200" smtClean="0">
                <a:latin typeface="Helvetica" pitchFamily="34" charset="0"/>
                <a:cs typeface="Helvetica" pitchFamily="34" charset="0"/>
              </a:rPr>
              <a:t>13</a:t>
            </a:r>
            <a:r>
              <a:rPr lang="en-GB" sz="3200" baseline="30000" smtClean="0">
                <a:latin typeface="Helvetica" pitchFamily="34" charset="0"/>
                <a:cs typeface="Helvetica" pitchFamily="34" charset="0"/>
              </a:rPr>
              <a:t>th</a:t>
            </a:r>
            <a:r>
              <a:rPr lang="en-GB" sz="3200" smtClean="0">
                <a:latin typeface="Helvetica" pitchFamily="34" charset="0"/>
                <a:cs typeface="Helvetica" pitchFamily="34" charset="0"/>
              </a:rPr>
              <a:t>	Hand-outs and slides sent 	</a:t>
            </a:r>
            <a:br>
              <a:rPr lang="en-GB" sz="3200" smtClean="0">
                <a:latin typeface="Helvetica" pitchFamily="34" charset="0"/>
                <a:cs typeface="Helvetica" pitchFamily="34" charset="0"/>
              </a:rPr>
            </a:br>
            <a:r>
              <a:rPr lang="en-GB" sz="3200" smtClean="0">
                <a:latin typeface="Helvetica" pitchFamily="34" charset="0"/>
                <a:cs typeface="Helvetica" pitchFamily="34" charset="0"/>
              </a:rPr>
              <a:t>	to bidders</a:t>
            </a:r>
            <a:br>
              <a:rPr lang="en-GB" sz="3200" smtClean="0">
                <a:latin typeface="Helvetica" pitchFamily="34" charset="0"/>
                <a:cs typeface="Helvetica" pitchFamily="34" charset="0"/>
              </a:rPr>
            </a:br>
            <a:r>
              <a:rPr lang="en-GB" sz="3200" smtClean="0">
                <a:latin typeface="Helvetica" pitchFamily="34" charset="0"/>
                <a:cs typeface="Helvetica" pitchFamily="34" charset="0"/>
              </a:rPr>
              <a:t/>
            </a:r>
            <a:br>
              <a:rPr lang="en-GB" sz="3200" smtClean="0">
                <a:latin typeface="Helvetica" pitchFamily="34" charset="0"/>
                <a:cs typeface="Helvetica" pitchFamily="34" charset="0"/>
              </a:rPr>
            </a:br>
            <a:r>
              <a:rPr lang="en-GB" sz="3200" smtClean="0">
                <a:latin typeface="Helvetica" pitchFamily="34" charset="0"/>
                <a:cs typeface="Helvetica" pitchFamily="34" charset="0"/>
              </a:rPr>
              <a:t>18</a:t>
            </a:r>
            <a:r>
              <a:rPr lang="en-GB" sz="3200" baseline="30000" smtClean="0">
                <a:latin typeface="Helvetica" pitchFamily="34" charset="0"/>
                <a:cs typeface="Helvetica" pitchFamily="34" charset="0"/>
              </a:rPr>
              <a:t>th</a:t>
            </a:r>
            <a:r>
              <a:rPr lang="en-GB" sz="3200" smtClean="0">
                <a:latin typeface="Helvetica" pitchFamily="34" charset="0"/>
                <a:cs typeface="Helvetica" pitchFamily="34" charset="0"/>
              </a:rPr>
              <a:t>	Today’s write-up sent to		bidders</a:t>
            </a:r>
            <a:br>
              <a:rPr lang="en-GB" sz="3200" smtClean="0">
                <a:latin typeface="Helvetica" pitchFamily="34" charset="0"/>
                <a:cs typeface="Helvetica" pitchFamily="34" charset="0"/>
              </a:rPr>
            </a:br>
            <a:r>
              <a:rPr lang="en-GB" sz="3200" smtClean="0">
                <a:latin typeface="Helvetica" pitchFamily="34" charset="0"/>
                <a:cs typeface="Helvetica" pitchFamily="34" charset="0"/>
              </a:rPr>
              <a:t/>
            </a:r>
            <a:br>
              <a:rPr lang="en-GB" sz="3200" smtClean="0">
                <a:latin typeface="Helvetica" pitchFamily="34" charset="0"/>
                <a:cs typeface="Helvetica" pitchFamily="34" charset="0"/>
              </a:rPr>
            </a:br>
            <a:r>
              <a:rPr lang="en-GB" sz="3200" smtClean="0">
                <a:latin typeface="Helvetica" pitchFamily="34" charset="0"/>
                <a:cs typeface="Helvetica" pitchFamily="34" charset="0"/>
              </a:rPr>
              <a:t>20</a:t>
            </a:r>
            <a:r>
              <a:rPr lang="en-GB" sz="3200" baseline="30000" smtClean="0">
                <a:latin typeface="Helvetica" pitchFamily="34" charset="0"/>
                <a:cs typeface="Helvetica" pitchFamily="34" charset="0"/>
              </a:rPr>
              <a:t>th</a:t>
            </a:r>
            <a:r>
              <a:rPr lang="en-GB" sz="3200" smtClean="0">
                <a:latin typeface="Helvetica" pitchFamily="34" charset="0"/>
                <a:cs typeface="Helvetica" pitchFamily="34" charset="0"/>
              </a:rPr>
              <a:t> 	Deadline for confidential 			follow-up responses</a:t>
            </a:r>
            <a:br>
              <a:rPr lang="en-GB" sz="3200" smtClean="0">
                <a:latin typeface="Helvetica" pitchFamily="34" charset="0"/>
                <a:cs typeface="Helvetica" pitchFamily="34" charset="0"/>
              </a:rPr>
            </a:br>
            <a:endParaRPr lang="en-GB" sz="3200" smtClean="0">
              <a:latin typeface="Helvetica" pitchFamily="34" charset="0"/>
              <a:cs typeface="Helvetica" pitchFamily="34" charset="0"/>
            </a:endParaRPr>
          </a:p>
        </p:txBody>
      </p:sp>
      <p:grpSp>
        <p:nvGrpSpPr>
          <p:cNvPr id="68611" name="Group 1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68612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68613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68614" name="Rectangle 4"/>
            <p:cNvSpPr>
              <a:spLocks/>
            </p:cNvSpPr>
            <p:nvPr/>
          </p:nvSpPr>
          <p:spPr bwMode="auto">
            <a:xfrm>
              <a:off x="177800" y="6273800"/>
              <a:ext cx="2954040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Hari Rentala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sp>
        <p:nvSpPr>
          <p:cNvPr id="7065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6910388" cy="4992687"/>
          </a:xfrm>
        </p:spPr>
        <p:txBody>
          <a:bodyPr/>
          <a:lstStyle/>
          <a:p>
            <a:pPr algn="l" eaLnBrk="1" hangingPunct="1"/>
            <a:r>
              <a:rPr lang="en-GB" sz="3200" b="1" smtClean="0">
                <a:latin typeface="Helvetica" pitchFamily="34" charset="0"/>
                <a:cs typeface="Helvetica" pitchFamily="34" charset="0"/>
              </a:rPr>
              <a:t>MARCH</a:t>
            </a:r>
            <a:br>
              <a:rPr lang="en-GB" sz="3200" b="1" smtClean="0">
                <a:latin typeface="Helvetica" pitchFamily="34" charset="0"/>
                <a:cs typeface="Helvetica" pitchFamily="34" charset="0"/>
              </a:rPr>
            </a:br>
            <a:r>
              <a:rPr lang="en-GB" sz="3200" smtClean="0">
                <a:latin typeface="Helvetica" pitchFamily="34" charset="0"/>
                <a:cs typeface="Helvetica" pitchFamily="34" charset="0"/>
              </a:rPr>
              <a:t/>
            </a:r>
            <a:br>
              <a:rPr lang="en-GB" sz="3200" smtClean="0">
                <a:latin typeface="Helvetica" pitchFamily="34" charset="0"/>
                <a:cs typeface="Helvetica" pitchFamily="34" charset="0"/>
              </a:rPr>
            </a:br>
            <a:r>
              <a:rPr lang="en-GB" sz="3200" smtClean="0">
                <a:latin typeface="Helvetica" pitchFamily="34" charset="0"/>
                <a:cs typeface="Helvetica" pitchFamily="34" charset="0"/>
              </a:rPr>
              <a:t>24</a:t>
            </a:r>
            <a:r>
              <a:rPr lang="en-GB" sz="3200" baseline="30000" smtClean="0">
                <a:latin typeface="Helvetica" pitchFamily="34" charset="0"/>
                <a:cs typeface="Helvetica" pitchFamily="34" charset="0"/>
              </a:rPr>
              <a:t>th</a:t>
            </a:r>
            <a:r>
              <a:rPr lang="en-GB" sz="3200" smtClean="0">
                <a:latin typeface="Helvetica" pitchFamily="34" charset="0"/>
                <a:cs typeface="Helvetica" pitchFamily="34" charset="0"/>
              </a:rPr>
              <a:t> 	OJEU notice and ITT sent for 	publication</a:t>
            </a:r>
            <a:br>
              <a:rPr lang="en-GB" sz="3200" smtClean="0">
                <a:latin typeface="Helvetica" pitchFamily="34" charset="0"/>
                <a:cs typeface="Helvetica" pitchFamily="34" charset="0"/>
              </a:rPr>
            </a:br>
            <a:r>
              <a:rPr lang="en-GB" sz="3200" smtClean="0">
                <a:latin typeface="Helvetica" pitchFamily="34" charset="0"/>
                <a:cs typeface="Helvetica" pitchFamily="34" charset="0"/>
              </a:rPr>
              <a:t/>
            </a:r>
            <a:br>
              <a:rPr lang="en-GB" sz="3200" smtClean="0">
                <a:latin typeface="Helvetica" pitchFamily="34" charset="0"/>
                <a:cs typeface="Helvetica" pitchFamily="34" charset="0"/>
              </a:rPr>
            </a:br>
            <a:r>
              <a:rPr lang="en-GB" sz="3200" smtClean="0">
                <a:latin typeface="Helvetica" pitchFamily="34" charset="0"/>
                <a:cs typeface="Helvetica" pitchFamily="34" charset="0"/>
              </a:rPr>
              <a:t>27</a:t>
            </a:r>
            <a:r>
              <a:rPr lang="en-GB" sz="3200" baseline="30000" smtClean="0">
                <a:latin typeface="Helvetica" pitchFamily="34" charset="0"/>
                <a:cs typeface="Helvetica" pitchFamily="34" charset="0"/>
              </a:rPr>
              <a:t>th</a:t>
            </a:r>
            <a:r>
              <a:rPr lang="en-GB" sz="3200" smtClean="0">
                <a:latin typeface="Helvetica" pitchFamily="34" charset="0"/>
                <a:cs typeface="Helvetica" pitchFamily="34" charset="0"/>
              </a:rPr>
              <a:t> 	Bidders event with 				projects</a:t>
            </a:r>
            <a:br>
              <a:rPr lang="en-GB" sz="3200" smtClean="0">
                <a:latin typeface="Helvetica" pitchFamily="34" charset="0"/>
                <a:cs typeface="Helvetica" pitchFamily="34" charset="0"/>
              </a:rPr>
            </a:br>
            <a:endParaRPr lang="en-GB" sz="3200" smtClean="0">
              <a:latin typeface="Helvetica" pitchFamily="34" charset="0"/>
              <a:cs typeface="Helvetica" pitchFamily="34" charset="0"/>
            </a:endParaRPr>
          </a:p>
        </p:txBody>
      </p:sp>
      <p:grpSp>
        <p:nvGrpSpPr>
          <p:cNvPr id="70659" name="Group 1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70660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70661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70662" name="Rectangle 4"/>
            <p:cNvSpPr>
              <a:spLocks/>
            </p:cNvSpPr>
            <p:nvPr/>
          </p:nvSpPr>
          <p:spPr bwMode="auto">
            <a:xfrm>
              <a:off x="177800" y="6273800"/>
              <a:ext cx="2954040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Hari Rentala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grpSp>
        <p:nvGrpSpPr>
          <p:cNvPr id="72706" name="Group 1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72708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72709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72710" name="Rectangle 4"/>
            <p:cNvSpPr>
              <a:spLocks/>
            </p:cNvSpPr>
            <p:nvPr/>
          </p:nvSpPr>
          <p:spPr bwMode="auto">
            <a:xfrm>
              <a:off x="177800" y="6273800"/>
              <a:ext cx="2954040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Hari Rentala</a:t>
              </a:r>
            </a:p>
          </p:txBody>
        </p:sp>
      </p:grp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682625" y="858838"/>
            <a:ext cx="6910388" cy="499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lIns="38100" tIns="38100" rIns="38100" bIns="38100" anchor="ctr"/>
          <a:lstStyle/>
          <a:p>
            <a:pPr>
              <a:defRPr/>
            </a:pPr>
            <a:r>
              <a:rPr lang="en-GB" sz="3200" b="1" kern="0" dirty="0">
                <a:solidFill>
                  <a:schemeClr val="tx1"/>
                </a:solidFill>
                <a:latin typeface="Helvetica" pitchFamily="34" charset="0"/>
                <a:ea typeface="+mj-ea"/>
                <a:cs typeface="Helvetica" pitchFamily="34" charset="0"/>
                <a:sym typeface="Lucida Grande" charset="0"/>
              </a:rPr>
              <a:t>APRIL</a:t>
            </a:r>
            <a:br>
              <a:rPr lang="en-GB" sz="3200" b="1" kern="0" dirty="0">
                <a:solidFill>
                  <a:schemeClr val="tx1"/>
                </a:solidFill>
                <a:latin typeface="Helvetica" pitchFamily="34" charset="0"/>
                <a:ea typeface="+mj-ea"/>
                <a:cs typeface="Helvetica" pitchFamily="34" charset="0"/>
                <a:sym typeface="Lucida Grande" charset="0"/>
              </a:rPr>
            </a:br>
            <a:r>
              <a:rPr lang="en-GB" sz="3200" kern="0" dirty="0">
                <a:solidFill>
                  <a:schemeClr val="tx1"/>
                </a:solidFill>
                <a:latin typeface="Helvetica" pitchFamily="34" charset="0"/>
                <a:ea typeface="+mj-ea"/>
                <a:cs typeface="Helvetica" pitchFamily="34" charset="0"/>
                <a:sym typeface="Lucida Grande" charset="0"/>
              </a:rPr>
              <a:t/>
            </a:r>
            <a:br>
              <a:rPr lang="en-GB" sz="3200" kern="0" dirty="0">
                <a:solidFill>
                  <a:schemeClr val="tx1"/>
                </a:solidFill>
                <a:latin typeface="Helvetica" pitchFamily="34" charset="0"/>
                <a:ea typeface="+mj-ea"/>
                <a:cs typeface="Helvetica" pitchFamily="34" charset="0"/>
                <a:sym typeface="Lucida Grande" charset="0"/>
              </a:rPr>
            </a:br>
            <a:r>
              <a:rPr lang="en-GB" sz="3200" dirty="0">
                <a:latin typeface="Helvetica" pitchFamily="34" charset="0"/>
                <a:ea typeface="ヒラギノ角ゴ ProN W3" charset="0"/>
                <a:cs typeface="Helvetica" pitchFamily="34" charset="0"/>
                <a:sym typeface="Gill Sans" charset="0"/>
              </a:rPr>
              <a:t>15</a:t>
            </a:r>
            <a:r>
              <a:rPr lang="en-GB" sz="3200" baseline="30000" dirty="0">
                <a:latin typeface="Helvetica" pitchFamily="34" charset="0"/>
                <a:ea typeface="ヒラギノ角ゴ ProN W3" charset="0"/>
                <a:cs typeface="Helvetica" pitchFamily="34" charset="0"/>
                <a:sym typeface="Gill Sans" charset="0"/>
              </a:rPr>
              <a:t>th</a:t>
            </a:r>
            <a:r>
              <a:rPr lang="en-GB" sz="3200" dirty="0">
                <a:latin typeface="Helvetica" pitchFamily="34" charset="0"/>
                <a:ea typeface="ヒラギノ角ゴ ProN W3" charset="0"/>
                <a:cs typeface="Helvetica" pitchFamily="34" charset="0"/>
                <a:sym typeface="Gill Sans" charset="0"/>
              </a:rPr>
              <a:t>	Tenders to be submitted</a:t>
            </a:r>
          </a:p>
          <a:p>
            <a:pPr>
              <a:defRPr/>
            </a:pPr>
            <a:r>
              <a:rPr lang="en-GB" sz="3200" dirty="0">
                <a:latin typeface="Helvetica" pitchFamily="34" charset="0"/>
                <a:ea typeface="ヒラギノ角ゴ ProN W3" charset="0"/>
                <a:cs typeface="Helvetica" pitchFamily="34" charset="0"/>
                <a:sym typeface="Gill Sans" charset="0"/>
              </a:rPr>
              <a:t/>
            </a:r>
            <a:br>
              <a:rPr lang="en-GB" sz="3200" dirty="0">
                <a:latin typeface="Helvetica" pitchFamily="34" charset="0"/>
                <a:ea typeface="ヒラギノ角ゴ ProN W3" charset="0"/>
                <a:cs typeface="Helvetica" pitchFamily="34" charset="0"/>
                <a:sym typeface="Gill Sans" charset="0"/>
              </a:rPr>
            </a:br>
            <a:r>
              <a:rPr lang="en-GB" sz="3200" dirty="0">
                <a:latin typeface="Helvetica" pitchFamily="34" charset="0"/>
                <a:ea typeface="ヒラギノ角ゴ ProN W3" charset="0"/>
                <a:cs typeface="Helvetica" pitchFamily="34" charset="0"/>
                <a:sym typeface="Gill Sans" charset="0"/>
              </a:rPr>
              <a:t>21</a:t>
            </a:r>
            <a:r>
              <a:rPr lang="en-GB" sz="3200" baseline="30000" dirty="0">
                <a:latin typeface="Helvetica" pitchFamily="34" charset="0"/>
                <a:ea typeface="ヒラギノ角ゴ ProN W3" charset="0"/>
                <a:cs typeface="Helvetica" pitchFamily="34" charset="0"/>
                <a:sym typeface="Gill Sans" charset="0"/>
              </a:rPr>
              <a:t>st</a:t>
            </a:r>
            <a:r>
              <a:rPr lang="en-GB" sz="3200" dirty="0">
                <a:latin typeface="Helvetica" pitchFamily="34" charset="0"/>
                <a:ea typeface="ヒラギノ角ゴ ProN W3" charset="0"/>
                <a:cs typeface="Helvetica" pitchFamily="34" charset="0"/>
                <a:sym typeface="Gill Sans" charset="0"/>
              </a:rPr>
              <a:t>	Standstill period commences </a:t>
            </a:r>
            <a:r>
              <a:rPr lang="en-GB" sz="3200" kern="0" dirty="0">
                <a:solidFill>
                  <a:schemeClr val="tx1"/>
                </a:solidFill>
                <a:latin typeface="Helvetica" pitchFamily="34" charset="0"/>
                <a:ea typeface="+mj-ea"/>
                <a:cs typeface="Helvetica" pitchFamily="34" charset="0"/>
                <a:sym typeface="Lucida Grande" charset="0"/>
              </a:rPr>
              <a:t/>
            </a:r>
            <a:br>
              <a:rPr lang="en-GB" sz="3200" kern="0" dirty="0">
                <a:solidFill>
                  <a:schemeClr val="tx1"/>
                </a:solidFill>
                <a:latin typeface="Helvetica" pitchFamily="34" charset="0"/>
                <a:ea typeface="+mj-ea"/>
                <a:cs typeface="Helvetica" pitchFamily="34" charset="0"/>
                <a:sym typeface="Lucida Grande" charset="0"/>
              </a:rPr>
            </a:br>
            <a:endParaRPr lang="en-GB" sz="3200" kern="0" dirty="0">
              <a:solidFill>
                <a:schemeClr val="tx1"/>
              </a:solidFill>
              <a:latin typeface="Helvetica" pitchFamily="34" charset="0"/>
              <a:ea typeface="+mj-ea"/>
              <a:cs typeface="Helvetica" pitchFamily="34" charset="0"/>
              <a:sym typeface="Lucida Grande" charset="0"/>
            </a:endParaRPr>
          </a:p>
          <a:p>
            <a:pPr>
              <a:defRPr/>
            </a:pPr>
            <a:r>
              <a:rPr lang="en-GB" sz="3200" b="1" kern="0" dirty="0">
                <a:solidFill>
                  <a:schemeClr val="tx1"/>
                </a:solidFill>
                <a:latin typeface="Helvetica" pitchFamily="34" charset="0"/>
                <a:ea typeface="+mj-ea"/>
                <a:cs typeface="Helvetica" pitchFamily="34" charset="0"/>
                <a:sym typeface="Lucida Grande" charset="0"/>
              </a:rPr>
              <a:t>MAY</a:t>
            </a:r>
          </a:p>
          <a:p>
            <a:pPr>
              <a:defRPr/>
            </a:pPr>
            <a:endParaRPr lang="en-GB" sz="3200" b="1" kern="0" dirty="0">
              <a:solidFill>
                <a:schemeClr val="tx1"/>
              </a:solidFill>
              <a:latin typeface="Helvetica" pitchFamily="34" charset="0"/>
              <a:ea typeface="+mj-ea"/>
              <a:cs typeface="Helvetica" pitchFamily="34" charset="0"/>
              <a:sym typeface="Lucida Grande" charset="0"/>
            </a:endParaRPr>
          </a:p>
          <a:p>
            <a:pPr>
              <a:defRPr/>
            </a:pPr>
            <a:r>
              <a:rPr lang="en-GB" sz="3200" kern="0" dirty="0">
                <a:solidFill>
                  <a:schemeClr val="tx1"/>
                </a:solidFill>
                <a:latin typeface="Helvetica" pitchFamily="34" charset="0"/>
                <a:ea typeface="+mj-ea"/>
                <a:cs typeface="Helvetica" pitchFamily="34" charset="0"/>
                <a:sym typeface="Lucida Grande" charset="0"/>
              </a:rPr>
              <a:t>2</a:t>
            </a:r>
            <a:r>
              <a:rPr lang="en-GB" sz="3200" kern="0" baseline="30000" dirty="0">
                <a:solidFill>
                  <a:schemeClr val="tx1"/>
                </a:solidFill>
                <a:latin typeface="Helvetica" pitchFamily="34" charset="0"/>
                <a:ea typeface="+mj-ea"/>
                <a:cs typeface="Helvetica" pitchFamily="34" charset="0"/>
                <a:sym typeface="Lucida Grande" charset="0"/>
              </a:rPr>
              <a:t>nd</a:t>
            </a:r>
            <a:r>
              <a:rPr lang="en-GB" sz="3200" kern="0" dirty="0">
                <a:solidFill>
                  <a:schemeClr val="tx1"/>
                </a:solidFill>
                <a:latin typeface="Helvetica" pitchFamily="34" charset="0"/>
                <a:ea typeface="+mj-ea"/>
                <a:cs typeface="Helvetica" pitchFamily="34" charset="0"/>
                <a:sym typeface="Lucida Grande" charset="0"/>
              </a:rPr>
              <a:t>	Contract Award</a:t>
            </a:r>
            <a:endParaRPr lang="en-GB" sz="3200" kern="0" dirty="0">
              <a:solidFill>
                <a:schemeClr val="tx1"/>
              </a:solidFill>
              <a:latin typeface="Helvetica" pitchFamily="34" charset="0"/>
              <a:ea typeface="+mj-ea"/>
              <a:cs typeface="Helvetica" pitchFamily="34" charset="0"/>
              <a:sym typeface="Lucida Grand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7772400" cy="4635500"/>
          </a:xfrm>
        </p:spPr>
        <p:txBody>
          <a:bodyPr/>
          <a:lstStyle/>
          <a:p>
            <a:pPr algn="l" eaLnBrk="1" hangingPunct="1"/>
            <a:r>
              <a:rPr lang="en-US" sz="7200" smtClean="0">
                <a:latin typeface="Helvetica" pitchFamily="34" charset="0"/>
                <a:sym typeface="Helvetica" pitchFamily="34" charset="0"/>
              </a:rPr>
              <a:t>Builds on lessons from the Mutuals &amp; Right to Challenge Programmes</a:t>
            </a:r>
          </a:p>
        </p:txBody>
      </p:sp>
      <p:sp>
        <p:nvSpPr>
          <p:cNvPr id="19458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grpSp>
        <p:nvGrpSpPr>
          <p:cNvPr id="19459" name="Group 8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19460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19461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19462" name="Rectangle 4"/>
            <p:cNvSpPr>
              <a:spLocks/>
            </p:cNvSpPr>
            <p:nvPr/>
          </p:nvSpPr>
          <p:spPr bwMode="auto">
            <a:xfrm>
              <a:off x="177800" y="6273800"/>
              <a:ext cx="3242072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William Burgon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grpSp>
        <p:nvGrpSpPr>
          <p:cNvPr id="74754" name="Group 1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74756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74757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74758" name="Rectangle 4"/>
            <p:cNvSpPr>
              <a:spLocks/>
            </p:cNvSpPr>
            <p:nvPr/>
          </p:nvSpPr>
          <p:spPr bwMode="auto">
            <a:xfrm>
              <a:off x="177800" y="6273800"/>
              <a:ext cx="2954040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 sz="3600">
                <a:solidFill>
                  <a:srgbClr val="FFFFFF"/>
                </a:solidFill>
                <a:latin typeface="Helvetica" pitchFamily="34" charset="0"/>
                <a:ea typeface="ＭＳ Ｐゴシック"/>
                <a:cs typeface="Helvetica" pitchFamily="34" charset="0"/>
                <a:sym typeface="Helvetica" pitchFamily="34" charset="0"/>
              </a:endParaRPr>
            </a:p>
          </p:txBody>
        </p:sp>
      </p:grp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682625" y="858838"/>
            <a:ext cx="6910388" cy="499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lIns="38100" tIns="38100" rIns="38100" bIns="38100" anchor="ctr"/>
          <a:lstStyle/>
          <a:p>
            <a:pPr>
              <a:defRPr/>
            </a:pPr>
            <a:r>
              <a:rPr lang="en-GB" sz="7200" b="1" kern="0" dirty="0">
                <a:solidFill>
                  <a:schemeClr val="tx1"/>
                </a:solidFill>
                <a:latin typeface="Helvetica" pitchFamily="34" charset="0"/>
                <a:ea typeface="+mj-ea"/>
                <a:cs typeface="Helvetica" pitchFamily="34" charset="0"/>
                <a:sym typeface="Lucida Grande" charset="0"/>
              </a:rPr>
              <a:t>Questions...</a:t>
            </a:r>
            <a:endParaRPr lang="en-GB" sz="7200" kern="0" dirty="0">
              <a:solidFill>
                <a:schemeClr val="tx1"/>
              </a:solidFill>
              <a:latin typeface="Helvetica" pitchFamily="34" charset="0"/>
              <a:ea typeface="+mj-ea"/>
              <a:cs typeface="Helvetica" pitchFamily="34" charset="0"/>
              <a:sym typeface="Lucida Grand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7772400" cy="4635500"/>
          </a:xfrm>
        </p:spPr>
        <p:txBody>
          <a:bodyPr/>
          <a:lstStyle/>
          <a:p>
            <a:pPr algn="l" eaLnBrk="1" hangingPunct="1"/>
            <a:r>
              <a:rPr lang="en-US" sz="7200" smtClean="0">
                <a:latin typeface="Helvetica" pitchFamily="34" charset="0"/>
                <a:sym typeface="Helvetica" pitchFamily="34" charset="0"/>
              </a:rPr>
              <a:t>Ties into the PSTN &amp; work in central government on alternative models</a:t>
            </a:r>
          </a:p>
        </p:txBody>
      </p:sp>
      <p:sp>
        <p:nvSpPr>
          <p:cNvPr id="21506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grpSp>
        <p:nvGrpSpPr>
          <p:cNvPr id="21507" name="Group 8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21508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21509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21510" name="Rectangle 4"/>
            <p:cNvSpPr>
              <a:spLocks/>
            </p:cNvSpPr>
            <p:nvPr/>
          </p:nvSpPr>
          <p:spPr bwMode="auto">
            <a:xfrm>
              <a:off x="177800" y="6273800"/>
              <a:ext cx="3242072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William Burgon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7772400" cy="4635500"/>
          </a:xfrm>
        </p:spPr>
        <p:txBody>
          <a:bodyPr/>
          <a:lstStyle/>
          <a:p>
            <a:pPr algn="l" eaLnBrk="1" hangingPunct="1"/>
            <a:r>
              <a:rPr lang="en-US" sz="7200" smtClean="0">
                <a:latin typeface="Helvetica" pitchFamily="34" charset="0"/>
                <a:sym typeface="Helvetica" pitchFamily="34" charset="0"/>
              </a:rPr>
              <a:t>Draws on expertise of the sector through LGA &amp; SOLACE</a:t>
            </a:r>
          </a:p>
        </p:txBody>
      </p:sp>
      <p:sp>
        <p:nvSpPr>
          <p:cNvPr id="23554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grpSp>
        <p:nvGrpSpPr>
          <p:cNvPr id="23555" name="Group 8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23556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23557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23558" name="Rectangle 4"/>
            <p:cNvSpPr>
              <a:spLocks/>
            </p:cNvSpPr>
            <p:nvPr/>
          </p:nvSpPr>
          <p:spPr bwMode="auto">
            <a:xfrm>
              <a:off x="177800" y="6273800"/>
              <a:ext cx="3242072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William Burgon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7772400" cy="4635500"/>
          </a:xfrm>
        </p:spPr>
        <p:txBody>
          <a:bodyPr/>
          <a:lstStyle/>
          <a:p>
            <a:pPr algn="l" eaLnBrk="1" hangingPunct="1"/>
            <a:r>
              <a:rPr lang="en-US" sz="7200" b="1" smtClean="0">
                <a:latin typeface="Helvetica" pitchFamily="34" charset="0"/>
                <a:sym typeface="Helvetica" pitchFamily="34" charset="0"/>
              </a:rPr>
              <a:t>Support Package</a:t>
            </a:r>
          </a:p>
        </p:txBody>
      </p:sp>
      <p:sp>
        <p:nvSpPr>
          <p:cNvPr id="25602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grpSp>
        <p:nvGrpSpPr>
          <p:cNvPr id="25603" name="Group 8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25604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25605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25606" name="Rectangle 4"/>
            <p:cNvSpPr>
              <a:spLocks/>
            </p:cNvSpPr>
            <p:nvPr/>
          </p:nvSpPr>
          <p:spPr bwMode="auto">
            <a:xfrm>
              <a:off x="177800" y="6273800"/>
              <a:ext cx="3242072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William Burgon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7772400" cy="4635500"/>
          </a:xfrm>
        </p:spPr>
        <p:txBody>
          <a:bodyPr/>
          <a:lstStyle/>
          <a:p>
            <a:pPr algn="l" eaLnBrk="1" hangingPunct="1"/>
            <a:r>
              <a:rPr lang="en-US" sz="7200" smtClean="0">
                <a:latin typeface="Helvetica" pitchFamily="34" charset="0"/>
                <a:sym typeface="Helvetica" pitchFamily="34" charset="0"/>
              </a:rPr>
              <a:t>Up to £100,000 package of professional advisory</a:t>
            </a:r>
          </a:p>
        </p:txBody>
      </p:sp>
      <p:sp>
        <p:nvSpPr>
          <p:cNvPr id="27650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grpSp>
        <p:nvGrpSpPr>
          <p:cNvPr id="27651" name="Group 8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27652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27653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27654" name="Rectangle 4"/>
            <p:cNvSpPr>
              <a:spLocks/>
            </p:cNvSpPr>
            <p:nvPr/>
          </p:nvSpPr>
          <p:spPr bwMode="auto">
            <a:xfrm>
              <a:off x="177800" y="6273800"/>
              <a:ext cx="3242072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William Burgon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7772400" cy="4635500"/>
          </a:xfrm>
        </p:spPr>
        <p:txBody>
          <a:bodyPr/>
          <a:lstStyle/>
          <a:p>
            <a:pPr algn="l" eaLnBrk="1" hangingPunct="1"/>
            <a:r>
              <a:rPr lang="en-US" sz="7200" smtClean="0">
                <a:latin typeface="Helvetica" pitchFamily="34" charset="0"/>
                <a:sym typeface="Helvetica" pitchFamily="34" charset="0"/>
              </a:rPr>
              <a:t>Procured by Cabinet Office on behalf of each authority</a:t>
            </a:r>
          </a:p>
        </p:txBody>
      </p:sp>
      <p:sp>
        <p:nvSpPr>
          <p:cNvPr id="29698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grpSp>
        <p:nvGrpSpPr>
          <p:cNvPr id="29699" name="Group 8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29700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29701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29702" name="Rectangle 4"/>
            <p:cNvSpPr>
              <a:spLocks/>
            </p:cNvSpPr>
            <p:nvPr/>
          </p:nvSpPr>
          <p:spPr bwMode="auto">
            <a:xfrm>
              <a:off x="177800" y="6273800"/>
              <a:ext cx="3242072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William Burgon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00138"/>
            <a:ext cx="7772400" cy="4635500"/>
          </a:xfrm>
        </p:spPr>
        <p:txBody>
          <a:bodyPr/>
          <a:lstStyle/>
          <a:p>
            <a:pPr algn="l" eaLnBrk="1" hangingPunct="1"/>
            <a:r>
              <a:rPr lang="en-US" sz="7200" smtClean="0">
                <a:latin typeface="Helvetica" pitchFamily="34" charset="0"/>
                <a:sym typeface="Helvetica" pitchFamily="34" charset="0"/>
              </a:rPr>
              <a:t>Specification worked up with the authority</a:t>
            </a:r>
          </a:p>
        </p:txBody>
      </p:sp>
      <p:sp>
        <p:nvSpPr>
          <p:cNvPr id="31746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350000"/>
            <a:ext cx="9144000" cy="254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11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UNCLASSIFIED</a:t>
            </a:r>
          </a:p>
        </p:txBody>
      </p:sp>
      <p:grpSp>
        <p:nvGrpSpPr>
          <p:cNvPr id="31747" name="Group 8"/>
          <p:cNvGrpSpPr>
            <a:grpSpLocks/>
          </p:cNvGrpSpPr>
          <p:nvPr/>
        </p:nvGrpSpPr>
        <p:grpSpPr bwMode="auto">
          <a:xfrm>
            <a:off x="-12700" y="6261100"/>
            <a:ext cx="9169400" cy="596900"/>
            <a:chOff x="-12700" y="6261100"/>
            <a:chExt cx="9169400" cy="596900"/>
          </a:xfrm>
        </p:grpSpPr>
        <p:sp>
          <p:nvSpPr>
            <p:cNvPr id="31748" name="Rectangle 2"/>
            <p:cNvSpPr>
              <a:spLocks/>
            </p:cNvSpPr>
            <p:nvPr/>
          </p:nvSpPr>
          <p:spPr bwMode="auto">
            <a:xfrm>
              <a:off x="-12700" y="6261100"/>
              <a:ext cx="9169400" cy="596900"/>
            </a:xfrm>
            <a:prstGeom prst="rect">
              <a:avLst/>
            </a:prstGeom>
            <a:solidFill>
              <a:srgbClr val="0076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31749" name="Rectangle 3"/>
            <p:cNvSpPr>
              <a:spLocks/>
            </p:cNvSpPr>
            <p:nvPr/>
          </p:nvSpPr>
          <p:spPr bwMode="auto">
            <a:xfrm>
              <a:off x="4716016" y="6273800"/>
              <a:ext cx="4440684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Delivering Differently</a:t>
              </a:r>
            </a:p>
          </p:txBody>
        </p:sp>
        <p:sp>
          <p:nvSpPr>
            <p:cNvPr id="31750" name="Rectangle 4"/>
            <p:cNvSpPr>
              <a:spLocks/>
            </p:cNvSpPr>
            <p:nvPr/>
          </p:nvSpPr>
          <p:spPr bwMode="auto">
            <a:xfrm>
              <a:off x="177800" y="6273800"/>
              <a:ext cx="3242072" cy="54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sz="3600">
                  <a:solidFill>
                    <a:srgbClr val="FFFFFF"/>
                  </a:solidFill>
                  <a:latin typeface="Helvetica" pitchFamily="34" charset="0"/>
                  <a:ea typeface="ＭＳ Ｐゴシック"/>
                  <a:cs typeface="Helvetica" pitchFamily="34" charset="0"/>
                  <a:sym typeface="Helvetica" pitchFamily="34" charset="0"/>
                </a:rPr>
                <a:t>William Burgon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Title and Content">
  <a:themeElements>
    <a:clrScheme name="Default - Title and Cont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Pages>0</Pages>
  <Words>372</Words>
  <Characters>0</Characters>
  <Application>Microsoft Office PowerPoint</Application>
  <PresentationFormat>On-screen Show (4:3)</PresentationFormat>
  <Lines>0</Lines>
  <Paragraphs>178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Gill Sans</vt:lpstr>
      <vt:lpstr>ヒラギノ角ゴ ProN W3</vt:lpstr>
      <vt:lpstr>Arial</vt:lpstr>
      <vt:lpstr>Lucida Grande</vt:lpstr>
      <vt:lpstr>Calibri</vt:lpstr>
      <vt:lpstr>ＭＳ Ｐゴシック</vt:lpstr>
      <vt:lpstr>Helvetica</vt:lpstr>
      <vt:lpstr>Default - Title and Content</vt:lpstr>
      <vt:lpstr>Delivering Differently Bidders’ Morning 13th February 2014</vt:lpstr>
      <vt:lpstr>Delivering Differently is designed to fill a gap in support </vt:lpstr>
      <vt:lpstr>Builds on lessons from the Mutuals &amp; Right to Challenge Programmes</vt:lpstr>
      <vt:lpstr>Ties into the PSTN &amp; work in central government on alternative models</vt:lpstr>
      <vt:lpstr>Draws on expertise of the sector through LGA &amp; SOLACE</vt:lpstr>
      <vt:lpstr>Support Package</vt:lpstr>
      <vt:lpstr>Up to £100,000 package of professional advisory</vt:lpstr>
      <vt:lpstr>Procured by Cabinet Office on behalf of each authority</vt:lpstr>
      <vt:lpstr>Specification worked up with the authority</vt:lpstr>
      <vt:lpstr>Two aims:</vt:lpstr>
      <vt:lpstr>Review and select a model</vt:lpstr>
      <vt:lpstr>Set out implementation plan</vt:lpstr>
      <vt:lpstr>Testing the Requirements</vt:lpstr>
      <vt:lpstr>Being clear about what we want</vt:lpstr>
      <vt:lpstr>Giving you the right information</vt:lpstr>
      <vt:lpstr>Agreeing sensible sign-off criteria</vt:lpstr>
      <vt:lpstr>Testing the payment model</vt:lpstr>
      <vt:lpstr>Encouraging diversity</vt:lpstr>
      <vt:lpstr>Sharing the Knowledge </vt:lpstr>
      <vt:lpstr>Building knowledge sharing into the requirements </vt:lpstr>
      <vt:lpstr>What works?</vt:lpstr>
      <vt:lpstr>Slide 22</vt:lpstr>
      <vt:lpstr>Slide 23</vt:lpstr>
      <vt:lpstr>Slide 24</vt:lpstr>
      <vt:lpstr>Discussion…</vt:lpstr>
      <vt:lpstr>Timeline</vt:lpstr>
      <vt:lpstr>FEBRUARY  13th Hand-outs and slides sent    to bidders  18th Today’s write-up sent to  bidders  20th  Deadline for confidential    follow-up responses </vt:lpstr>
      <vt:lpstr>MARCH  24th  OJEU notice and ITT sent for  publication  27th  Bidders event with     projects 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name</dc:title>
  <dc:subject/>
  <dc:creator>Russell Davies</dc:creator>
  <cp:keywords/>
  <dc:description/>
  <cp:lastModifiedBy>rnunn</cp:lastModifiedBy>
  <cp:revision>74</cp:revision>
  <dcterms:modified xsi:type="dcterms:W3CDTF">2014-04-11T11:07:02Z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jDocumentSecurityLabel">
    <vt:lpwstr>UNCLASSIFIED</vt:lpwstr>
  </property>
  <property fmtid="{D5CDD505-2E9C-101B-9397-08002B2CF9AE}" pid="3" name="Document Security Label">
    <vt:lpwstr>UNCLASSIFIED</vt:lpwstr>
  </property>
  <property fmtid="{D5CDD505-2E9C-101B-9397-08002B2CF9AE}" pid="4" name="bjDocumentSecurityXML">
    <vt:lpwstr>&lt;label version="1.0"&gt;&lt;element uid="id_newpolicy" value=""/&gt;&lt;element uid="id_unclassified" value=""/&gt;&lt;/label&gt;</vt:lpwstr>
  </property>
  <property fmtid="{D5CDD505-2E9C-101B-9397-08002B2CF9AE}" pid="5" name="bjDocumentSecurityPolicyProp">
    <vt:lpwstr>UK</vt:lpwstr>
  </property>
  <property fmtid="{D5CDD505-2E9C-101B-9397-08002B2CF9AE}" pid="6" name="bjDocumentSecurityPolicyPropID">
    <vt:lpwstr>id_newpolicy</vt:lpwstr>
  </property>
  <property fmtid="{D5CDD505-2E9C-101B-9397-08002B2CF9AE}" pid="7" name="bjDocumentSecurityProp1">
    <vt:lpwstr>UNCLASSIFIED</vt:lpwstr>
  </property>
  <property fmtid="{D5CDD505-2E9C-101B-9397-08002B2CF9AE}" pid="8" name="bjSecLabelProp1ID">
    <vt:lpwstr>id_unclassified</vt:lpwstr>
  </property>
  <property fmtid="{D5CDD505-2E9C-101B-9397-08002B2CF9AE}" pid="9" name="bjDocumentSecurityProp2">
    <vt:lpwstr/>
  </property>
  <property fmtid="{D5CDD505-2E9C-101B-9397-08002B2CF9AE}" pid="10" name="bjSecLabelProp2ID">
    <vt:lpwstr/>
  </property>
  <property fmtid="{D5CDD505-2E9C-101B-9397-08002B2CF9AE}" pid="11" name="bjDocumentSecurityProp3">
    <vt:lpwstr/>
  </property>
  <property fmtid="{D5CDD505-2E9C-101B-9397-08002B2CF9AE}" pid="12" name="bjSecLabelProp3ID">
    <vt:lpwstr/>
  </property>
  <property fmtid="{D5CDD505-2E9C-101B-9397-08002B2CF9AE}" pid="13" name="eGMS.protectiveMarking">
    <vt:lpwstr/>
  </property>
  <property fmtid="{D5CDD505-2E9C-101B-9397-08002B2CF9AE}" pid="14" name="docIndexRef">
    <vt:lpwstr>670ce11c-b48b-4dea-b1fb-2e276007240b</vt:lpwstr>
  </property>
</Properties>
</file>