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0" r:id="rId1"/>
  </p:sldMasterIdLst>
  <p:notesMasterIdLst>
    <p:notesMasterId r:id="rId28"/>
  </p:notesMasterIdLst>
  <p:handoutMasterIdLst>
    <p:handoutMasterId r:id="rId29"/>
  </p:handoutMasterIdLst>
  <p:sldIdLst>
    <p:sldId id="549" r:id="rId2"/>
    <p:sldId id="553" r:id="rId3"/>
    <p:sldId id="555" r:id="rId4"/>
    <p:sldId id="556" r:id="rId5"/>
    <p:sldId id="505" r:id="rId6"/>
    <p:sldId id="515" r:id="rId7"/>
    <p:sldId id="516" r:id="rId8"/>
    <p:sldId id="594" r:id="rId9"/>
    <p:sldId id="557" r:id="rId10"/>
    <p:sldId id="559" r:id="rId11"/>
    <p:sldId id="561" r:id="rId12"/>
    <p:sldId id="563" r:id="rId13"/>
    <p:sldId id="566" r:id="rId14"/>
    <p:sldId id="567" r:id="rId15"/>
    <p:sldId id="569" r:id="rId16"/>
    <p:sldId id="571" r:id="rId17"/>
    <p:sldId id="573" r:id="rId18"/>
    <p:sldId id="577" r:id="rId19"/>
    <p:sldId id="579" r:id="rId20"/>
    <p:sldId id="582" r:id="rId21"/>
    <p:sldId id="575" r:id="rId22"/>
    <p:sldId id="584" r:id="rId23"/>
    <p:sldId id="586" r:id="rId24"/>
    <p:sldId id="593" r:id="rId25"/>
    <p:sldId id="595" r:id="rId26"/>
    <p:sldId id="596" r:id="rId27"/>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Garrett" initials="RG" lastIdx="19" clrIdx="0"/>
  <p:cmAuthor id="1" name="Caroline Perkins" initials="CP" lastIdx="6" clrIdx="1"/>
  <p:cmAuthor id="2" name="Zoey Breuer" initials="ZB" lastIdx="1" clrIdx="2"/>
  <p:cmAuthor id="3" name="Author" initials="A" lastIdx="4" clrIdx="3"/>
  <p:cmAuthor id="4" name="Alex Curling" initials="AC" lastIdx="46" clrIdx="4"/>
  <p:cmAuthor id="5" name="Rebecca Jones" initials="RJ" lastIdx="2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837"/>
    <a:srgbClr val="FF3300"/>
    <a:srgbClr val="00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5718" autoAdjust="0"/>
    <p:restoredTop sz="75591" autoAdjust="0"/>
  </p:normalViewPr>
  <p:slideViewPr>
    <p:cSldViewPr>
      <p:cViewPr>
        <p:scale>
          <a:sx n="60" d="100"/>
          <a:sy n="60" d="100"/>
        </p:scale>
        <p:origin x="-80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2"/>
    </p:cViewPr>
  </p:sorterViewPr>
  <p:notesViewPr>
    <p:cSldViewPr>
      <p:cViewPr>
        <p:scale>
          <a:sx n="100" d="100"/>
          <a:sy n="100" d="100"/>
        </p:scale>
        <p:origin x="-1190" y="2851"/>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9A1AD-4DBB-4C2B-8954-02EB3F420E3C}"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n-GB"/>
        </a:p>
      </dgm:t>
    </dgm:pt>
    <dgm:pt modelId="{53F1FC9F-B384-41A5-9F3D-F0D10EF5291B}">
      <dgm:prSet phldrT="[Text]" custT="1"/>
      <dgm:spPr>
        <a:solidFill>
          <a:srgbClr val="D24837"/>
        </a:solidFill>
      </dgm:spPr>
      <dgm:t>
        <a:bodyPr/>
        <a:lstStyle/>
        <a:p>
          <a:r>
            <a:rPr lang="en-GB" sz="1600" b="1" dirty="0" smtClean="0"/>
            <a:t>The UK Aerospace and Automotive industries</a:t>
          </a:r>
          <a:endParaRPr lang="en-GB" sz="1600" b="1" dirty="0">
            <a:solidFill>
              <a:schemeClr val="bg1"/>
            </a:solidFill>
            <a:latin typeface="NeueHaasGroteskDisp Std Blk"/>
          </a:endParaRPr>
        </a:p>
      </dgm:t>
    </dgm:pt>
    <dgm:pt modelId="{041DDA4F-C099-4748-9235-2D80271DC417}" type="parTrans" cxnId="{DAC69CF0-74F1-4457-9425-3AD18393E5FA}">
      <dgm:prSet/>
      <dgm:spPr/>
      <dgm:t>
        <a:bodyPr/>
        <a:lstStyle/>
        <a:p>
          <a:endParaRPr lang="en-GB" sz="1600" b="1">
            <a:solidFill>
              <a:schemeClr val="bg1"/>
            </a:solidFill>
            <a:latin typeface="NeueHaasGroteskDisp Std Blk"/>
          </a:endParaRPr>
        </a:p>
      </dgm:t>
    </dgm:pt>
    <dgm:pt modelId="{C6FABF3E-FCD6-49CC-A430-3770E01BF064}" type="sibTrans" cxnId="{DAC69CF0-74F1-4457-9425-3AD18393E5FA}">
      <dgm:prSet custT="1"/>
      <dgm:spPr/>
      <dgm:t>
        <a:bodyPr/>
        <a:lstStyle/>
        <a:p>
          <a:endParaRPr lang="en-GB" sz="1600" b="1" dirty="0">
            <a:solidFill>
              <a:schemeClr val="bg1"/>
            </a:solidFill>
            <a:latin typeface="NeueHaasGroteskDisp Std Blk"/>
          </a:endParaRPr>
        </a:p>
      </dgm:t>
    </dgm:pt>
    <dgm:pt modelId="{15320F5C-696D-4EDF-BE9B-36D85E1C5A4F}">
      <dgm:prSet phldrT="[Text]" custT="1"/>
      <dgm:spPr>
        <a:solidFill>
          <a:srgbClr val="D24837"/>
        </a:solidFill>
      </dgm:spPr>
      <dgm:t>
        <a:bodyPr/>
        <a:lstStyle/>
        <a:p>
          <a:r>
            <a:rPr lang="en-GB" sz="1600" b="1" dirty="0" smtClean="0"/>
            <a:t>Recruitment problems </a:t>
          </a:r>
          <a:r>
            <a:rPr lang="en-GB" sz="1600" dirty="0" smtClean="0"/>
            <a:t>for additive manufacturing, composites and plastic electronics </a:t>
          </a:r>
          <a:endParaRPr lang="en-GB" sz="1600" b="1" dirty="0">
            <a:solidFill>
              <a:schemeClr val="bg1"/>
            </a:solidFill>
            <a:latin typeface="NeueHaasGroteskDisp Std Blk"/>
          </a:endParaRPr>
        </a:p>
      </dgm:t>
    </dgm:pt>
    <dgm:pt modelId="{B0B5A71F-8E7E-4536-B640-8CFAC4321B50}" type="parTrans" cxnId="{D4F9BE8B-47D6-48C0-9314-6DF023D797FD}">
      <dgm:prSet/>
      <dgm:spPr/>
      <dgm:t>
        <a:bodyPr/>
        <a:lstStyle/>
        <a:p>
          <a:endParaRPr lang="en-GB" sz="1600" b="1">
            <a:solidFill>
              <a:schemeClr val="bg1"/>
            </a:solidFill>
            <a:latin typeface="NeueHaasGroteskDisp Std Blk"/>
          </a:endParaRPr>
        </a:p>
      </dgm:t>
    </dgm:pt>
    <dgm:pt modelId="{901FFAD8-E62C-479F-A1D1-1FE42EBA14B3}" type="sibTrans" cxnId="{D4F9BE8B-47D6-48C0-9314-6DF023D797FD}">
      <dgm:prSet custT="1"/>
      <dgm:spPr/>
      <dgm:t>
        <a:bodyPr/>
        <a:lstStyle/>
        <a:p>
          <a:endParaRPr lang="en-GB" sz="1600" b="1" dirty="0">
            <a:solidFill>
              <a:schemeClr val="bg1"/>
            </a:solidFill>
            <a:latin typeface="NeueHaasGroteskDisp Std Blk"/>
          </a:endParaRPr>
        </a:p>
      </dgm:t>
    </dgm:pt>
    <dgm:pt modelId="{93A1F19E-48FE-4188-A321-CE78D2B06DC1}">
      <dgm:prSet custT="1"/>
      <dgm:spPr>
        <a:solidFill>
          <a:srgbClr val="D24837"/>
        </a:solidFill>
      </dgm:spPr>
      <dgm:t>
        <a:bodyPr/>
        <a:lstStyle/>
        <a:p>
          <a:r>
            <a:rPr lang="en-GB" sz="1600" dirty="0" smtClean="0"/>
            <a:t>Additive manufacturing, composites and plastic electronics: </a:t>
          </a:r>
          <a:r>
            <a:rPr lang="en-GB" sz="1600" b="0" dirty="0" smtClean="0"/>
            <a:t>why these technologies are important and practical applications</a:t>
          </a:r>
          <a:endParaRPr lang="en-GB" sz="1600" b="0" dirty="0">
            <a:solidFill>
              <a:schemeClr val="bg1"/>
            </a:solidFill>
            <a:latin typeface="NeueHaasGroteskDisp Std Blk"/>
          </a:endParaRPr>
        </a:p>
      </dgm:t>
    </dgm:pt>
    <dgm:pt modelId="{B1793252-BB13-4FA1-978E-677572D026BD}" type="parTrans" cxnId="{52A08D19-48CB-405D-8CBD-39EA371F69A8}">
      <dgm:prSet/>
      <dgm:spPr/>
      <dgm:t>
        <a:bodyPr/>
        <a:lstStyle/>
        <a:p>
          <a:endParaRPr lang="en-GB" sz="1600" b="1">
            <a:solidFill>
              <a:schemeClr val="bg1"/>
            </a:solidFill>
            <a:latin typeface="NeueHaasGroteskDisp Std Blk"/>
          </a:endParaRPr>
        </a:p>
      </dgm:t>
    </dgm:pt>
    <dgm:pt modelId="{274B01AC-1AD6-42FC-9911-7D1F94E1DEA8}" type="sibTrans" cxnId="{52A08D19-48CB-405D-8CBD-39EA371F69A8}">
      <dgm:prSet custT="1"/>
      <dgm:spPr/>
      <dgm:t>
        <a:bodyPr/>
        <a:lstStyle/>
        <a:p>
          <a:endParaRPr lang="en-GB" sz="1600" b="1" dirty="0">
            <a:solidFill>
              <a:schemeClr val="bg1"/>
            </a:solidFill>
            <a:latin typeface="NeueHaasGroteskDisp Std Blk"/>
          </a:endParaRPr>
        </a:p>
      </dgm:t>
    </dgm:pt>
    <dgm:pt modelId="{6628DC2D-3BD4-4731-85F2-7F7B2ED13585}">
      <dgm:prSet custT="1"/>
      <dgm:spPr>
        <a:solidFill>
          <a:srgbClr val="D24837"/>
        </a:solidFill>
      </dgm:spPr>
      <dgm:t>
        <a:bodyPr/>
        <a:lstStyle/>
        <a:p>
          <a:r>
            <a:rPr lang="en-GB" sz="1600" b="1" dirty="0" smtClean="0"/>
            <a:t>Qualifications </a:t>
          </a:r>
          <a:r>
            <a:rPr lang="en-GB" sz="1600" b="0" dirty="0" smtClean="0"/>
            <a:t>and </a:t>
          </a:r>
          <a:r>
            <a:rPr lang="en-GB" sz="1600" b="1" dirty="0" smtClean="0"/>
            <a:t>training </a:t>
          </a:r>
          <a:r>
            <a:rPr lang="en-GB" sz="1600" b="0" dirty="0" smtClean="0"/>
            <a:t>in</a:t>
          </a:r>
          <a:r>
            <a:rPr lang="en-GB" sz="1600" b="1" dirty="0" smtClean="0"/>
            <a:t> </a:t>
          </a:r>
          <a:r>
            <a:rPr lang="en-GB" sz="1600" b="0" dirty="0" smtClean="0"/>
            <a:t>the 3 technology areas</a:t>
          </a:r>
          <a:endParaRPr lang="en-GB" sz="1600" b="1" dirty="0">
            <a:solidFill>
              <a:schemeClr val="bg1"/>
            </a:solidFill>
            <a:latin typeface="NeueHaasGroteskDisp Std Blk"/>
          </a:endParaRPr>
        </a:p>
      </dgm:t>
    </dgm:pt>
    <dgm:pt modelId="{FC408375-8ECA-46C9-98B4-2E025A9F15DF}" type="parTrans" cxnId="{97ED5AC8-CAEE-4C94-B533-28085E32378D}">
      <dgm:prSet/>
      <dgm:spPr/>
      <dgm:t>
        <a:bodyPr/>
        <a:lstStyle/>
        <a:p>
          <a:endParaRPr lang="en-GB" sz="1600" b="1">
            <a:solidFill>
              <a:schemeClr val="bg1"/>
            </a:solidFill>
            <a:latin typeface="NeueHaasGroteskDisp Std Blk"/>
          </a:endParaRPr>
        </a:p>
      </dgm:t>
    </dgm:pt>
    <dgm:pt modelId="{9FD0CBA9-B63E-4CAA-AFE8-1F32A38BB777}" type="sibTrans" cxnId="{97ED5AC8-CAEE-4C94-B533-28085E32378D}">
      <dgm:prSet custT="1"/>
      <dgm:spPr/>
      <dgm:t>
        <a:bodyPr/>
        <a:lstStyle/>
        <a:p>
          <a:endParaRPr lang="en-GB" sz="1600" b="1" dirty="0">
            <a:solidFill>
              <a:schemeClr val="bg1"/>
            </a:solidFill>
            <a:latin typeface="NeueHaasGroteskDisp Std Blk"/>
          </a:endParaRPr>
        </a:p>
      </dgm:t>
    </dgm:pt>
    <dgm:pt modelId="{664F1043-FD5E-439B-9754-A7A20880956E}">
      <dgm:prSet custT="1"/>
      <dgm:spPr>
        <a:solidFill>
          <a:srgbClr val="D24837"/>
        </a:solidFill>
      </dgm:spPr>
      <dgm:t>
        <a:bodyPr/>
        <a:lstStyle/>
        <a:p>
          <a:r>
            <a:rPr lang="en-GB" sz="1600" b="1" dirty="0" smtClean="0">
              <a:solidFill>
                <a:schemeClr val="bg1"/>
              </a:solidFill>
              <a:latin typeface="NeueHaasGroteskDisp Std Blk"/>
            </a:rPr>
            <a:t>Conclusions</a:t>
          </a:r>
          <a:endParaRPr lang="en-GB" sz="1600" b="1" dirty="0">
            <a:solidFill>
              <a:schemeClr val="bg1"/>
            </a:solidFill>
            <a:latin typeface="NeueHaasGroteskDisp Std Blk"/>
          </a:endParaRPr>
        </a:p>
      </dgm:t>
    </dgm:pt>
    <dgm:pt modelId="{71C3E3B2-A692-4536-8FF9-7F8D9DAA7ADE}" type="parTrans" cxnId="{FC88CCFE-6C2B-4B87-AF9E-A41C05C4D221}">
      <dgm:prSet/>
      <dgm:spPr/>
      <dgm:t>
        <a:bodyPr/>
        <a:lstStyle/>
        <a:p>
          <a:endParaRPr lang="en-GB" sz="1600" b="1">
            <a:solidFill>
              <a:schemeClr val="bg1"/>
            </a:solidFill>
            <a:latin typeface="NeueHaasGroteskDisp Std Blk"/>
          </a:endParaRPr>
        </a:p>
      </dgm:t>
    </dgm:pt>
    <dgm:pt modelId="{8A204700-9130-473F-A63E-D1125C50EFD8}" type="sibTrans" cxnId="{FC88CCFE-6C2B-4B87-AF9E-A41C05C4D221}">
      <dgm:prSet custT="1"/>
      <dgm:spPr/>
      <dgm:t>
        <a:bodyPr/>
        <a:lstStyle/>
        <a:p>
          <a:endParaRPr lang="en-GB" sz="1600" b="1" dirty="0">
            <a:solidFill>
              <a:schemeClr val="bg1"/>
            </a:solidFill>
            <a:latin typeface="NeueHaasGroteskDisp Std Blk"/>
          </a:endParaRPr>
        </a:p>
      </dgm:t>
    </dgm:pt>
    <dgm:pt modelId="{FE42E91F-AF97-4D16-988F-80F3C590CEB4}">
      <dgm:prSet phldrT="[Text]" custT="1"/>
      <dgm:spPr>
        <a:solidFill>
          <a:srgbClr val="D24837"/>
        </a:solidFill>
      </dgm:spPr>
      <dgm:t>
        <a:bodyPr/>
        <a:lstStyle/>
        <a:p>
          <a:r>
            <a:rPr lang="en-GB" sz="1600" b="1" dirty="0" smtClean="0"/>
            <a:t>Future jobs and skills requirements </a:t>
          </a:r>
          <a:r>
            <a:rPr lang="en-GB" sz="1600" dirty="0" smtClean="0"/>
            <a:t>for additive manufacturing, composites and plastic electronics </a:t>
          </a:r>
          <a:endParaRPr lang="en-GB" sz="1600" b="1" dirty="0">
            <a:solidFill>
              <a:schemeClr val="bg1"/>
            </a:solidFill>
            <a:latin typeface="NeueHaasGroteskDisp Std Blk"/>
          </a:endParaRPr>
        </a:p>
      </dgm:t>
    </dgm:pt>
    <dgm:pt modelId="{1ABE0CE7-EF39-44E5-A3C3-14F54135EC80}" type="sibTrans" cxnId="{6ED6EAF6-5EEA-4F11-B631-3D4A33D1BF8D}">
      <dgm:prSet custT="1"/>
      <dgm:spPr/>
      <dgm:t>
        <a:bodyPr/>
        <a:lstStyle/>
        <a:p>
          <a:endParaRPr lang="en-GB" sz="1600" b="1" dirty="0">
            <a:solidFill>
              <a:schemeClr val="bg1"/>
            </a:solidFill>
            <a:latin typeface="NeueHaasGroteskDisp Std Blk"/>
          </a:endParaRPr>
        </a:p>
      </dgm:t>
    </dgm:pt>
    <dgm:pt modelId="{5D0D93E7-7E88-4D10-B448-AC01EEF85F6A}" type="parTrans" cxnId="{6ED6EAF6-5EEA-4F11-B631-3D4A33D1BF8D}">
      <dgm:prSet/>
      <dgm:spPr/>
      <dgm:t>
        <a:bodyPr/>
        <a:lstStyle/>
        <a:p>
          <a:endParaRPr lang="en-GB" sz="1600" b="1">
            <a:solidFill>
              <a:schemeClr val="bg1"/>
            </a:solidFill>
            <a:latin typeface="NeueHaasGroteskDisp Std Blk"/>
          </a:endParaRPr>
        </a:p>
      </dgm:t>
    </dgm:pt>
    <dgm:pt modelId="{0A85A825-D6BD-4F2A-9382-32CA249830ED}">
      <dgm:prSet/>
      <dgm:spPr>
        <a:solidFill>
          <a:srgbClr val="D24837"/>
        </a:solidFill>
      </dgm:spPr>
      <dgm:t>
        <a:bodyPr/>
        <a:lstStyle/>
        <a:p>
          <a:r>
            <a:rPr lang="en-GB" b="1" dirty="0" smtClean="0"/>
            <a:t>Core skills and knowledge </a:t>
          </a:r>
          <a:r>
            <a:rPr lang="en-GB" dirty="0" smtClean="0"/>
            <a:t>for additive manufacturing, composites and plastic electronics</a:t>
          </a:r>
          <a:endParaRPr lang="en-GB" dirty="0"/>
        </a:p>
      </dgm:t>
    </dgm:pt>
    <dgm:pt modelId="{5C381617-5773-4BBB-B77F-EDE57623DE5F}" type="parTrans" cxnId="{B1B0DE13-E184-4647-9805-D8961C90EABA}">
      <dgm:prSet/>
      <dgm:spPr/>
      <dgm:t>
        <a:bodyPr/>
        <a:lstStyle/>
        <a:p>
          <a:endParaRPr lang="en-GB"/>
        </a:p>
      </dgm:t>
    </dgm:pt>
    <dgm:pt modelId="{FC990760-BE13-4123-84E5-AF3AD6FAE323}" type="sibTrans" cxnId="{B1B0DE13-E184-4647-9805-D8961C90EABA}">
      <dgm:prSet/>
      <dgm:spPr/>
      <dgm:t>
        <a:bodyPr/>
        <a:lstStyle/>
        <a:p>
          <a:endParaRPr lang="en-GB"/>
        </a:p>
      </dgm:t>
    </dgm:pt>
    <dgm:pt modelId="{3A5CA3FC-2058-4013-8BF0-6C5159FD6138}" type="pres">
      <dgm:prSet presAssocID="{77F9A1AD-4DBB-4C2B-8954-02EB3F420E3C}" presName="Name0" presStyleCnt="0">
        <dgm:presLayoutVars>
          <dgm:dir/>
          <dgm:resizeHandles val="exact"/>
        </dgm:presLayoutVars>
      </dgm:prSet>
      <dgm:spPr/>
      <dgm:t>
        <a:bodyPr/>
        <a:lstStyle/>
        <a:p>
          <a:endParaRPr lang="en-GB"/>
        </a:p>
      </dgm:t>
    </dgm:pt>
    <dgm:pt modelId="{5321939E-BE39-464E-8F1D-CA0FA3F986D0}" type="pres">
      <dgm:prSet presAssocID="{53F1FC9F-B384-41A5-9F3D-F0D10EF5291B}" presName="node" presStyleLbl="node1" presStyleIdx="0" presStyleCnt="7">
        <dgm:presLayoutVars>
          <dgm:bulletEnabled val="1"/>
        </dgm:presLayoutVars>
      </dgm:prSet>
      <dgm:spPr/>
      <dgm:t>
        <a:bodyPr/>
        <a:lstStyle/>
        <a:p>
          <a:endParaRPr lang="en-GB"/>
        </a:p>
      </dgm:t>
    </dgm:pt>
    <dgm:pt modelId="{CFF719F4-6941-4AE5-8104-42F003F4D6AE}" type="pres">
      <dgm:prSet presAssocID="{C6FABF3E-FCD6-49CC-A430-3770E01BF064}" presName="sibTrans" presStyleLbl="sibTrans1D1" presStyleIdx="0" presStyleCnt="6"/>
      <dgm:spPr/>
      <dgm:t>
        <a:bodyPr/>
        <a:lstStyle/>
        <a:p>
          <a:endParaRPr lang="en-GB"/>
        </a:p>
      </dgm:t>
    </dgm:pt>
    <dgm:pt modelId="{A04E12A8-6AE6-4FEA-95EE-8D1325559FC9}" type="pres">
      <dgm:prSet presAssocID="{C6FABF3E-FCD6-49CC-A430-3770E01BF064}" presName="connectorText" presStyleLbl="sibTrans1D1" presStyleIdx="0" presStyleCnt="6"/>
      <dgm:spPr/>
      <dgm:t>
        <a:bodyPr/>
        <a:lstStyle/>
        <a:p>
          <a:endParaRPr lang="en-GB"/>
        </a:p>
      </dgm:t>
    </dgm:pt>
    <dgm:pt modelId="{9489B4B0-459D-4D13-8C74-B13BF229C31B}" type="pres">
      <dgm:prSet presAssocID="{93A1F19E-48FE-4188-A321-CE78D2B06DC1}" presName="node" presStyleLbl="node1" presStyleIdx="1" presStyleCnt="7" custScaleX="107219" custScaleY="103662">
        <dgm:presLayoutVars>
          <dgm:bulletEnabled val="1"/>
        </dgm:presLayoutVars>
      </dgm:prSet>
      <dgm:spPr/>
      <dgm:t>
        <a:bodyPr/>
        <a:lstStyle/>
        <a:p>
          <a:endParaRPr lang="en-GB"/>
        </a:p>
      </dgm:t>
    </dgm:pt>
    <dgm:pt modelId="{86DAC7C7-6349-4DB0-A038-447F87BA4D0C}" type="pres">
      <dgm:prSet presAssocID="{274B01AC-1AD6-42FC-9911-7D1F94E1DEA8}" presName="sibTrans" presStyleLbl="sibTrans1D1" presStyleIdx="1" presStyleCnt="6"/>
      <dgm:spPr/>
      <dgm:t>
        <a:bodyPr/>
        <a:lstStyle/>
        <a:p>
          <a:endParaRPr lang="en-GB"/>
        </a:p>
      </dgm:t>
    </dgm:pt>
    <dgm:pt modelId="{442C2E3A-94B9-4846-90E2-1D66CA88D8E9}" type="pres">
      <dgm:prSet presAssocID="{274B01AC-1AD6-42FC-9911-7D1F94E1DEA8}" presName="connectorText" presStyleLbl="sibTrans1D1" presStyleIdx="1" presStyleCnt="6"/>
      <dgm:spPr/>
      <dgm:t>
        <a:bodyPr/>
        <a:lstStyle/>
        <a:p>
          <a:endParaRPr lang="en-GB"/>
        </a:p>
      </dgm:t>
    </dgm:pt>
    <dgm:pt modelId="{0507FF70-29C5-4F40-A527-279814ED068D}" type="pres">
      <dgm:prSet presAssocID="{0A85A825-D6BD-4F2A-9382-32CA249830ED}" presName="node" presStyleLbl="node1" presStyleIdx="2" presStyleCnt="7">
        <dgm:presLayoutVars>
          <dgm:bulletEnabled val="1"/>
        </dgm:presLayoutVars>
      </dgm:prSet>
      <dgm:spPr/>
      <dgm:t>
        <a:bodyPr/>
        <a:lstStyle/>
        <a:p>
          <a:endParaRPr lang="en-GB"/>
        </a:p>
      </dgm:t>
    </dgm:pt>
    <dgm:pt modelId="{05221011-E2E1-41D4-8964-68EE6288E7DC}" type="pres">
      <dgm:prSet presAssocID="{FC990760-BE13-4123-84E5-AF3AD6FAE323}" presName="sibTrans" presStyleLbl="sibTrans1D1" presStyleIdx="2" presStyleCnt="6"/>
      <dgm:spPr/>
      <dgm:t>
        <a:bodyPr/>
        <a:lstStyle/>
        <a:p>
          <a:endParaRPr lang="en-GB"/>
        </a:p>
      </dgm:t>
    </dgm:pt>
    <dgm:pt modelId="{A0734FEB-2E08-4D6A-945D-ABBEAF853F43}" type="pres">
      <dgm:prSet presAssocID="{FC990760-BE13-4123-84E5-AF3AD6FAE323}" presName="connectorText" presStyleLbl="sibTrans1D1" presStyleIdx="2" presStyleCnt="6"/>
      <dgm:spPr/>
      <dgm:t>
        <a:bodyPr/>
        <a:lstStyle/>
        <a:p>
          <a:endParaRPr lang="en-GB"/>
        </a:p>
      </dgm:t>
    </dgm:pt>
    <dgm:pt modelId="{7E6DA22F-98EE-42A4-8471-43B228D136B4}" type="pres">
      <dgm:prSet presAssocID="{15320F5C-696D-4EDF-BE9B-36D85E1C5A4F}" presName="node" presStyleLbl="node1" presStyleIdx="3" presStyleCnt="7">
        <dgm:presLayoutVars>
          <dgm:bulletEnabled val="1"/>
        </dgm:presLayoutVars>
      </dgm:prSet>
      <dgm:spPr/>
      <dgm:t>
        <a:bodyPr/>
        <a:lstStyle/>
        <a:p>
          <a:endParaRPr lang="en-GB"/>
        </a:p>
      </dgm:t>
    </dgm:pt>
    <dgm:pt modelId="{0C36B648-AE78-434B-8372-17695A587A76}" type="pres">
      <dgm:prSet presAssocID="{901FFAD8-E62C-479F-A1D1-1FE42EBA14B3}" presName="sibTrans" presStyleLbl="sibTrans1D1" presStyleIdx="3" presStyleCnt="6"/>
      <dgm:spPr/>
      <dgm:t>
        <a:bodyPr/>
        <a:lstStyle/>
        <a:p>
          <a:endParaRPr lang="en-GB"/>
        </a:p>
      </dgm:t>
    </dgm:pt>
    <dgm:pt modelId="{687FC0EE-FD17-4976-966F-01539B42B6B0}" type="pres">
      <dgm:prSet presAssocID="{901FFAD8-E62C-479F-A1D1-1FE42EBA14B3}" presName="connectorText" presStyleLbl="sibTrans1D1" presStyleIdx="3" presStyleCnt="6"/>
      <dgm:spPr/>
      <dgm:t>
        <a:bodyPr/>
        <a:lstStyle/>
        <a:p>
          <a:endParaRPr lang="en-GB"/>
        </a:p>
      </dgm:t>
    </dgm:pt>
    <dgm:pt modelId="{7C819968-69E5-422D-831E-2537E2A70A7E}" type="pres">
      <dgm:prSet presAssocID="{FE42E91F-AF97-4D16-988F-80F3C590CEB4}" presName="node" presStyleLbl="node1" presStyleIdx="4" presStyleCnt="7">
        <dgm:presLayoutVars>
          <dgm:bulletEnabled val="1"/>
        </dgm:presLayoutVars>
      </dgm:prSet>
      <dgm:spPr/>
      <dgm:t>
        <a:bodyPr/>
        <a:lstStyle/>
        <a:p>
          <a:endParaRPr lang="en-GB"/>
        </a:p>
      </dgm:t>
    </dgm:pt>
    <dgm:pt modelId="{87B3BB82-D7CF-4065-8F3C-99F4ACCD8E74}" type="pres">
      <dgm:prSet presAssocID="{1ABE0CE7-EF39-44E5-A3C3-14F54135EC80}" presName="sibTrans" presStyleLbl="sibTrans1D1" presStyleIdx="4" presStyleCnt="6"/>
      <dgm:spPr/>
      <dgm:t>
        <a:bodyPr/>
        <a:lstStyle/>
        <a:p>
          <a:endParaRPr lang="en-GB"/>
        </a:p>
      </dgm:t>
    </dgm:pt>
    <dgm:pt modelId="{F51FD34E-3DAA-4662-9A98-676E2C8B3067}" type="pres">
      <dgm:prSet presAssocID="{1ABE0CE7-EF39-44E5-A3C3-14F54135EC80}" presName="connectorText" presStyleLbl="sibTrans1D1" presStyleIdx="4" presStyleCnt="6"/>
      <dgm:spPr/>
      <dgm:t>
        <a:bodyPr/>
        <a:lstStyle/>
        <a:p>
          <a:endParaRPr lang="en-GB"/>
        </a:p>
      </dgm:t>
    </dgm:pt>
    <dgm:pt modelId="{76DD4FA8-D615-4F94-8D4A-0CC6EFFD00F9}" type="pres">
      <dgm:prSet presAssocID="{6628DC2D-3BD4-4731-85F2-7F7B2ED13585}" presName="node" presStyleLbl="node1" presStyleIdx="5" presStyleCnt="7">
        <dgm:presLayoutVars>
          <dgm:bulletEnabled val="1"/>
        </dgm:presLayoutVars>
      </dgm:prSet>
      <dgm:spPr/>
      <dgm:t>
        <a:bodyPr/>
        <a:lstStyle/>
        <a:p>
          <a:endParaRPr lang="en-GB"/>
        </a:p>
      </dgm:t>
    </dgm:pt>
    <dgm:pt modelId="{3B98F8D8-C2AC-4EA3-86D6-CA36279EF171}" type="pres">
      <dgm:prSet presAssocID="{9FD0CBA9-B63E-4CAA-AFE8-1F32A38BB777}" presName="sibTrans" presStyleLbl="sibTrans1D1" presStyleIdx="5" presStyleCnt="6"/>
      <dgm:spPr/>
      <dgm:t>
        <a:bodyPr/>
        <a:lstStyle/>
        <a:p>
          <a:endParaRPr lang="en-GB"/>
        </a:p>
      </dgm:t>
    </dgm:pt>
    <dgm:pt modelId="{E8745EC4-CD8F-49B3-BBAE-67365E027D5E}" type="pres">
      <dgm:prSet presAssocID="{9FD0CBA9-B63E-4CAA-AFE8-1F32A38BB777}" presName="connectorText" presStyleLbl="sibTrans1D1" presStyleIdx="5" presStyleCnt="6"/>
      <dgm:spPr/>
      <dgm:t>
        <a:bodyPr/>
        <a:lstStyle/>
        <a:p>
          <a:endParaRPr lang="en-GB"/>
        </a:p>
      </dgm:t>
    </dgm:pt>
    <dgm:pt modelId="{7E3C943A-EA18-4FA8-A1BD-51CE08FBAB0B}" type="pres">
      <dgm:prSet presAssocID="{664F1043-FD5E-439B-9754-A7A20880956E}" presName="node" presStyleLbl="node1" presStyleIdx="6" presStyleCnt="7">
        <dgm:presLayoutVars>
          <dgm:bulletEnabled val="1"/>
        </dgm:presLayoutVars>
      </dgm:prSet>
      <dgm:spPr/>
      <dgm:t>
        <a:bodyPr/>
        <a:lstStyle/>
        <a:p>
          <a:endParaRPr lang="en-GB"/>
        </a:p>
      </dgm:t>
    </dgm:pt>
  </dgm:ptLst>
  <dgm:cxnLst>
    <dgm:cxn modelId="{3C3A1D5B-A430-45D3-81A2-3406FF49C8ED}" type="presOf" srcId="{274B01AC-1AD6-42FC-9911-7D1F94E1DEA8}" destId="{86DAC7C7-6349-4DB0-A038-447F87BA4D0C}" srcOrd="0" destOrd="0" presId="urn:microsoft.com/office/officeart/2005/8/layout/bProcess3"/>
    <dgm:cxn modelId="{7F8ED510-16F7-4E86-94D2-32CB0C13414E}" type="presOf" srcId="{77F9A1AD-4DBB-4C2B-8954-02EB3F420E3C}" destId="{3A5CA3FC-2058-4013-8BF0-6C5159FD6138}" srcOrd="0" destOrd="0" presId="urn:microsoft.com/office/officeart/2005/8/layout/bProcess3"/>
    <dgm:cxn modelId="{95DF99DF-1185-4DE7-A64D-346424D3F275}" type="presOf" srcId="{274B01AC-1AD6-42FC-9911-7D1F94E1DEA8}" destId="{442C2E3A-94B9-4846-90E2-1D66CA88D8E9}" srcOrd="1" destOrd="0" presId="urn:microsoft.com/office/officeart/2005/8/layout/bProcess3"/>
    <dgm:cxn modelId="{76872B6C-21CC-4D7C-B88E-5D70DAFAEFB4}" type="presOf" srcId="{93A1F19E-48FE-4188-A321-CE78D2B06DC1}" destId="{9489B4B0-459D-4D13-8C74-B13BF229C31B}" srcOrd="0" destOrd="0" presId="urn:microsoft.com/office/officeart/2005/8/layout/bProcess3"/>
    <dgm:cxn modelId="{D4F9BE8B-47D6-48C0-9314-6DF023D797FD}" srcId="{77F9A1AD-4DBB-4C2B-8954-02EB3F420E3C}" destId="{15320F5C-696D-4EDF-BE9B-36D85E1C5A4F}" srcOrd="3" destOrd="0" parTransId="{B0B5A71F-8E7E-4536-B640-8CFAC4321B50}" sibTransId="{901FFAD8-E62C-479F-A1D1-1FE42EBA14B3}"/>
    <dgm:cxn modelId="{E47247B7-2F4E-4E9A-B9CF-4E30F613BA75}" type="presOf" srcId="{C6FABF3E-FCD6-49CC-A430-3770E01BF064}" destId="{CFF719F4-6941-4AE5-8104-42F003F4D6AE}" srcOrd="0" destOrd="0" presId="urn:microsoft.com/office/officeart/2005/8/layout/bProcess3"/>
    <dgm:cxn modelId="{51A6FFF3-0606-4A41-83FE-C6CA3AE4BDDD}" type="presOf" srcId="{1ABE0CE7-EF39-44E5-A3C3-14F54135EC80}" destId="{87B3BB82-D7CF-4065-8F3C-99F4ACCD8E74}" srcOrd="0" destOrd="0" presId="urn:microsoft.com/office/officeart/2005/8/layout/bProcess3"/>
    <dgm:cxn modelId="{DAC69CF0-74F1-4457-9425-3AD18393E5FA}" srcId="{77F9A1AD-4DBB-4C2B-8954-02EB3F420E3C}" destId="{53F1FC9F-B384-41A5-9F3D-F0D10EF5291B}" srcOrd="0" destOrd="0" parTransId="{041DDA4F-C099-4748-9235-2D80271DC417}" sibTransId="{C6FABF3E-FCD6-49CC-A430-3770E01BF064}"/>
    <dgm:cxn modelId="{D93ECD39-84F9-4DF2-81C7-A77BCB07EBDC}" type="presOf" srcId="{6628DC2D-3BD4-4731-85F2-7F7B2ED13585}" destId="{76DD4FA8-D615-4F94-8D4A-0CC6EFFD00F9}" srcOrd="0" destOrd="0" presId="urn:microsoft.com/office/officeart/2005/8/layout/bProcess3"/>
    <dgm:cxn modelId="{FC88CCFE-6C2B-4B87-AF9E-A41C05C4D221}" srcId="{77F9A1AD-4DBB-4C2B-8954-02EB3F420E3C}" destId="{664F1043-FD5E-439B-9754-A7A20880956E}" srcOrd="6" destOrd="0" parTransId="{71C3E3B2-A692-4536-8FF9-7F8D9DAA7ADE}" sibTransId="{8A204700-9130-473F-A63E-D1125C50EFD8}"/>
    <dgm:cxn modelId="{239C7445-C17E-4538-BE23-0B0AFD0B04DD}" type="presOf" srcId="{664F1043-FD5E-439B-9754-A7A20880956E}" destId="{7E3C943A-EA18-4FA8-A1BD-51CE08FBAB0B}" srcOrd="0" destOrd="0" presId="urn:microsoft.com/office/officeart/2005/8/layout/bProcess3"/>
    <dgm:cxn modelId="{6ED6EAF6-5EEA-4F11-B631-3D4A33D1BF8D}" srcId="{77F9A1AD-4DBB-4C2B-8954-02EB3F420E3C}" destId="{FE42E91F-AF97-4D16-988F-80F3C590CEB4}" srcOrd="4" destOrd="0" parTransId="{5D0D93E7-7E88-4D10-B448-AC01EEF85F6A}" sibTransId="{1ABE0CE7-EF39-44E5-A3C3-14F54135EC80}"/>
    <dgm:cxn modelId="{911A12F5-CE54-4BCC-AAA7-C96CAA4D7D61}" type="presOf" srcId="{9FD0CBA9-B63E-4CAA-AFE8-1F32A38BB777}" destId="{3B98F8D8-C2AC-4EA3-86D6-CA36279EF171}" srcOrd="0" destOrd="0" presId="urn:microsoft.com/office/officeart/2005/8/layout/bProcess3"/>
    <dgm:cxn modelId="{97ED5AC8-CAEE-4C94-B533-28085E32378D}" srcId="{77F9A1AD-4DBB-4C2B-8954-02EB3F420E3C}" destId="{6628DC2D-3BD4-4731-85F2-7F7B2ED13585}" srcOrd="5" destOrd="0" parTransId="{FC408375-8ECA-46C9-98B4-2E025A9F15DF}" sibTransId="{9FD0CBA9-B63E-4CAA-AFE8-1F32A38BB777}"/>
    <dgm:cxn modelId="{8EFE3449-32FF-4032-B9EC-B1305186D1B1}" type="presOf" srcId="{0A85A825-D6BD-4F2A-9382-32CA249830ED}" destId="{0507FF70-29C5-4F40-A527-279814ED068D}" srcOrd="0" destOrd="0" presId="urn:microsoft.com/office/officeart/2005/8/layout/bProcess3"/>
    <dgm:cxn modelId="{2178105F-A6E4-4137-97C3-DC4DD82FB791}" type="presOf" srcId="{FC990760-BE13-4123-84E5-AF3AD6FAE323}" destId="{05221011-E2E1-41D4-8964-68EE6288E7DC}" srcOrd="0" destOrd="0" presId="urn:microsoft.com/office/officeart/2005/8/layout/bProcess3"/>
    <dgm:cxn modelId="{E82A699D-EC6A-43C2-BD55-AA616197C538}" type="presOf" srcId="{C6FABF3E-FCD6-49CC-A430-3770E01BF064}" destId="{A04E12A8-6AE6-4FEA-95EE-8D1325559FC9}" srcOrd="1" destOrd="0" presId="urn:microsoft.com/office/officeart/2005/8/layout/bProcess3"/>
    <dgm:cxn modelId="{B1B0DE13-E184-4647-9805-D8961C90EABA}" srcId="{77F9A1AD-4DBB-4C2B-8954-02EB3F420E3C}" destId="{0A85A825-D6BD-4F2A-9382-32CA249830ED}" srcOrd="2" destOrd="0" parTransId="{5C381617-5773-4BBB-B77F-EDE57623DE5F}" sibTransId="{FC990760-BE13-4123-84E5-AF3AD6FAE323}"/>
    <dgm:cxn modelId="{DB34F9AF-04DD-4EF5-A6FA-E314109E20D0}" type="presOf" srcId="{1ABE0CE7-EF39-44E5-A3C3-14F54135EC80}" destId="{F51FD34E-3DAA-4662-9A98-676E2C8B3067}" srcOrd="1" destOrd="0" presId="urn:microsoft.com/office/officeart/2005/8/layout/bProcess3"/>
    <dgm:cxn modelId="{FEA6DFF9-796D-42E2-BD45-1A1C903EC938}" type="presOf" srcId="{901FFAD8-E62C-479F-A1D1-1FE42EBA14B3}" destId="{687FC0EE-FD17-4976-966F-01539B42B6B0}" srcOrd="1" destOrd="0" presId="urn:microsoft.com/office/officeart/2005/8/layout/bProcess3"/>
    <dgm:cxn modelId="{52A08D19-48CB-405D-8CBD-39EA371F69A8}" srcId="{77F9A1AD-4DBB-4C2B-8954-02EB3F420E3C}" destId="{93A1F19E-48FE-4188-A321-CE78D2B06DC1}" srcOrd="1" destOrd="0" parTransId="{B1793252-BB13-4FA1-978E-677572D026BD}" sibTransId="{274B01AC-1AD6-42FC-9911-7D1F94E1DEA8}"/>
    <dgm:cxn modelId="{6D3A416F-52A1-43FF-B71D-02E81DDDB0A6}" type="presOf" srcId="{901FFAD8-E62C-479F-A1D1-1FE42EBA14B3}" destId="{0C36B648-AE78-434B-8372-17695A587A76}" srcOrd="0" destOrd="0" presId="urn:microsoft.com/office/officeart/2005/8/layout/bProcess3"/>
    <dgm:cxn modelId="{D76295F0-E607-43ED-99CA-8495121D063D}" type="presOf" srcId="{9FD0CBA9-B63E-4CAA-AFE8-1F32A38BB777}" destId="{E8745EC4-CD8F-49B3-BBAE-67365E027D5E}" srcOrd="1" destOrd="0" presId="urn:microsoft.com/office/officeart/2005/8/layout/bProcess3"/>
    <dgm:cxn modelId="{EE0DCB38-5F04-4536-8374-EBE94D0E16B0}" type="presOf" srcId="{FE42E91F-AF97-4D16-988F-80F3C590CEB4}" destId="{7C819968-69E5-422D-831E-2537E2A70A7E}" srcOrd="0" destOrd="0" presId="urn:microsoft.com/office/officeart/2005/8/layout/bProcess3"/>
    <dgm:cxn modelId="{394DB3F3-4E64-4CBA-BBB0-CC76F0D7072F}" type="presOf" srcId="{15320F5C-696D-4EDF-BE9B-36D85E1C5A4F}" destId="{7E6DA22F-98EE-42A4-8471-43B228D136B4}" srcOrd="0" destOrd="0" presId="urn:microsoft.com/office/officeart/2005/8/layout/bProcess3"/>
    <dgm:cxn modelId="{012F3A14-D4E5-4073-BD66-469E91900ECC}" type="presOf" srcId="{53F1FC9F-B384-41A5-9F3D-F0D10EF5291B}" destId="{5321939E-BE39-464E-8F1D-CA0FA3F986D0}" srcOrd="0" destOrd="0" presId="urn:microsoft.com/office/officeart/2005/8/layout/bProcess3"/>
    <dgm:cxn modelId="{3A52463C-D1FD-497C-8C7D-D3549894BA7D}" type="presOf" srcId="{FC990760-BE13-4123-84E5-AF3AD6FAE323}" destId="{A0734FEB-2E08-4D6A-945D-ABBEAF853F43}" srcOrd="1" destOrd="0" presId="urn:microsoft.com/office/officeart/2005/8/layout/bProcess3"/>
    <dgm:cxn modelId="{04A09AC4-17D7-49CA-BBAB-A7182A359A5B}" type="presParOf" srcId="{3A5CA3FC-2058-4013-8BF0-6C5159FD6138}" destId="{5321939E-BE39-464E-8F1D-CA0FA3F986D0}" srcOrd="0" destOrd="0" presId="urn:microsoft.com/office/officeart/2005/8/layout/bProcess3"/>
    <dgm:cxn modelId="{7D24744C-9818-4A44-9A64-A6B1D1C16D51}" type="presParOf" srcId="{3A5CA3FC-2058-4013-8BF0-6C5159FD6138}" destId="{CFF719F4-6941-4AE5-8104-42F003F4D6AE}" srcOrd="1" destOrd="0" presId="urn:microsoft.com/office/officeart/2005/8/layout/bProcess3"/>
    <dgm:cxn modelId="{08F3E093-DDD6-4F5F-90B4-64A1B6311B80}" type="presParOf" srcId="{CFF719F4-6941-4AE5-8104-42F003F4D6AE}" destId="{A04E12A8-6AE6-4FEA-95EE-8D1325559FC9}" srcOrd="0" destOrd="0" presId="urn:microsoft.com/office/officeart/2005/8/layout/bProcess3"/>
    <dgm:cxn modelId="{1C156353-68D3-4BD5-95BA-93A7234C3FA2}" type="presParOf" srcId="{3A5CA3FC-2058-4013-8BF0-6C5159FD6138}" destId="{9489B4B0-459D-4D13-8C74-B13BF229C31B}" srcOrd="2" destOrd="0" presId="urn:microsoft.com/office/officeart/2005/8/layout/bProcess3"/>
    <dgm:cxn modelId="{8A9DAFC7-C6E4-4A69-967E-1A919828E3E4}" type="presParOf" srcId="{3A5CA3FC-2058-4013-8BF0-6C5159FD6138}" destId="{86DAC7C7-6349-4DB0-A038-447F87BA4D0C}" srcOrd="3" destOrd="0" presId="urn:microsoft.com/office/officeart/2005/8/layout/bProcess3"/>
    <dgm:cxn modelId="{13233264-B297-4C02-B6B4-3408207F93A7}" type="presParOf" srcId="{86DAC7C7-6349-4DB0-A038-447F87BA4D0C}" destId="{442C2E3A-94B9-4846-90E2-1D66CA88D8E9}" srcOrd="0" destOrd="0" presId="urn:microsoft.com/office/officeart/2005/8/layout/bProcess3"/>
    <dgm:cxn modelId="{6AC85193-5683-43FD-9B5A-C157FD026AB6}" type="presParOf" srcId="{3A5CA3FC-2058-4013-8BF0-6C5159FD6138}" destId="{0507FF70-29C5-4F40-A527-279814ED068D}" srcOrd="4" destOrd="0" presId="urn:microsoft.com/office/officeart/2005/8/layout/bProcess3"/>
    <dgm:cxn modelId="{1823CAD6-856C-4F21-98FF-6515299ABF2F}" type="presParOf" srcId="{3A5CA3FC-2058-4013-8BF0-6C5159FD6138}" destId="{05221011-E2E1-41D4-8964-68EE6288E7DC}" srcOrd="5" destOrd="0" presId="urn:microsoft.com/office/officeart/2005/8/layout/bProcess3"/>
    <dgm:cxn modelId="{643B1E92-5721-429B-9396-C464E6F10F99}" type="presParOf" srcId="{05221011-E2E1-41D4-8964-68EE6288E7DC}" destId="{A0734FEB-2E08-4D6A-945D-ABBEAF853F43}" srcOrd="0" destOrd="0" presId="urn:microsoft.com/office/officeart/2005/8/layout/bProcess3"/>
    <dgm:cxn modelId="{79D0848F-CB88-47C3-AA2E-E4872649E9E6}" type="presParOf" srcId="{3A5CA3FC-2058-4013-8BF0-6C5159FD6138}" destId="{7E6DA22F-98EE-42A4-8471-43B228D136B4}" srcOrd="6" destOrd="0" presId="urn:microsoft.com/office/officeart/2005/8/layout/bProcess3"/>
    <dgm:cxn modelId="{4D390702-C89A-4A7D-9031-178F3409F2C5}" type="presParOf" srcId="{3A5CA3FC-2058-4013-8BF0-6C5159FD6138}" destId="{0C36B648-AE78-434B-8372-17695A587A76}" srcOrd="7" destOrd="0" presId="urn:microsoft.com/office/officeart/2005/8/layout/bProcess3"/>
    <dgm:cxn modelId="{8E19D4ED-B073-42A3-99CB-5DF4C9CCC212}" type="presParOf" srcId="{0C36B648-AE78-434B-8372-17695A587A76}" destId="{687FC0EE-FD17-4976-966F-01539B42B6B0}" srcOrd="0" destOrd="0" presId="urn:microsoft.com/office/officeart/2005/8/layout/bProcess3"/>
    <dgm:cxn modelId="{8AF1C691-2E20-4AF6-8EF4-E2B8352AC417}" type="presParOf" srcId="{3A5CA3FC-2058-4013-8BF0-6C5159FD6138}" destId="{7C819968-69E5-422D-831E-2537E2A70A7E}" srcOrd="8" destOrd="0" presId="urn:microsoft.com/office/officeart/2005/8/layout/bProcess3"/>
    <dgm:cxn modelId="{5BAC6AC4-1BA7-4A3C-9409-1684A4EB9430}" type="presParOf" srcId="{3A5CA3FC-2058-4013-8BF0-6C5159FD6138}" destId="{87B3BB82-D7CF-4065-8F3C-99F4ACCD8E74}" srcOrd="9" destOrd="0" presId="urn:microsoft.com/office/officeart/2005/8/layout/bProcess3"/>
    <dgm:cxn modelId="{3DC8301D-762F-4595-9291-C4B14601FD7F}" type="presParOf" srcId="{87B3BB82-D7CF-4065-8F3C-99F4ACCD8E74}" destId="{F51FD34E-3DAA-4662-9A98-676E2C8B3067}" srcOrd="0" destOrd="0" presId="urn:microsoft.com/office/officeart/2005/8/layout/bProcess3"/>
    <dgm:cxn modelId="{326655A8-90B5-4858-8CA1-1F2B4A0124A5}" type="presParOf" srcId="{3A5CA3FC-2058-4013-8BF0-6C5159FD6138}" destId="{76DD4FA8-D615-4F94-8D4A-0CC6EFFD00F9}" srcOrd="10" destOrd="0" presId="urn:microsoft.com/office/officeart/2005/8/layout/bProcess3"/>
    <dgm:cxn modelId="{8B3A80F2-B332-4E79-9A43-02DE9533C804}" type="presParOf" srcId="{3A5CA3FC-2058-4013-8BF0-6C5159FD6138}" destId="{3B98F8D8-C2AC-4EA3-86D6-CA36279EF171}" srcOrd="11" destOrd="0" presId="urn:microsoft.com/office/officeart/2005/8/layout/bProcess3"/>
    <dgm:cxn modelId="{BF1C597F-7D0B-4ABD-9CBA-2E3DDF291697}" type="presParOf" srcId="{3B98F8D8-C2AC-4EA3-86D6-CA36279EF171}" destId="{E8745EC4-CD8F-49B3-BBAE-67365E027D5E}" srcOrd="0" destOrd="0" presId="urn:microsoft.com/office/officeart/2005/8/layout/bProcess3"/>
    <dgm:cxn modelId="{FB44A801-DB1E-44E0-9E73-C811618D018D}" type="presParOf" srcId="{3A5CA3FC-2058-4013-8BF0-6C5159FD6138}" destId="{7E3C943A-EA18-4FA8-A1BD-51CE08FBAB0B}"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24442-9ED1-4F98-A3E9-80DEEE69634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DBBBEC5A-352A-4631-B502-46055C7B7078}" type="pres">
      <dgm:prSet presAssocID="{5DF24442-9ED1-4F98-A3E9-80DEEE696342}" presName="outerComposite" presStyleCnt="0">
        <dgm:presLayoutVars>
          <dgm:chMax val="5"/>
          <dgm:dir/>
          <dgm:resizeHandles val="exact"/>
        </dgm:presLayoutVars>
      </dgm:prSet>
      <dgm:spPr/>
      <dgm:t>
        <a:bodyPr/>
        <a:lstStyle/>
        <a:p>
          <a:endParaRPr lang="en-GB"/>
        </a:p>
      </dgm:t>
    </dgm:pt>
    <dgm:pt modelId="{74D7F35A-CFA7-4CED-97FD-A2496AEFD296}" type="pres">
      <dgm:prSet presAssocID="{5DF24442-9ED1-4F98-A3E9-80DEEE696342}" presName="dummyMaxCanvas" presStyleCnt="0">
        <dgm:presLayoutVars/>
      </dgm:prSet>
      <dgm:spPr/>
    </dgm:pt>
  </dgm:ptLst>
  <dgm:cxnLst>
    <dgm:cxn modelId="{AC81AA5C-10E9-4311-8FD5-73311609DB6F}" type="presOf" srcId="{5DF24442-9ED1-4F98-A3E9-80DEEE696342}" destId="{DBBBEC5A-352A-4631-B502-46055C7B7078}" srcOrd="0" destOrd="0" presId="urn:microsoft.com/office/officeart/2005/8/layout/vProcess5"/>
    <dgm:cxn modelId="{9A4D75DA-D7E6-42B4-81DB-BE87933AD6E5}" type="presParOf" srcId="{DBBBEC5A-352A-4631-B502-46055C7B7078}" destId="{74D7F35A-CFA7-4CED-97FD-A2496AEFD296}" srcOrd="0" destOrd="0" presId="urn:microsoft.com/office/officeart/2005/8/layout/vProcess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5A8F9-F32B-472C-A9F7-89E68B021F9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B908D00-2700-45D3-BD97-F312EAA195D3}" type="pres">
      <dgm:prSet presAssocID="{A935A8F9-F32B-472C-A9F7-89E68B021F90}" presName="outerComposite" presStyleCnt="0">
        <dgm:presLayoutVars>
          <dgm:chMax val="5"/>
          <dgm:dir/>
          <dgm:resizeHandles val="exact"/>
        </dgm:presLayoutVars>
      </dgm:prSet>
      <dgm:spPr/>
      <dgm:t>
        <a:bodyPr/>
        <a:lstStyle/>
        <a:p>
          <a:endParaRPr lang="en-GB"/>
        </a:p>
      </dgm:t>
    </dgm:pt>
    <dgm:pt modelId="{6CC3311D-CEA5-4BBD-8B44-9997CED2C4AB}" type="pres">
      <dgm:prSet presAssocID="{A935A8F9-F32B-472C-A9F7-89E68B021F90}" presName="dummyMaxCanvas" presStyleCnt="0">
        <dgm:presLayoutVars/>
      </dgm:prSet>
      <dgm:spPr/>
    </dgm:pt>
  </dgm:ptLst>
  <dgm:cxnLst>
    <dgm:cxn modelId="{9ED9B4DE-6DBB-4DA9-AB5F-435A6D0301D9}" type="presOf" srcId="{A935A8F9-F32B-472C-A9F7-89E68B021F90}" destId="{EB908D00-2700-45D3-BD97-F312EAA195D3}" srcOrd="0" destOrd="0" presId="urn:microsoft.com/office/officeart/2005/8/layout/vProcess5"/>
    <dgm:cxn modelId="{7433F848-BE81-48CC-A743-3DB5B6422B75}" type="presParOf" srcId="{EB908D00-2700-45D3-BD97-F312EAA195D3}" destId="{6CC3311D-CEA5-4BBD-8B44-9997CED2C4AB}" srcOrd="0"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5A8F9-F32B-472C-A9F7-89E68B021F9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B908D00-2700-45D3-BD97-F312EAA195D3}" type="pres">
      <dgm:prSet presAssocID="{A935A8F9-F32B-472C-A9F7-89E68B021F90}" presName="outerComposite" presStyleCnt="0">
        <dgm:presLayoutVars>
          <dgm:chMax val="5"/>
          <dgm:dir/>
          <dgm:resizeHandles val="exact"/>
        </dgm:presLayoutVars>
      </dgm:prSet>
      <dgm:spPr/>
      <dgm:t>
        <a:bodyPr/>
        <a:lstStyle/>
        <a:p>
          <a:endParaRPr lang="en-GB"/>
        </a:p>
      </dgm:t>
    </dgm:pt>
    <dgm:pt modelId="{6CC3311D-CEA5-4BBD-8B44-9997CED2C4AB}" type="pres">
      <dgm:prSet presAssocID="{A935A8F9-F32B-472C-A9F7-89E68B021F90}" presName="dummyMaxCanvas" presStyleCnt="0">
        <dgm:presLayoutVars/>
      </dgm:prSet>
      <dgm:spPr/>
    </dgm:pt>
  </dgm:ptLst>
  <dgm:cxnLst>
    <dgm:cxn modelId="{64405EFE-7F1E-4A00-B61E-CBD9A871BE83}" type="presOf" srcId="{A935A8F9-F32B-472C-A9F7-89E68B021F90}" destId="{EB908D00-2700-45D3-BD97-F312EAA195D3}" srcOrd="0" destOrd="0" presId="urn:microsoft.com/office/officeart/2005/8/layout/vProcess5"/>
    <dgm:cxn modelId="{3650BB1C-EB2A-440A-819C-01F65A368F71}" type="presParOf" srcId="{EB908D00-2700-45D3-BD97-F312EAA195D3}" destId="{6CC3311D-CEA5-4BBD-8B44-9997CED2C4AB}"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35A8F9-F32B-472C-A9F7-89E68B021F9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B908D00-2700-45D3-BD97-F312EAA195D3}" type="pres">
      <dgm:prSet presAssocID="{A935A8F9-F32B-472C-A9F7-89E68B021F90}" presName="outerComposite" presStyleCnt="0">
        <dgm:presLayoutVars>
          <dgm:chMax val="5"/>
          <dgm:dir/>
          <dgm:resizeHandles val="exact"/>
        </dgm:presLayoutVars>
      </dgm:prSet>
      <dgm:spPr/>
      <dgm:t>
        <a:bodyPr/>
        <a:lstStyle/>
        <a:p>
          <a:endParaRPr lang="en-GB"/>
        </a:p>
      </dgm:t>
    </dgm:pt>
    <dgm:pt modelId="{6CC3311D-CEA5-4BBD-8B44-9997CED2C4AB}" type="pres">
      <dgm:prSet presAssocID="{A935A8F9-F32B-472C-A9F7-89E68B021F90}" presName="dummyMaxCanvas" presStyleCnt="0">
        <dgm:presLayoutVars/>
      </dgm:prSet>
      <dgm:spPr/>
    </dgm:pt>
  </dgm:ptLst>
  <dgm:cxnLst>
    <dgm:cxn modelId="{4DBAEF18-1C26-47C1-9E85-82133E75F5AA}" type="presOf" srcId="{A935A8F9-F32B-472C-A9F7-89E68B021F90}" destId="{EB908D00-2700-45D3-BD97-F312EAA195D3}" srcOrd="0" destOrd="0" presId="urn:microsoft.com/office/officeart/2005/8/layout/vProcess5"/>
    <dgm:cxn modelId="{097EDED3-E059-4B1E-B757-A5567B3ED328}" type="presParOf" srcId="{EB908D00-2700-45D3-BD97-F312EAA195D3}" destId="{6CC3311D-CEA5-4BBD-8B44-9997CED2C4AB}"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876E76-0281-4315-9CCD-9065047ABA59}"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GB"/>
        </a:p>
      </dgm:t>
    </dgm:pt>
    <dgm:pt modelId="{95EF5D95-C96B-4976-BB32-570253D0A5B7}">
      <dgm:prSet phldrT="[Text]" custT="1"/>
      <dgm:spPr>
        <a:solidFill>
          <a:schemeClr val="tx2"/>
        </a:solidFill>
      </dgm:spPr>
      <dgm:t>
        <a:bodyPr/>
        <a:lstStyle/>
        <a:p>
          <a:r>
            <a:rPr lang="en-GB" sz="1800" b="1" dirty="0" smtClean="0">
              <a:latin typeface="NeueHaasGroteskDisp Std Blk"/>
              <a:cs typeface="Arial" pitchFamily="34" charset="0"/>
            </a:rPr>
            <a:t>Aerospace</a:t>
          </a:r>
          <a:endParaRPr lang="en-GB" sz="1800" b="1" dirty="0">
            <a:latin typeface="NeueHaasGroteskDisp Std Blk"/>
            <a:cs typeface="Arial" pitchFamily="34" charset="0"/>
          </a:endParaRPr>
        </a:p>
      </dgm:t>
    </dgm:pt>
    <dgm:pt modelId="{819C1359-15FD-479B-9C49-DF0B3FF86574}" type="parTrans" cxnId="{7C9B34DF-A021-4B09-AD68-FD9A9401C497}">
      <dgm:prSet/>
      <dgm:spPr/>
      <dgm:t>
        <a:bodyPr/>
        <a:lstStyle/>
        <a:p>
          <a:endParaRPr lang="en-GB">
            <a:latin typeface="NeueHaasGroteskDisp Std Blk"/>
          </a:endParaRPr>
        </a:p>
      </dgm:t>
    </dgm:pt>
    <dgm:pt modelId="{68874244-E4E4-49B7-9A5A-00D871066826}" type="sibTrans" cxnId="{7C9B34DF-A021-4B09-AD68-FD9A9401C497}">
      <dgm:prSet/>
      <dgm:spPr/>
      <dgm:t>
        <a:bodyPr/>
        <a:lstStyle/>
        <a:p>
          <a:endParaRPr lang="en-GB">
            <a:latin typeface="NeueHaasGroteskDisp Std Blk"/>
          </a:endParaRPr>
        </a:p>
      </dgm:t>
    </dgm:pt>
    <dgm:pt modelId="{825C9572-B966-4528-BBA4-8F87079C04E7}">
      <dgm:prSet phldrT="[Text]" custT="1"/>
      <dgm:spPr>
        <a:solidFill>
          <a:schemeClr val="tx2"/>
        </a:solidFill>
      </dgm:spPr>
      <dgm:t>
        <a:bodyPr/>
        <a:lstStyle/>
        <a:p>
          <a:r>
            <a:rPr lang="en-GB" sz="1800" b="1" dirty="0" smtClean="0">
              <a:latin typeface="NeueHaasGroteskDisp Std Blk"/>
              <a:cs typeface="Arial" pitchFamily="34" charset="0"/>
            </a:rPr>
            <a:t>Automotive</a:t>
          </a:r>
          <a:r>
            <a:rPr lang="en-GB" sz="1800" dirty="0" smtClean="0">
              <a:latin typeface="NeueHaasGroteskDisp Std Blk"/>
            </a:rPr>
            <a:t> </a:t>
          </a:r>
          <a:endParaRPr lang="en-GB" sz="1800" dirty="0">
            <a:latin typeface="NeueHaasGroteskDisp Std Blk"/>
          </a:endParaRPr>
        </a:p>
      </dgm:t>
    </dgm:pt>
    <dgm:pt modelId="{3C74926F-4122-42F8-84E5-E38EAE024520}" type="parTrans" cxnId="{2601382C-C492-4F5C-9B14-05A202A165BB}">
      <dgm:prSet/>
      <dgm:spPr/>
      <dgm:t>
        <a:bodyPr/>
        <a:lstStyle/>
        <a:p>
          <a:endParaRPr lang="en-GB">
            <a:latin typeface="NeueHaasGroteskDisp Std Blk"/>
          </a:endParaRPr>
        </a:p>
      </dgm:t>
    </dgm:pt>
    <dgm:pt modelId="{C07838BA-A122-46B7-9547-E66C52DD1399}" type="sibTrans" cxnId="{2601382C-C492-4F5C-9B14-05A202A165BB}">
      <dgm:prSet/>
      <dgm:spPr/>
      <dgm:t>
        <a:bodyPr/>
        <a:lstStyle/>
        <a:p>
          <a:endParaRPr lang="en-GB">
            <a:latin typeface="NeueHaasGroteskDisp Std Blk"/>
          </a:endParaRPr>
        </a:p>
      </dgm:t>
    </dgm:pt>
    <dgm:pt modelId="{C6ABBDD6-F8BE-4205-92C1-FDF90199A14A}">
      <dgm:prSet phldrT="[Text]" custT="1"/>
      <dgm:spPr/>
      <dgm:t>
        <a:bodyPr/>
        <a:lstStyle/>
        <a:p>
          <a:pPr>
            <a:lnSpc>
              <a:spcPct val="114000"/>
            </a:lnSpc>
            <a:spcAft>
              <a:spcPts val="0"/>
            </a:spcAft>
          </a:pPr>
          <a:r>
            <a:rPr lang="en-GB" sz="1600" dirty="0" smtClean="0">
              <a:latin typeface="Arial" pitchFamily="34" charset="0"/>
              <a:cs typeface="Arial" pitchFamily="34" charset="0"/>
            </a:rPr>
            <a:t>Apprentices with CAD and rapid machine skills</a:t>
          </a:r>
          <a:endParaRPr lang="en-GB" sz="1600" dirty="0">
            <a:latin typeface="Arial" pitchFamily="34" charset="0"/>
            <a:cs typeface="Arial" pitchFamily="34" charset="0"/>
          </a:endParaRPr>
        </a:p>
      </dgm:t>
    </dgm:pt>
    <dgm:pt modelId="{B987F768-409B-4866-B9A5-D72BA619696C}" type="parTrans" cxnId="{E6D39AB9-CD2A-4941-AB28-12A59D7F4CE9}">
      <dgm:prSet/>
      <dgm:spPr/>
      <dgm:t>
        <a:bodyPr/>
        <a:lstStyle/>
        <a:p>
          <a:endParaRPr lang="en-GB">
            <a:latin typeface="NeueHaasGroteskDisp Std Blk"/>
          </a:endParaRPr>
        </a:p>
      </dgm:t>
    </dgm:pt>
    <dgm:pt modelId="{1B8E6183-FF99-4B3E-A52C-2E990E11959D}" type="sibTrans" cxnId="{E6D39AB9-CD2A-4941-AB28-12A59D7F4CE9}">
      <dgm:prSet/>
      <dgm:spPr/>
      <dgm:t>
        <a:bodyPr/>
        <a:lstStyle/>
        <a:p>
          <a:endParaRPr lang="en-GB">
            <a:latin typeface="NeueHaasGroteskDisp Std Blk"/>
          </a:endParaRPr>
        </a:p>
      </dgm:t>
    </dgm:pt>
    <dgm:pt modelId="{DF22BBD7-BC58-43D8-B124-968209AE973D}">
      <dgm:prSet phldrT="[Text]" custT="1"/>
      <dgm:spPr>
        <a:solidFill>
          <a:schemeClr val="tx2"/>
        </a:solidFill>
      </dgm:spPr>
      <dgm:t>
        <a:bodyPr/>
        <a:lstStyle/>
        <a:p>
          <a:r>
            <a:rPr lang="en-GB" sz="1800" b="1" dirty="0" smtClean="0">
              <a:latin typeface="NeueHaasGroteskDisp Std Blk"/>
              <a:cs typeface="Arial" pitchFamily="34" charset="0"/>
            </a:rPr>
            <a:t>AM supply chain</a:t>
          </a:r>
          <a:endParaRPr lang="en-GB" sz="1800" b="1" dirty="0">
            <a:latin typeface="NeueHaasGroteskDisp Std Blk"/>
            <a:cs typeface="Arial" pitchFamily="34" charset="0"/>
          </a:endParaRPr>
        </a:p>
      </dgm:t>
    </dgm:pt>
    <dgm:pt modelId="{A6DDA4F0-FBD8-4321-A2F0-5E2CB2BA9FFA}" type="parTrans" cxnId="{6ADAFFC8-B9D7-4AAB-B0A0-42D42DB53A74}">
      <dgm:prSet/>
      <dgm:spPr/>
      <dgm:t>
        <a:bodyPr/>
        <a:lstStyle/>
        <a:p>
          <a:endParaRPr lang="en-GB">
            <a:latin typeface="NeueHaasGroteskDisp Std Blk"/>
          </a:endParaRPr>
        </a:p>
      </dgm:t>
    </dgm:pt>
    <dgm:pt modelId="{2010DB21-A6B8-4915-A7AB-1257AC78C4C7}" type="sibTrans" cxnId="{6ADAFFC8-B9D7-4AAB-B0A0-42D42DB53A74}">
      <dgm:prSet/>
      <dgm:spPr/>
      <dgm:t>
        <a:bodyPr/>
        <a:lstStyle/>
        <a:p>
          <a:endParaRPr lang="en-GB">
            <a:latin typeface="NeueHaasGroteskDisp Std Blk"/>
          </a:endParaRPr>
        </a:p>
      </dgm:t>
    </dgm:pt>
    <dgm:pt modelId="{24DF8534-8C63-4B6F-9473-93F901A588F1}">
      <dgm:prSet phldrT="[Text]" custT="1"/>
      <dgm:spPr/>
      <dgm:t>
        <a:bodyPr/>
        <a:lstStyle/>
        <a:p>
          <a:pPr>
            <a:lnSpc>
              <a:spcPct val="114000"/>
            </a:lnSpc>
            <a:spcAft>
              <a:spcPts val="0"/>
            </a:spcAft>
          </a:pPr>
          <a:r>
            <a:rPr lang="en-GB" sz="1600" dirty="0" smtClean="0">
              <a:latin typeface="Arial" pitchFamily="34" charset="0"/>
              <a:cs typeface="Arial" pitchFamily="34" charset="0"/>
            </a:rPr>
            <a:t>Research and Development</a:t>
          </a:r>
          <a:endParaRPr lang="en-GB" sz="1600" dirty="0">
            <a:latin typeface="Arial" pitchFamily="34" charset="0"/>
            <a:cs typeface="Arial" pitchFamily="34" charset="0"/>
          </a:endParaRPr>
        </a:p>
      </dgm:t>
    </dgm:pt>
    <dgm:pt modelId="{82C9A62F-4A51-468A-9F62-0711D65C3832}" type="sibTrans" cxnId="{A5DDAF14-021A-48B5-B55C-0B561A298083}">
      <dgm:prSet/>
      <dgm:spPr/>
      <dgm:t>
        <a:bodyPr/>
        <a:lstStyle/>
        <a:p>
          <a:endParaRPr lang="en-GB">
            <a:latin typeface="NeueHaasGroteskDisp Std Blk"/>
          </a:endParaRPr>
        </a:p>
      </dgm:t>
    </dgm:pt>
    <dgm:pt modelId="{92B18AEE-7581-4089-B9A1-83D4770C07AB}" type="parTrans" cxnId="{A5DDAF14-021A-48B5-B55C-0B561A298083}">
      <dgm:prSet/>
      <dgm:spPr/>
      <dgm:t>
        <a:bodyPr/>
        <a:lstStyle/>
        <a:p>
          <a:endParaRPr lang="en-GB">
            <a:latin typeface="NeueHaasGroteskDisp Std Blk"/>
          </a:endParaRPr>
        </a:p>
      </dgm:t>
    </dgm:pt>
    <dgm:pt modelId="{0CC2416A-FE3F-43DF-B8E6-A71DB1A4DB8A}">
      <dgm:prSet phldrT="[Text]"/>
      <dgm:spPr/>
      <dgm:t>
        <a:bodyPr/>
        <a:lstStyle/>
        <a:p>
          <a:pPr>
            <a:lnSpc>
              <a:spcPct val="90000"/>
            </a:lnSpc>
            <a:spcAft>
              <a:spcPct val="15000"/>
            </a:spcAft>
          </a:pPr>
          <a:endParaRPr lang="en-GB" dirty="0">
            <a:latin typeface="NeueHaasGroteskDisp Std Blk"/>
          </a:endParaRPr>
        </a:p>
      </dgm:t>
    </dgm:pt>
    <dgm:pt modelId="{E24E8FD8-102D-447A-A49F-284355914250}" type="parTrans" cxnId="{982C4920-E62C-4692-89B6-2BC7E3E5FE21}">
      <dgm:prSet/>
      <dgm:spPr/>
      <dgm:t>
        <a:bodyPr/>
        <a:lstStyle/>
        <a:p>
          <a:endParaRPr lang="en-GB">
            <a:latin typeface="NeueHaasGroteskDisp Std Blk"/>
          </a:endParaRPr>
        </a:p>
      </dgm:t>
    </dgm:pt>
    <dgm:pt modelId="{4ADA8B54-1B8D-4479-BA9D-E56C71904B99}" type="sibTrans" cxnId="{982C4920-E62C-4692-89B6-2BC7E3E5FE21}">
      <dgm:prSet/>
      <dgm:spPr/>
      <dgm:t>
        <a:bodyPr/>
        <a:lstStyle/>
        <a:p>
          <a:endParaRPr lang="en-GB">
            <a:latin typeface="NeueHaasGroteskDisp Std Blk"/>
          </a:endParaRPr>
        </a:p>
      </dgm:t>
    </dgm:pt>
    <dgm:pt modelId="{2177ADC1-A0A5-4E98-A881-205773208F7B}">
      <dgm:prSet phldrT="[Text]"/>
      <dgm:spPr/>
      <dgm:t>
        <a:bodyPr/>
        <a:lstStyle/>
        <a:p>
          <a:pPr>
            <a:lnSpc>
              <a:spcPct val="100000"/>
            </a:lnSpc>
            <a:spcAft>
              <a:spcPts val="0"/>
            </a:spcAft>
          </a:pPr>
          <a:r>
            <a:rPr lang="en-GB" b="1" dirty="0" smtClean="0">
              <a:solidFill>
                <a:schemeClr val="tx1"/>
              </a:solidFill>
            </a:rPr>
            <a:t>Manufacturing Bureaus </a:t>
          </a:r>
          <a:r>
            <a:rPr lang="en-GB" b="0" dirty="0" smtClean="0">
              <a:solidFill>
                <a:schemeClr val="tx1"/>
              </a:solidFill>
            </a:rPr>
            <a:t>M</a:t>
          </a:r>
          <a:r>
            <a:rPr lang="en-GB" dirty="0" smtClean="0">
              <a:solidFill>
                <a:schemeClr val="tx1"/>
              </a:solidFill>
            </a:rPr>
            <a:t>anagement, R&amp;D, Sales, Quality, CAD, Traditional engineering, Finishing, Production engineering, IT, Support staff. </a:t>
          </a:r>
          <a:endParaRPr lang="en-GB" dirty="0">
            <a:solidFill>
              <a:schemeClr val="tx1"/>
            </a:solidFill>
            <a:latin typeface="NeueHaasGroteskDisp Std Blk"/>
            <a:cs typeface="Arial" pitchFamily="34" charset="0"/>
          </a:endParaRPr>
        </a:p>
      </dgm:t>
    </dgm:pt>
    <dgm:pt modelId="{D1A93A96-0309-46CA-8764-7C84EC0FE171}" type="parTrans" cxnId="{4B024F7A-DF2C-4EAC-B1E1-2EFB906780A7}">
      <dgm:prSet/>
      <dgm:spPr/>
      <dgm:t>
        <a:bodyPr/>
        <a:lstStyle/>
        <a:p>
          <a:endParaRPr lang="en-GB">
            <a:latin typeface="NeueHaasGroteskDisp Std Blk"/>
          </a:endParaRPr>
        </a:p>
      </dgm:t>
    </dgm:pt>
    <dgm:pt modelId="{EC0CC054-C32D-42A3-9289-793988C55BB1}" type="sibTrans" cxnId="{4B024F7A-DF2C-4EAC-B1E1-2EFB906780A7}">
      <dgm:prSet/>
      <dgm:spPr/>
      <dgm:t>
        <a:bodyPr/>
        <a:lstStyle/>
        <a:p>
          <a:endParaRPr lang="en-GB">
            <a:latin typeface="NeueHaasGroteskDisp Std Blk"/>
          </a:endParaRPr>
        </a:p>
      </dgm:t>
    </dgm:pt>
    <dgm:pt modelId="{312542DE-D55E-4A4F-8046-57312DFDE46A}">
      <dgm:prSet phldrT="[Text]" custT="1"/>
      <dgm:spPr/>
      <dgm:t>
        <a:bodyPr/>
        <a:lstStyle/>
        <a:p>
          <a:pPr>
            <a:lnSpc>
              <a:spcPct val="114000"/>
            </a:lnSpc>
            <a:spcAft>
              <a:spcPts val="0"/>
            </a:spcAft>
          </a:pPr>
          <a:r>
            <a:rPr lang="en-GB" sz="1600" dirty="0" smtClean="0">
              <a:latin typeface="Arial" pitchFamily="34" charset="0"/>
              <a:cs typeface="Arial" pitchFamily="34" charset="0"/>
            </a:rPr>
            <a:t>Material engineers</a:t>
          </a:r>
          <a:endParaRPr lang="en-GB" sz="1600" dirty="0">
            <a:latin typeface="Arial" pitchFamily="34" charset="0"/>
            <a:cs typeface="Arial" pitchFamily="34" charset="0"/>
          </a:endParaRPr>
        </a:p>
      </dgm:t>
    </dgm:pt>
    <dgm:pt modelId="{80453E67-F776-4CFC-8C9E-56518C9084E5}" type="parTrans" cxnId="{C717875F-88F3-46E5-AE34-50E5B57057D5}">
      <dgm:prSet/>
      <dgm:spPr/>
      <dgm:t>
        <a:bodyPr/>
        <a:lstStyle/>
        <a:p>
          <a:endParaRPr lang="en-GB"/>
        </a:p>
      </dgm:t>
    </dgm:pt>
    <dgm:pt modelId="{08E5D570-4AB8-4C87-AD87-B44C373D53E3}" type="sibTrans" cxnId="{C717875F-88F3-46E5-AE34-50E5B57057D5}">
      <dgm:prSet/>
      <dgm:spPr/>
      <dgm:t>
        <a:bodyPr/>
        <a:lstStyle/>
        <a:p>
          <a:endParaRPr lang="en-GB"/>
        </a:p>
      </dgm:t>
    </dgm:pt>
    <dgm:pt modelId="{4E6F5C91-FEA5-40D1-B31E-19C272073742}">
      <dgm:prSet phldrT="[Text]" custT="1"/>
      <dgm:spPr/>
      <dgm:t>
        <a:bodyPr/>
        <a:lstStyle/>
        <a:p>
          <a:pPr>
            <a:lnSpc>
              <a:spcPct val="114000"/>
            </a:lnSpc>
            <a:spcAft>
              <a:spcPts val="0"/>
            </a:spcAft>
          </a:pPr>
          <a:r>
            <a:rPr lang="en-GB" sz="1600" dirty="0" smtClean="0">
              <a:latin typeface="Arial" pitchFamily="34" charset="0"/>
              <a:cs typeface="Arial" pitchFamily="34" charset="0"/>
            </a:rPr>
            <a:t>Design engineers with optimised design and process solutions skills</a:t>
          </a:r>
          <a:endParaRPr lang="en-GB" sz="1600" dirty="0">
            <a:latin typeface="Arial" pitchFamily="34" charset="0"/>
            <a:cs typeface="Arial" pitchFamily="34" charset="0"/>
          </a:endParaRPr>
        </a:p>
      </dgm:t>
    </dgm:pt>
    <dgm:pt modelId="{FC6D2A5B-6DCD-4A2F-9FE1-7065139472DA}" type="parTrans" cxnId="{3456BAC9-E928-4A5E-AA7F-EA9413FD387A}">
      <dgm:prSet/>
      <dgm:spPr/>
      <dgm:t>
        <a:bodyPr/>
        <a:lstStyle/>
        <a:p>
          <a:endParaRPr lang="en-GB"/>
        </a:p>
      </dgm:t>
    </dgm:pt>
    <dgm:pt modelId="{F6BFD585-132A-4A1C-A669-80C0606C9842}" type="sibTrans" cxnId="{3456BAC9-E928-4A5E-AA7F-EA9413FD387A}">
      <dgm:prSet/>
      <dgm:spPr/>
      <dgm:t>
        <a:bodyPr/>
        <a:lstStyle/>
        <a:p>
          <a:endParaRPr lang="en-GB"/>
        </a:p>
      </dgm:t>
    </dgm:pt>
    <dgm:pt modelId="{3E6FD933-684D-4A3C-8FA1-E3936066FA4D}">
      <dgm:prSet phldrT="[Text]" custT="1"/>
      <dgm:spPr/>
      <dgm:t>
        <a:bodyPr/>
        <a:lstStyle/>
        <a:p>
          <a:pPr>
            <a:lnSpc>
              <a:spcPct val="114000"/>
            </a:lnSpc>
            <a:spcAft>
              <a:spcPts val="0"/>
            </a:spcAft>
          </a:pPr>
          <a:r>
            <a:rPr lang="en-GB" sz="1600" dirty="0" smtClean="0">
              <a:latin typeface="Arial" pitchFamily="34" charset="0"/>
              <a:cs typeface="Arial" pitchFamily="34" charset="0"/>
            </a:rPr>
            <a:t>Process engineers with an understanding of the Additive Manufacturing process</a:t>
          </a:r>
          <a:endParaRPr lang="en-GB" sz="1600" dirty="0">
            <a:latin typeface="Arial" pitchFamily="34" charset="0"/>
            <a:cs typeface="Arial" pitchFamily="34" charset="0"/>
          </a:endParaRPr>
        </a:p>
      </dgm:t>
    </dgm:pt>
    <dgm:pt modelId="{6D7CFE45-AA0A-4B82-B382-FE9879B1AC74}" type="parTrans" cxnId="{85C94920-CBD1-4C8C-BC7F-F8703AFAA6CC}">
      <dgm:prSet/>
      <dgm:spPr/>
      <dgm:t>
        <a:bodyPr/>
        <a:lstStyle/>
        <a:p>
          <a:endParaRPr lang="en-GB"/>
        </a:p>
      </dgm:t>
    </dgm:pt>
    <dgm:pt modelId="{7DB966E4-9908-47B6-8439-2AB8EB4AF710}" type="sibTrans" cxnId="{85C94920-CBD1-4C8C-BC7F-F8703AFAA6CC}">
      <dgm:prSet/>
      <dgm:spPr/>
      <dgm:t>
        <a:bodyPr/>
        <a:lstStyle/>
        <a:p>
          <a:endParaRPr lang="en-GB"/>
        </a:p>
      </dgm:t>
    </dgm:pt>
    <dgm:pt modelId="{DB8747EA-1D35-47A2-9993-71C6DCE84BC7}">
      <dgm:prSet phldrT="[Text]" custT="1"/>
      <dgm:spPr/>
      <dgm:t>
        <a:bodyPr/>
        <a:lstStyle/>
        <a:p>
          <a:pPr>
            <a:lnSpc>
              <a:spcPct val="114000"/>
            </a:lnSpc>
            <a:spcAft>
              <a:spcPts val="0"/>
            </a:spcAft>
          </a:pPr>
          <a:r>
            <a:rPr lang="en-GB" sz="1600" dirty="0" smtClean="0">
              <a:latin typeface="Arial" pitchFamily="34" charset="0"/>
              <a:cs typeface="Arial" pitchFamily="34" charset="0"/>
            </a:rPr>
            <a:t>Post-process engineers (finishing)</a:t>
          </a:r>
          <a:endParaRPr lang="en-GB" sz="1600" dirty="0">
            <a:latin typeface="Arial" pitchFamily="34" charset="0"/>
            <a:cs typeface="Arial" pitchFamily="34" charset="0"/>
          </a:endParaRPr>
        </a:p>
      </dgm:t>
    </dgm:pt>
    <dgm:pt modelId="{223C9C22-EAC9-4527-AA0B-AD15C5462306}" type="parTrans" cxnId="{0245D87D-11AA-4925-9189-4D2FADFB38BC}">
      <dgm:prSet/>
      <dgm:spPr/>
      <dgm:t>
        <a:bodyPr/>
        <a:lstStyle/>
        <a:p>
          <a:endParaRPr lang="en-GB"/>
        </a:p>
      </dgm:t>
    </dgm:pt>
    <dgm:pt modelId="{98940843-1C65-4577-BF7C-7FA3378794BE}" type="sibTrans" cxnId="{0245D87D-11AA-4925-9189-4D2FADFB38BC}">
      <dgm:prSet/>
      <dgm:spPr/>
      <dgm:t>
        <a:bodyPr/>
        <a:lstStyle/>
        <a:p>
          <a:endParaRPr lang="en-GB"/>
        </a:p>
      </dgm:t>
    </dgm:pt>
    <dgm:pt modelId="{3F054B05-3D03-4B70-9480-6D6A15838B3F}">
      <dgm:prSet phldrT="[Text]"/>
      <dgm:spPr/>
      <dgm:t>
        <a:bodyPr/>
        <a:lstStyle/>
        <a:p>
          <a:pPr>
            <a:lnSpc>
              <a:spcPct val="114000"/>
            </a:lnSpc>
            <a:spcAft>
              <a:spcPts val="0"/>
            </a:spcAft>
          </a:pPr>
          <a:endParaRPr lang="en-GB" sz="1400" dirty="0">
            <a:latin typeface="NeueHaasGroteskDisp Std Blk"/>
            <a:cs typeface="Arial" pitchFamily="34" charset="0"/>
          </a:endParaRPr>
        </a:p>
      </dgm:t>
    </dgm:pt>
    <dgm:pt modelId="{D3B099DC-76F6-4E88-8A30-47DC8C1F648E}" type="parTrans" cxnId="{39F37E71-C03D-44E2-98CD-321083B4FCF0}">
      <dgm:prSet/>
      <dgm:spPr/>
      <dgm:t>
        <a:bodyPr/>
        <a:lstStyle/>
        <a:p>
          <a:endParaRPr lang="en-GB"/>
        </a:p>
      </dgm:t>
    </dgm:pt>
    <dgm:pt modelId="{86EB5CE6-CC04-443F-9D57-9B0FE54ED104}" type="sibTrans" cxnId="{39F37E71-C03D-44E2-98CD-321083B4FCF0}">
      <dgm:prSet/>
      <dgm:spPr/>
      <dgm:t>
        <a:bodyPr/>
        <a:lstStyle/>
        <a:p>
          <a:endParaRPr lang="en-GB"/>
        </a:p>
      </dgm:t>
    </dgm:pt>
    <dgm:pt modelId="{19839DC7-5C1D-4780-8D28-8EA74099442C}">
      <dgm:prSet phldrT="[Text]" custT="1"/>
      <dgm:spPr/>
      <dgm:t>
        <a:bodyPr/>
        <a:lstStyle/>
        <a:p>
          <a:pPr>
            <a:lnSpc>
              <a:spcPct val="114000"/>
            </a:lnSpc>
            <a:spcAft>
              <a:spcPts val="0"/>
            </a:spcAft>
          </a:pPr>
          <a:r>
            <a:rPr lang="en-GB" sz="1600" dirty="0" smtClean="0">
              <a:latin typeface="Arial" pitchFamily="34" charset="0"/>
              <a:cs typeface="Arial" pitchFamily="34" charset="0"/>
            </a:rPr>
            <a:t>Operatives with traditional engineering skills</a:t>
          </a:r>
          <a:endParaRPr lang="en-GB" sz="1600" dirty="0">
            <a:latin typeface="Arial" pitchFamily="34" charset="0"/>
            <a:cs typeface="Arial" pitchFamily="34" charset="0"/>
          </a:endParaRPr>
        </a:p>
      </dgm:t>
    </dgm:pt>
    <dgm:pt modelId="{BE727232-56DE-4CE0-A2FD-4CF1CB1893B6}" type="parTrans" cxnId="{FA9B5FDD-1741-42A9-BE81-CA33843A9282}">
      <dgm:prSet/>
      <dgm:spPr/>
      <dgm:t>
        <a:bodyPr/>
        <a:lstStyle/>
        <a:p>
          <a:endParaRPr lang="en-GB"/>
        </a:p>
      </dgm:t>
    </dgm:pt>
    <dgm:pt modelId="{BB83FD51-2973-4918-91E7-CF8A889B2431}" type="sibTrans" cxnId="{FA9B5FDD-1741-42A9-BE81-CA33843A9282}">
      <dgm:prSet/>
      <dgm:spPr/>
      <dgm:t>
        <a:bodyPr/>
        <a:lstStyle/>
        <a:p>
          <a:endParaRPr lang="en-GB"/>
        </a:p>
      </dgm:t>
    </dgm:pt>
    <dgm:pt modelId="{2D47283C-19C8-4B0F-A9B5-2AB73F8C7C94}">
      <dgm:prSet phldrT="[Text]" custT="1"/>
      <dgm:spPr/>
      <dgm:t>
        <a:bodyPr/>
        <a:lstStyle/>
        <a:p>
          <a:pPr>
            <a:lnSpc>
              <a:spcPct val="114000"/>
            </a:lnSpc>
            <a:spcAft>
              <a:spcPts val="0"/>
            </a:spcAft>
          </a:pPr>
          <a:r>
            <a:rPr lang="en-GB" sz="1600" dirty="0" smtClean="0">
              <a:latin typeface="Arial" pitchFamily="34" charset="0"/>
              <a:cs typeface="Arial" pitchFamily="34" charset="0"/>
            </a:rPr>
            <a:t>Assembly staff</a:t>
          </a:r>
          <a:endParaRPr lang="en-GB" sz="1600" dirty="0">
            <a:latin typeface="Arial" pitchFamily="34" charset="0"/>
            <a:cs typeface="Arial" pitchFamily="34" charset="0"/>
          </a:endParaRPr>
        </a:p>
      </dgm:t>
    </dgm:pt>
    <dgm:pt modelId="{82E68914-698C-4FDE-86E9-A81DFDB5E4A4}" type="parTrans" cxnId="{17A38E93-4F8F-4AB8-B1A5-F9BD9E364523}">
      <dgm:prSet/>
      <dgm:spPr/>
      <dgm:t>
        <a:bodyPr/>
        <a:lstStyle/>
        <a:p>
          <a:endParaRPr lang="en-GB"/>
        </a:p>
      </dgm:t>
    </dgm:pt>
    <dgm:pt modelId="{AF397EDC-6E0C-4382-B8FC-AB9894B67D98}" type="sibTrans" cxnId="{17A38E93-4F8F-4AB8-B1A5-F9BD9E364523}">
      <dgm:prSet/>
      <dgm:spPr/>
      <dgm:t>
        <a:bodyPr/>
        <a:lstStyle/>
        <a:p>
          <a:endParaRPr lang="en-GB"/>
        </a:p>
      </dgm:t>
    </dgm:pt>
    <dgm:pt modelId="{F4470839-FF3D-410A-A563-F51FCE2DA2D3}">
      <dgm:prSet phldrT="[Text]" custT="1"/>
      <dgm:spPr/>
      <dgm:t>
        <a:bodyPr/>
        <a:lstStyle/>
        <a:p>
          <a:pPr>
            <a:lnSpc>
              <a:spcPct val="114000"/>
            </a:lnSpc>
            <a:spcAft>
              <a:spcPts val="0"/>
            </a:spcAft>
          </a:pPr>
          <a:r>
            <a:rPr lang="en-GB" sz="1600" dirty="0" smtClean="0">
              <a:latin typeface="Arial" pitchFamily="34" charset="0"/>
              <a:cs typeface="Arial" pitchFamily="34" charset="0"/>
            </a:rPr>
            <a:t>Quality-related engineering staff</a:t>
          </a:r>
          <a:endParaRPr lang="en-GB" sz="1600" dirty="0">
            <a:latin typeface="Arial" pitchFamily="34" charset="0"/>
            <a:cs typeface="Arial" pitchFamily="34" charset="0"/>
          </a:endParaRPr>
        </a:p>
      </dgm:t>
    </dgm:pt>
    <dgm:pt modelId="{DD712445-95F2-4A0A-BEBB-EFFCC99A5B23}" type="parTrans" cxnId="{9357484A-EC73-4F4D-A56F-C7FD3A66B6B6}">
      <dgm:prSet/>
      <dgm:spPr/>
      <dgm:t>
        <a:bodyPr/>
        <a:lstStyle/>
        <a:p>
          <a:endParaRPr lang="en-GB"/>
        </a:p>
      </dgm:t>
    </dgm:pt>
    <dgm:pt modelId="{C7B9CC56-4A57-417D-BCDB-40175D4C1F95}" type="sibTrans" cxnId="{9357484A-EC73-4F4D-A56F-C7FD3A66B6B6}">
      <dgm:prSet/>
      <dgm:spPr/>
      <dgm:t>
        <a:bodyPr/>
        <a:lstStyle/>
        <a:p>
          <a:endParaRPr lang="en-GB"/>
        </a:p>
      </dgm:t>
    </dgm:pt>
    <dgm:pt modelId="{9A1AF70F-7FCA-4907-91B6-1942DB28F0A0}">
      <dgm:prSet phldrT="[Text]"/>
      <dgm:spPr/>
      <dgm:t>
        <a:bodyPr/>
        <a:lstStyle/>
        <a:p>
          <a:pPr>
            <a:lnSpc>
              <a:spcPct val="114000"/>
            </a:lnSpc>
            <a:spcAft>
              <a:spcPts val="0"/>
            </a:spcAft>
          </a:pPr>
          <a:endParaRPr lang="en-GB" dirty="0">
            <a:latin typeface="NeueHaasGroteskDisp Std Blk"/>
            <a:cs typeface="Arial" pitchFamily="34" charset="0"/>
          </a:endParaRPr>
        </a:p>
      </dgm:t>
    </dgm:pt>
    <dgm:pt modelId="{B42E0373-4C86-4653-8CC3-863B7CC83594}" type="parTrans" cxnId="{58AA7AA4-ECE3-439A-8FA3-B5CE1EF260C2}">
      <dgm:prSet/>
      <dgm:spPr/>
      <dgm:t>
        <a:bodyPr/>
        <a:lstStyle/>
        <a:p>
          <a:endParaRPr lang="en-GB"/>
        </a:p>
      </dgm:t>
    </dgm:pt>
    <dgm:pt modelId="{E8080E6C-0010-49FD-AC64-15EB7D4ADA8E}" type="sibTrans" cxnId="{58AA7AA4-ECE3-439A-8FA3-B5CE1EF260C2}">
      <dgm:prSet/>
      <dgm:spPr/>
      <dgm:t>
        <a:bodyPr/>
        <a:lstStyle/>
        <a:p>
          <a:endParaRPr lang="en-GB"/>
        </a:p>
      </dgm:t>
    </dgm:pt>
    <dgm:pt modelId="{822A301F-36A3-49A4-BD2B-CFF3DD672EB7}">
      <dgm:prSet/>
      <dgm:spPr/>
      <dgm:t>
        <a:bodyPr/>
        <a:lstStyle/>
        <a:p>
          <a:pPr>
            <a:lnSpc>
              <a:spcPct val="100000"/>
            </a:lnSpc>
          </a:pPr>
          <a:r>
            <a:rPr lang="en-GB" b="1" dirty="0" smtClean="0">
              <a:solidFill>
                <a:schemeClr val="tx1"/>
              </a:solidFill>
            </a:rPr>
            <a:t>Powder supply and analysis                  </a:t>
          </a:r>
          <a:r>
            <a:rPr lang="en-GB" dirty="0" smtClean="0">
              <a:solidFill>
                <a:schemeClr val="tx1"/>
              </a:solidFill>
            </a:rPr>
            <a:t>Engineering and Material scientists, Technicians, Sales, Support staff </a:t>
          </a:r>
        </a:p>
      </dgm:t>
    </dgm:pt>
    <dgm:pt modelId="{D8DB76D3-BB6F-494A-8901-D1A0DC5F032D}" type="parTrans" cxnId="{F0422FD9-498B-4427-B090-AC908BA9AE8C}">
      <dgm:prSet/>
      <dgm:spPr/>
      <dgm:t>
        <a:bodyPr/>
        <a:lstStyle/>
        <a:p>
          <a:endParaRPr lang="en-GB"/>
        </a:p>
      </dgm:t>
    </dgm:pt>
    <dgm:pt modelId="{7E1937BF-BB7A-450F-9032-EBDDE172365F}" type="sibTrans" cxnId="{F0422FD9-498B-4427-B090-AC908BA9AE8C}">
      <dgm:prSet/>
      <dgm:spPr/>
      <dgm:t>
        <a:bodyPr/>
        <a:lstStyle/>
        <a:p>
          <a:endParaRPr lang="en-GB"/>
        </a:p>
      </dgm:t>
    </dgm:pt>
    <dgm:pt modelId="{54B30713-A5D1-46B5-8DEF-2FCF3BADB011}">
      <dgm:prSet/>
      <dgm:spPr/>
      <dgm:t>
        <a:bodyPr/>
        <a:lstStyle/>
        <a:p>
          <a:pPr>
            <a:lnSpc>
              <a:spcPct val="100000"/>
            </a:lnSpc>
          </a:pPr>
          <a:r>
            <a:rPr lang="en-GB" b="1" dirty="0" smtClean="0">
              <a:solidFill>
                <a:schemeClr val="tx1"/>
              </a:solidFill>
            </a:rPr>
            <a:t>Finishing             </a:t>
          </a:r>
          <a:r>
            <a:rPr lang="en-GB" dirty="0" smtClean="0">
              <a:solidFill>
                <a:schemeClr val="tx1"/>
              </a:solidFill>
            </a:rPr>
            <a:t>Experienced engineering apprentices </a:t>
          </a:r>
        </a:p>
      </dgm:t>
    </dgm:pt>
    <dgm:pt modelId="{EA2F9B51-1E48-4A82-802C-444D9F98816F}" type="parTrans" cxnId="{6346E6B1-A935-4DC8-B9A4-857C8AFC6FB5}">
      <dgm:prSet/>
      <dgm:spPr/>
      <dgm:t>
        <a:bodyPr/>
        <a:lstStyle/>
        <a:p>
          <a:endParaRPr lang="en-GB"/>
        </a:p>
      </dgm:t>
    </dgm:pt>
    <dgm:pt modelId="{17313DA1-92A8-4840-BCA2-5AEB72F3676E}" type="sibTrans" cxnId="{6346E6B1-A935-4DC8-B9A4-857C8AFC6FB5}">
      <dgm:prSet/>
      <dgm:spPr/>
      <dgm:t>
        <a:bodyPr/>
        <a:lstStyle/>
        <a:p>
          <a:endParaRPr lang="en-GB"/>
        </a:p>
      </dgm:t>
    </dgm:pt>
    <dgm:pt modelId="{A080D788-93EA-4651-8BE7-2ABE8BB66310}">
      <dgm:prSet/>
      <dgm:spPr/>
      <dgm:t>
        <a:bodyPr/>
        <a:lstStyle/>
        <a:p>
          <a:pPr>
            <a:lnSpc>
              <a:spcPct val="100000"/>
            </a:lnSpc>
          </a:pPr>
          <a:r>
            <a:rPr lang="en-GB" b="1" dirty="0" smtClean="0">
              <a:solidFill>
                <a:schemeClr val="tx1"/>
              </a:solidFill>
            </a:rPr>
            <a:t>CAD </a:t>
          </a:r>
          <a:r>
            <a:rPr lang="en-GB" dirty="0" smtClean="0">
              <a:solidFill>
                <a:schemeClr val="tx1"/>
              </a:solidFill>
            </a:rPr>
            <a:t>Software engineers  </a:t>
          </a:r>
        </a:p>
      </dgm:t>
    </dgm:pt>
    <dgm:pt modelId="{1A3C207F-3F3F-4FE3-825F-0880A7B1114A}" type="parTrans" cxnId="{BA249485-BBD2-4215-B461-1C452C7864B5}">
      <dgm:prSet/>
      <dgm:spPr/>
      <dgm:t>
        <a:bodyPr/>
        <a:lstStyle/>
        <a:p>
          <a:endParaRPr lang="en-GB"/>
        </a:p>
      </dgm:t>
    </dgm:pt>
    <dgm:pt modelId="{D3ECDE21-4016-4EB2-8CBA-C7533A22F134}" type="sibTrans" cxnId="{BA249485-BBD2-4215-B461-1C452C7864B5}">
      <dgm:prSet/>
      <dgm:spPr/>
      <dgm:t>
        <a:bodyPr/>
        <a:lstStyle/>
        <a:p>
          <a:endParaRPr lang="en-GB"/>
        </a:p>
      </dgm:t>
    </dgm:pt>
    <dgm:pt modelId="{40F9CE5B-6C9B-4776-AF1F-E4D8F90B9458}">
      <dgm:prSet/>
      <dgm:spPr/>
      <dgm:t>
        <a:bodyPr/>
        <a:lstStyle/>
        <a:p>
          <a:pPr>
            <a:lnSpc>
              <a:spcPct val="100000"/>
            </a:lnSpc>
          </a:pPr>
          <a:endParaRPr lang="en-GB" dirty="0" smtClean="0">
            <a:solidFill>
              <a:schemeClr val="tx1"/>
            </a:solidFill>
          </a:endParaRPr>
        </a:p>
      </dgm:t>
    </dgm:pt>
    <dgm:pt modelId="{69248543-8D3B-4BEF-AB1D-FF14C0DC13D7}" type="parTrans" cxnId="{C285548B-904D-4CF5-BF7D-F6833A9256C2}">
      <dgm:prSet/>
      <dgm:spPr/>
      <dgm:t>
        <a:bodyPr/>
        <a:lstStyle/>
        <a:p>
          <a:endParaRPr lang="en-GB"/>
        </a:p>
      </dgm:t>
    </dgm:pt>
    <dgm:pt modelId="{22A5253C-9CA6-4115-BD87-3D48EBA740E3}" type="sibTrans" cxnId="{C285548B-904D-4CF5-BF7D-F6833A9256C2}">
      <dgm:prSet/>
      <dgm:spPr/>
      <dgm:t>
        <a:bodyPr/>
        <a:lstStyle/>
        <a:p>
          <a:endParaRPr lang="en-GB"/>
        </a:p>
      </dgm:t>
    </dgm:pt>
    <dgm:pt modelId="{BB11F0A4-E760-4CDA-8198-B471FA080374}">
      <dgm:prSet/>
      <dgm:spPr/>
      <dgm:t>
        <a:bodyPr/>
        <a:lstStyle/>
        <a:p>
          <a:pPr>
            <a:lnSpc>
              <a:spcPct val="100000"/>
            </a:lnSpc>
          </a:pPr>
          <a:endParaRPr lang="en-GB" dirty="0" smtClean="0">
            <a:solidFill>
              <a:schemeClr val="tx1"/>
            </a:solidFill>
          </a:endParaRPr>
        </a:p>
      </dgm:t>
    </dgm:pt>
    <dgm:pt modelId="{987D0C4F-0BA3-4B0C-8CD0-43ADABE11BF4}" type="parTrans" cxnId="{DA04E49C-9C1B-4D2F-915E-E93D17A44919}">
      <dgm:prSet/>
      <dgm:spPr/>
      <dgm:t>
        <a:bodyPr/>
        <a:lstStyle/>
        <a:p>
          <a:endParaRPr lang="en-GB"/>
        </a:p>
      </dgm:t>
    </dgm:pt>
    <dgm:pt modelId="{F08FBD88-9EC3-4BBA-AE66-B388ECBB5B0F}" type="sibTrans" cxnId="{DA04E49C-9C1B-4D2F-915E-E93D17A44919}">
      <dgm:prSet/>
      <dgm:spPr/>
      <dgm:t>
        <a:bodyPr/>
        <a:lstStyle/>
        <a:p>
          <a:endParaRPr lang="en-GB"/>
        </a:p>
      </dgm:t>
    </dgm:pt>
    <dgm:pt modelId="{91BC6681-7190-40EA-BD1F-5CB45DD72A32}">
      <dgm:prSet phldrT="[Text]"/>
      <dgm:spPr/>
      <dgm:t>
        <a:bodyPr/>
        <a:lstStyle/>
        <a:p>
          <a:pPr>
            <a:lnSpc>
              <a:spcPct val="100000"/>
            </a:lnSpc>
            <a:spcAft>
              <a:spcPts val="0"/>
            </a:spcAft>
          </a:pPr>
          <a:endParaRPr lang="en-GB" dirty="0">
            <a:solidFill>
              <a:schemeClr val="tx1"/>
            </a:solidFill>
            <a:latin typeface="NeueHaasGroteskDisp Std Blk"/>
            <a:cs typeface="Arial" pitchFamily="34" charset="0"/>
          </a:endParaRPr>
        </a:p>
      </dgm:t>
    </dgm:pt>
    <dgm:pt modelId="{A5EDBE08-4369-4F75-A15F-4FE7342F7A3A}" type="parTrans" cxnId="{9F467E6B-CB55-496B-9D8E-3629C1238447}">
      <dgm:prSet/>
      <dgm:spPr/>
      <dgm:t>
        <a:bodyPr/>
        <a:lstStyle/>
        <a:p>
          <a:endParaRPr lang="en-GB"/>
        </a:p>
      </dgm:t>
    </dgm:pt>
    <dgm:pt modelId="{22215C8E-2944-4A8C-9E00-46378461B590}" type="sibTrans" cxnId="{9F467E6B-CB55-496B-9D8E-3629C1238447}">
      <dgm:prSet/>
      <dgm:spPr/>
      <dgm:t>
        <a:bodyPr/>
        <a:lstStyle/>
        <a:p>
          <a:endParaRPr lang="en-GB"/>
        </a:p>
      </dgm:t>
    </dgm:pt>
    <dgm:pt modelId="{0079D21E-CE1D-4EAF-B632-BF30F5595B49}">
      <dgm:prSet phldrT="[Text]" custT="1"/>
      <dgm:spPr/>
      <dgm:t>
        <a:bodyPr/>
        <a:lstStyle/>
        <a:p>
          <a:pPr>
            <a:lnSpc>
              <a:spcPct val="114000"/>
            </a:lnSpc>
            <a:spcAft>
              <a:spcPts val="0"/>
            </a:spcAft>
          </a:pPr>
          <a:r>
            <a:rPr lang="en-GB" sz="1600" dirty="0" smtClean="0">
              <a:latin typeface="Arial" pitchFamily="34" charset="0"/>
              <a:cs typeface="Arial" pitchFamily="34" charset="0"/>
            </a:rPr>
            <a:t>Highly-qualified Engineers </a:t>
          </a:r>
          <a:endParaRPr lang="en-GB" sz="1600" dirty="0">
            <a:latin typeface="Arial" pitchFamily="34" charset="0"/>
            <a:cs typeface="Arial" pitchFamily="34" charset="0"/>
          </a:endParaRPr>
        </a:p>
      </dgm:t>
    </dgm:pt>
    <dgm:pt modelId="{400BE754-E1A4-4F97-9819-CC8CBD1884DF}" type="parTrans" cxnId="{67E53B59-274A-4808-B8B9-2359C26387E3}">
      <dgm:prSet/>
      <dgm:spPr/>
      <dgm:t>
        <a:bodyPr/>
        <a:lstStyle/>
        <a:p>
          <a:endParaRPr lang="en-GB"/>
        </a:p>
      </dgm:t>
    </dgm:pt>
    <dgm:pt modelId="{270465A8-1187-449C-A6A5-2B47F262C666}" type="sibTrans" cxnId="{67E53B59-274A-4808-B8B9-2359C26387E3}">
      <dgm:prSet/>
      <dgm:spPr/>
      <dgm:t>
        <a:bodyPr/>
        <a:lstStyle/>
        <a:p>
          <a:endParaRPr lang="en-GB"/>
        </a:p>
      </dgm:t>
    </dgm:pt>
    <dgm:pt modelId="{C85E7C52-BC02-4A58-8C84-FB8C0803DD65}">
      <dgm:prSet phldrT="[Text]" custT="1"/>
      <dgm:spPr/>
      <dgm:t>
        <a:bodyPr/>
        <a:lstStyle/>
        <a:p>
          <a:pPr>
            <a:lnSpc>
              <a:spcPct val="114000"/>
            </a:lnSpc>
            <a:spcAft>
              <a:spcPts val="0"/>
            </a:spcAft>
          </a:pPr>
          <a:r>
            <a:rPr lang="en-GB" sz="1600" dirty="0" smtClean="0">
              <a:latin typeface="Arial" pitchFamily="34" charset="0"/>
              <a:cs typeface="Arial" pitchFamily="34" charset="0"/>
            </a:rPr>
            <a:t>Quality-related engineering staff</a:t>
          </a:r>
          <a:endParaRPr lang="en-GB" sz="1600" dirty="0">
            <a:latin typeface="Arial" pitchFamily="34" charset="0"/>
            <a:cs typeface="Arial" pitchFamily="34" charset="0"/>
          </a:endParaRPr>
        </a:p>
      </dgm:t>
    </dgm:pt>
    <dgm:pt modelId="{D5BA38B6-A4F1-4E3D-BF29-AC41B9F4FADE}" type="parTrans" cxnId="{328D2658-280D-46B9-873C-95DA25BA4EE6}">
      <dgm:prSet/>
      <dgm:spPr/>
      <dgm:t>
        <a:bodyPr/>
        <a:lstStyle/>
        <a:p>
          <a:endParaRPr lang="en-GB"/>
        </a:p>
      </dgm:t>
    </dgm:pt>
    <dgm:pt modelId="{A1F9155E-F436-4863-98B9-AA123C9EE069}" type="sibTrans" cxnId="{328D2658-280D-46B9-873C-95DA25BA4EE6}">
      <dgm:prSet/>
      <dgm:spPr/>
      <dgm:t>
        <a:bodyPr/>
        <a:lstStyle/>
        <a:p>
          <a:endParaRPr lang="en-GB"/>
        </a:p>
      </dgm:t>
    </dgm:pt>
    <dgm:pt modelId="{42DDF74A-AFD6-4C1A-94F0-37BAF0634371}" type="pres">
      <dgm:prSet presAssocID="{06876E76-0281-4315-9CCD-9065047ABA59}" presName="Name0" presStyleCnt="0">
        <dgm:presLayoutVars>
          <dgm:dir/>
          <dgm:animLvl val="lvl"/>
          <dgm:resizeHandles val="exact"/>
        </dgm:presLayoutVars>
      </dgm:prSet>
      <dgm:spPr/>
      <dgm:t>
        <a:bodyPr/>
        <a:lstStyle/>
        <a:p>
          <a:endParaRPr lang="en-GB"/>
        </a:p>
      </dgm:t>
    </dgm:pt>
    <dgm:pt modelId="{AA2100D5-0591-4FBD-9E32-C4FA48A9298B}" type="pres">
      <dgm:prSet presAssocID="{95EF5D95-C96B-4976-BB32-570253D0A5B7}" presName="composite" presStyleCnt="0"/>
      <dgm:spPr/>
      <dgm:t>
        <a:bodyPr/>
        <a:lstStyle/>
        <a:p>
          <a:endParaRPr lang="en-GB"/>
        </a:p>
      </dgm:t>
    </dgm:pt>
    <dgm:pt modelId="{6D012CE9-8A02-4D00-B10C-9F197F79CFC4}" type="pres">
      <dgm:prSet presAssocID="{95EF5D95-C96B-4976-BB32-570253D0A5B7}" presName="parTx" presStyleLbl="alignNode1" presStyleIdx="0" presStyleCnt="3">
        <dgm:presLayoutVars>
          <dgm:chMax val="0"/>
          <dgm:chPref val="0"/>
          <dgm:bulletEnabled val="1"/>
        </dgm:presLayoutVars>
      </dgm:prSet>
      <dgm:spPr/>
      <dgm:t>
        <a:bodyPr/>
        <a:lstStyle/>
        <a:p>
          <a:endParaRPr lang="en-GB"/>
        </a:p>
      </dgm:t>
    </dgm:pt>
    <dgm:pt modelId="{AAC70E5A-900E-4510-9086-033C9CA95C82}" type="pres">
      <dgm:prSet presAssocID="{95EF5D95-C96B-4976-BB32-570253D0A5B7}" presName="desTx" presStyleLbl="alignAccFollowNode1" presStyleIdx="0" presStyleCnt="3" custLinFactNeighborX="-6859" custLinFactNeighborY="1423">
        <dgm:presLayoutVars>
          <dgm:bulletEnabled val="1"/>
        </dgm:presLayoutVars>
      </dgm:prSet>
      <dgm:spPr/>
      <dgm:t>
        <a:bodyPr/>
        <a:lstStyle/>
        <a:p>
          <a:endParaRPr lang="en-GB"/>
        </a:p>
      </dgm:t>
    </dgm:pt>
    <dgm:pt modelId="{ED3B2E14-22FC-4B5A-BEDE-9EEFE9DD7843}" type="pres">
      <dgm:prSet presAssocID="{68874244-E4E4-49B7-9A5A-00D871066826}" presName="space" presStyleCnt="0"/>
      <dgm:spPr/>
      <dgm:t>
        <a:bodyPr/>
        <a:lstStyle/>
        <a:p>
          <a:endParaRPr lang="en-GB"/>
        </a:p>
      </dgm:t>
    </dgm:pt>
    <dgm:pt modelId="{1B64CD3D-B620-45F7-87CC-91282E34025B}" type="pres">
      <dgm:prSet presAssocID="{825C9572-B966-4528-BBA4-8F87079C04E7}" presName="composite" presStyleCnt="0"/>
      <dgm:spPr/>
      <dgm:t>
        <a:bodyPr/>
        <a:lstStyle/>
        <a:p>
          <a:endParaRPr lang="en-GB"/>
        </a:p>
      </dgm:t>
    </dgm:pt>
    <dgm:pt modelId="{8C4E35D5-F5EC-46FD-8C02-75EC5F0078D6}" type="pres">
      <dgm:prSet presAssocID="{825C9572-B966-4528-BBA4-8F87079C04E7}" presName="parTx" presStyleLbl="alignNode1" presStyleIdx="1" presStyleCnt="3" custLinFactNeighborX="-186" custLinFactNeighborY="-3037">
        <dgm:presLayoutVars>
          <dgm:chMax val="0"/>
          <dgm:chPref val="0"/>
          <dgm:bulletEnabled val="1"/>
        </dgm:presLayoutVars>
      </dgm:prSet>
      <dgm:spPr/>
      <dgm:t>
        <a:bodyPr/>
        <a:lstStyle/>
        <a:p>
          <a:endParaRPr lang="en-GB"/>
        </a:p>
      </dgm:t>
    </dgm:pt>
    <dgm:pt modelId="{07298AA2-0167-47A9-A93B-5C38459010BA}" type="pres">
      <dgm:prSet presAssocID="{825C9572-B966-4528-BBA4-8F87079C04E7}" presName="desTx" presStyleLbl="alignAccFollowNode1" presStyleIdx="1" presStyleCnt="3" custLinFactNeighborX="-186" custLinFactNeighborY="1423">
        <dgm:presLayoutVars>
          <dgm:bulletEnabled val="1"/>
        </dgm:presLayoutVars>
      </dgm:prSet>
      <dgm:spPr/>
      <dgm:t>
        <a:bodyPr/>
        <a:lstStyle/>
        <a:p>
          <a:endParaRPr lang="en-GB"/>
        </a:p>
      </dgm:t>
    </dgm:pt>
    <dgm:pt modelId="{DC6BE0A9-AB2E-4D69-AB51-12B893CED5B1}" type="pres">
      <dgm:prSet presAssocID="{C07838BA-A122-46B7-9547-E66C52DD1399}" presName="space" presStyleCnt="0"/>
      <dgm:spPr/>
      <dgm:t>
        <a:bodyPr/>
        <a:lstStyle/>
        <a:p>
          <a:endParaRPr lang="en-GB"/>
        </a:p>
      </dgm:t>
    </dgm:pt>
    <dgm:pt modelId="{E02AEB79-7288-4982-B56E-A2C3283E73E3}" type="pres">
      <dgm:prSet presAssocID="{DF22BBD7-BC58-43D8-B124-968209AE973D}" presName="composite" presStyleCnt="0"/>
      <dgm:spPr/>
      <dgm:t>
        <a:bodyPr/>
        <a:lstStyle/>
        <a:p>
          <a:endParaRPr lang="en-GB"/>
        </a:p>
      </dgm:t>
    </dgm:pt>
    <dgm:pt modelId="{4BA40B04-A547-494F-B870-4D090E55C096}" type="pres">
      <dgm:prSet presAssocID="{DF22BBD7-BC58-43D8-B124-968209AE973D}" presName="parTx" presStyleLbl="alignNode1" presStyleIdx="2" presStyleCnt="3">
        <dgm:presLayoutVars>
          <dgm:chMax val="0"/>
          <dgm:chPref val="0"/>
          <dgm:bulletEnabled val="1"/>
        </dgm:presLayoutVars>
      </dgm:prSet>
      <dgm:spPr/>
      <dgm:t>
        <a:bodyPr/>
        <a:lstStyle/>
        <a:p>
          <a:endParaRPr lang="en-GB"/>
        </a:p>
      </dgm:t>
    </dgm:pt>
    <dgm:pt modelId="{99BA6B2D-F1CD-4C3F-B3D1-47E21D19F7F2}" type="pres">
      <dgm:prSet presAssocID="{DF22BBD7-BC58-43D8-B124-968209AE973D}" presName="desTx" presStyleLbl="alignAccFollowNode1" presStyleIdx="2" presStyleCnt="3">
        <dgm:presLayoutVars>
          <dgm:bulletEnabled val="1"/>
        </dgm:presLayoutVars>
      </dgm:prSet>
      <dgm:spPr/>
      <dgm:t>
        <a:bodyPr/>
        <a:lstStyle/>
        <a:p>
          <a:endParaRPr lang="en-GB"/>
        </a:p>
      </dgm:t>
    </dgm:pt>
  </dgm:ptLst>
  <dgm:cxnLst>
    <dgm:cxn modelId="{4B22E33A-BDED-4C0D-AACC-F680A8E51DCA}" type="presOf" srcId="{0CC2416A-FE3F-43DF-B8E6-A71DB1A4DB8A}" destId="{99BA6B2D-F1CD-4C3F-B3D1-47E21D19F7F2}" srcOrd="0" destOrd="8" presId="urn:microsoft.com/office/officeart/2005/8/layout/hList1"/>
    <dgm:cxn modelId="{2A2A4DA3-8E15-4318-B5EC-106011568641}" type="presOf" srcId="{BB11F0A4-E760-4CDA-8198-B471FA080374}" destId="{99BA6B2D-F1CD-4C3F-B3D1-47E21D19F7F2}" srcOrd="0" destOrd="3" presId="urn:microsoft.com/office/officeart/2005/8/layout/hList1"/>
    <dgm:cxn modelId="{026A3EA7-A10C-467E-930A-6BC1DC6EDDE8}" type="presOf" srcId="{3F054B05-3D03-4B70-9480-6D6A15838B3F}" destId="{AAC70E5A-900E-4510-9086-033C9CA95C82}" srcOrd="0" destOrd="6" presId="urn:microsoft.com/office/officeart/2005/8/layout/hList1"/>
    <dgm:cxn modelId="{B63DF400-5A63-4E41-A84C-2BC7C288C2FF}" type="presOf" srcId="{9A1AF70F-7FCA-4907-91B6-1942DB28F0A0}" destId="{99BA6B2D-F1CD-4C3F-B3D1-47E21D19F7F2}" srcOrd="0" destOrd="7" presId="urn:microsoft.com/office/officeart/2005/8/layout/hList1"/>
    <dgm:cxn modelId="{6ADAFFC8-B9D7-4AAB-B0A0-42D42DB53A74}" srcId="{06876E76-0281-4315-9CCD-9065047ABA59}" destId="{DF22BBD7-BC58-43D8-B124-968209AE973D}" srcOrd="2" destOrd="0" parTransId="{A6DDA4F0-FBD8-4321-A2F0-5E2CB2BA9FFA}" sibTransId="{2010DB21-A6B8-4915-A7AB-1257AC78C4C7}"/>
    <dgm:cxn modelId="{328D2658-280D-46B9-873C-95DA25BA4EE6}" srcId="{95EF5D95-C96B-4976-BB32-570253D0A5B7}" destId="{C85E7C52-BC02-4A58-8C84-FB8C0803DD65}" srcOrd="5" destOrd="0" parTransId="{D5BA38B6-A4F1-4E3D-BF29-AC41B9F4FADE}" sibTransId="{A1F9155E-F436-4863-98B9-AA123C9EE069}"/>
    <dgm:cxn modelId="{5CB47904-4C4A-4E71-9200-A4F509341418}" type="presOf" srcId="{822A301F-36A3-49A4-BD2B-CFF3DD672EB7}" destId="{99BA6B2D-F1CD-4C3F-B3D1-47E21D19F7F2}" srcOrd="0" destOrd="2" presId="urn:microsoft.com/office/officeart/2005/8/layout/hList1"/>
    <dgm:cxn modelId="{9B00F624-2256-42FA-9E19-E63BCC29F43C}" type="presOf" srcId="{DB8747EA-1D35-47A2-9993-71C6DCE84BC7}" destId="{AAC70E5A-900E-4510-9086-033C9CA95C82}" srcOrd="0" destOrd="4" presId="urn:microsoft.com/office/officeart/2005/8/layout/hList1"/>
    <dgm:cxn modelId="{0245D87D-11AA-4925-9189-4D2FADFB38BC}" srcId="{95EF5D95-C96B-4976-BB32-570253D0A5B7}" destId="{DB8747EA-1D35-47A2-9993-71C6DCE84BC7}" srcOrd="4" destOrd="0" parTransId="{223C9C22-EAC9-4527-AA0B-AD15C5462306}" sibTransId="{98940843-1C65-4577-BF7C-7FA3378794BE}"/>
    <dgm:cxn modelId="{E5E19943-80E0-4FD8-B224-768ED47E793A}" type="presOf" srcId="{F4470839-FF3D-410A-A563-F51FCE2DA2D3}" destId="{07298AA2-0167-47A9-A93B-5C38459010BA}" srcOrd="0" destOrd="3" presId="urn:microsoft.com/office/officeart/2005/8/layout/hList1"/>
    <dgm:cxn modelId="{3E565684-4F76-457D-976A-678F46725C49}" type="presOf" srcId="{C6ABBDD6-F8BE-4205-92C1-FDF90199A14A}" destId="{07298AA2-0167-47A9-A93B-5C38459010BA}" srcOrd="0" destOrd="0" presId="urn:microsoft.com/office/officeart/2005/8/layout/hList1"/>
    <dgm:cxn modelId="{58AA7AA4-ECE3-439A-8FA3-B5CE1EF260C2}" srcId="{DF22BBD7-BC58-43D8-B124-968209AE973D}" destId="{9A1AF70F-7FCA-4907-91B6-1942DB28F0A0}" srcOrd="7" destOrd="0" parTransId="{B42E0373-4C86-4653-8CC3-863B7CC83594}" sibTransId="{E8080E6C-0010-49FD-AC64-15EB7D4ADA8E}"/>
    <dgm:cxn modelId="{9677A301-1D97-4B9E-952E-C07861530DD4}" type="presOf" srcId="{54B30713-A5D1-46B5-8DEF-2FCF3BADB011}" destId="{99BA6B2D-F1CD-4C3F-B3D1-47E21D19F7F2}" srcOrd="0" destOrd="4" presId="urn:microsoft.com/office/officeart/2005/8/layout/hList1"/>
    <dgm:cxn modelId="{F033B495-A3E9-40AC-8BD2-61248A0B923D}" type="presOf" srcId="{2177ADC1-A0A5-4E98-A881-205773208F7B}" destId="{99BA6B2D-F1CD-4C3F-B3D1-47E21D19F7F2}" srcOrd="0" destOrd="0" presId="urn:microsoft.com/office/officeart/2005/8/layout/hList1"/>
    <dgm:cxn modelId="{F0422FD9-498B-4427-B090-AC908BA9AE8C}" srcId="{DF22BBD7-BC58-43D8-B124-968209AE973D}" destId="{822A301F-36A3-49A4-BD2B-CFF3DD672EB7}" srcOrd="2" destOrd="0" parTransId="{D8DB76D3-BB6F-494A-8901-D1A0DC5F032D}" sibTransId="{7E1937BF-BB7A-450F-9032-EBDDE172365F}"/>
    <dgm:cxn modelId="{E7E47F97-A1FC-4B8B-A108-C351DFD42654}" type="presOf" srcId="{DF22BBD7-BC58-43D8-B124-968209AE973D}" destId="{4BA40B04-A547-494F-B870-4D090E55C096}" srcOrd="0" destOrd="0" presId="urn:microsoft.com/office/officeart/2005/8/layout/hList1"/>
    <dgm:cxn modelId="{A5DDAF14-021A-48B5-B55C-0B561A298083}" srcId="{95EF5D95-C96B-4976-BB32-570253D0A5B7}" destId="{24DF8534-8C63-4B6F-9473-93F901A588F1}" srcOrd="0" destOrd="0" parTransId="{92B18AEE-7581-4089-B9A1-83D4770C07AB}" sibTransId="{82C9A62F-4A51-468A-9F62-0711D65C3832}"/>
    <dgm:cxn modelId="{9357484A-EC73-4F4D-A56F-C7FD3A66B6B6}" srcId="{825C9572-B966-4528-BBA4-8F87079C04E7}" destId="{F4470839-FF3D-410A-A563-F51FCE2DA2D3}" srcOrd="3" destOrd="0" parTransId="{DD712445-95F2-4A0A-BEBB-EFFCC99A5B23}" sibTransId="{C7B9CC56-4A57-417D-BCDB-40175D4C1F95}"/>
    <dgm:cxn modelId="{FA9B5FDD-1741-42A9-BE81-CA33843A9282}" srcId="{825C9572-B966-4528-BBA4-8F87079C04E7}" destId="{19839DC7-5C1D-4780-8D28-8EA74099442C}" srcOrd="1" destOrd="0" parTransId="{BE727232-56DE-4CE0-A2FD-4CF1CB1893B6}" sibTransId="{BB83FD51-2973-4918-91E7-CF8A889B2431}"/>
    <dgm:cxn modelId="{7C9B34DF-A021-4B09-AD68-FD9A9401C497}" srcId="{06876E76-0281-4315-9CCD-9065047ABA59}" destId="{95EF5D95-C96B-4976-BB32-570253D0A5B7}" srcOrd="0" destOrd="0" parTransId="{819C1359-15FD-479B-9C49-DF0B3FF86574}" sibTransId="{68874244-E4E4-49B7-9A5A-00D871066826}"/>
    <dgm:cxn modelId="{B8126F9C-1551-4AEF-A6E5-02181AB16B6C}" type="presOf" srcId="{2D47283C-19C8-4B0F-A9B5-2AB73F8C7C94}" destId="{07298AA2-0167-47A9-A93B-5C38459010BA}" srcOrd="0" destOrd="2" presId="urn:microsoft.com/office/officeart/2005/8/layout/hList1"/>
    <dgm:cxn modelId="{6C0EA300-A18F-41AC-B1FD-24DDA9AD6246}" type="presOf" srcId="{19839DC7-5C1D-4780-8D28-8EA74099442C}" destId="{07298AA2-0167-47A9-A93B-5C38459010BA}" srcOrd="0" destOrd="1" presId="urn:microsoft.com/office/officeart/2005/8/layout/hList1"/>
    <dgm:cxn modelId="{DA04E49C-9C1B-4D2F-915E-E93D17A44919}" srcId="{DF22BBD7-BC58-43D8-B124-968209AE973D}" destId="{BB11F0A4-E760-4CDA-8198-B471FA080374}" srcOrd="3" destOrd="0" parTransId="{987D0C4F-0BA3-4B0C-8CD0-43ADABE11BF4}" sibTransId="{F08FBD88-9EC3-4BBA-AE66-B388ECBB5B0F}"/>
    <dgm:cxn modelId="{3456BAC9-E928-4A5E-AA7F-EA9413FD387A}" srcId="{95EF5D95-C96B-4976-BB32-570253D0A5B7}" destId="{4E6F5C91-FEA5-40D1-B31E-19C272073742}" srcOrd="2" destOrd="0" parTransId="{FC6D2A5B-6DCD-4A2F-9FE1-7065139472DA}" sibTransId="{F6BFD585-132A-4A1C-A669-80C0606C9842}"/>
    <dgm:cxn modelId="{5F350D86-1774-45A7-97C0-E147AFF414E1}" type="presOf" srcId="{06876E76-0281-4315-9CCD-9065047ABA59}" destId="{42DDF74A-AFD6-4C1A-94F0-37BAF0634371}" srcOrd="0" destOrd="0" presId="urn:microsoft.com/office/officeart/2005/8/layout/hList1"/>
    <dgm:cxn modelId="{2601382C-C492-4F5C-9B14-05A202A165BB}" srcId="{06876E76-0281-4315-9CCD-9065047ABA59}" destId="{825C9572-B966-4528-BBA4-8F87079C04E7}" srcOrd="1" destOrd="0" parTransId="{3C74926F-4122-42F8-84E5-E38EAE024520}" sibTransId="{C07838BA-A122-46B7-9547-E66C52DD1399}"/>
    <dgm:cxn modelId="{6346E6B1-A935-4DC8-B9A4-857C8AFC6FB5}" srcId="{DF22BBD7-BC58-43D8-B124-968209AE973D}" destId="{54B30713-A5D1-46B5-8DEF-2FCF3BADB011}" srcOrd="4" destOrd="0" parTransId="{EA2F9B51-1E48-4A82-802C-444D9F98816F}" sibTransId="{17313DA1-92A8-4840-BCA2-5AEB72F3676E}"/>
    <dgm:cxn modelId="{C717875F-88F3-46E5-AE34-50E5B57057D5}" srcId="{95EF5D95-C96B-4976-BB32-570253D0A5B7}" destId="{312542DE-D55E-4A4F-8046-57312DFDE46A}" srcOrd="1" destOrd="0" parTransId="{80453E67-F776-4CFC-8C9E-56518C9084E5}" sibTransId="{08E5D570-4AB8-4C87-AD87-B44C373D53E3}"/>
    <dgm:cxn modelId="{C9FD6B8A-3D72-40B8-8616-7579CED4D85D}" type="presOf" srcId="{91BC6681-7190-40EA-BD1F-5CB45DD72A32}" destId="{99BA6B2D-F1CD-4C3F-B3D1-47E21D19F7F2}" srcOrd="0" destOrd="1" presId="urn:microsoft.com/office/officeart/2005/8/layout/hList1"/>
    <dgm:cxn modelId="{BE2CDD7A-D9FA-48DD-9594-1FA38D28D6A9}" type="presOf" srcId="{95EF5D95-C96B-4976-BB32-570253D0A5B7}" destId="{6D012CE9-8A02-4D00-B10C-9F197F79CFC4}" srcOrd="0" destOrd="0" presId="urn:microsoft.com/office/officeart/2005/8/layout/hList1"/>
    <dgm:cxn modelId="{9F467E6B-CB55-496B-9D8E-3629C1238447}" srcId="{DF22BBD7-BC58-43D8-B124-968209AE973D}" destId="{91BC6681-7190-40EA-BD1F-5CB45DD72A32}" srcOrd="1" destOrd="0" parTransId="{A5EDBE08-4369-4F75-A15F-4FE7342F7A3A}" sibTransId="{22215C8E-2944-4A8C-9E00-46378461B590}"/>
    <dgm:cxn modelId="{95F849E8-D069-44AF-9068-1CE15852190F}" type="presOf" srcId="{0079D21E-CE1D-4EAF-B632-BF30F5595B49}" destId="{07298AA2-0167-47A9-A93B-5C38459010BA}" srcOrd="0" destOrd="4" presId="urn:microsoft.com/office/officeart/2005/8/layout/hList1"/>
    <dgm:cxn modelId="{E6D39AB9-CD2A-4941-AB28-12A59D7F4CE9}" srcId="{825C9572-B966-4528-BBA4-8F87079C04E7}" destId="{C6ABBDD6-F8BE-4205-92C1-FDF90199A14A}" srcOrd="0" destOrd="0" parTransId="{B987F768-409B-4866-B9A5-D72BA619696C}" sibTransId="{1B8E6183-FF99-4B3E-A52C-2E990E11959D}"/>
    <dgm:cxn modelId="{982C4920-E62C-4692-89B6-2BC7E3E5FE21}" srcId="{DF22BBD7-BC58-43D8-B124-968209AE973D}" destId="{0CC2416A-FE3F-43DF-B8E6-A71DB1A4DB8A}" srcOrd="8" destOrd="0" parTransId="{E24E8FD8-102D-447A-A49F-284355914250}" sibTransId="{4ADA8B54-1B8D-4479-BA9D-E56C71904B99}"/>
    <dgm:cxn modelId="{2E16A05C-9FFA-43AE-89A9-4BA320EE3731}" type="presOf" srcId="{825C9572-B966-4528-BBA4-8F87079C04E7}" destId="{8C4E35D5-F5EC-46FD-8C02-75EC5F0078D6}" srcOrd="0" destOrd="0" presId="urn:microsoft.com/office/officeart/2005/8/layout/hList1"/>
    <dgm:cxn modelId="{76C09899-7455-407F-867B-B87AEF2470CF}" type="presOf" srcId="{3E6FD933-684D-4A3C-8FA1-E3936066FA4D}" destId="{AAC70E5A-900E-4510-9086-033C9CA95C82}" srcOrd="0" destOrd="3" presId="urn:microsoft.com/office/officeart/2005/8/layout/hList1"/>
    <dgm:cxn modelId="{39F37E71-C03D-44E2-98CD-321083B4FCF0}" srcId="{95EF5D95-C96B-4976-BB32-570253D0A5B7}" destId="{3F054B05-3D03-4B70-9480-6D6A15838B3F}" srcOrd="6" destOrd="0" parTransId="{D3B099DC-76F6-4E88-8A30-47DC8C1F648E}" sibTransId="{86EB5CE6-CC04-443F-9D57-9B0FE54ED104}"/>
    <dgm:cxn modelId="{12D8CB8C-FBEF-4C3B-B512-C949BC132958}" type="presOf" srcId="{4E6F5C91-FEA5-40D1-B31E-19C272073742}" destId="{AAC70E5A-900E-4510-9086-033C9CA95C82}" srcOrd="0" destOrd="2" presId="urn:microsoft.com/office/officeart/2005/8/layout/hList1"/>
    <dgm:cxn modelId="{17A38E93-4F8F-4AB8-B1A5-F9BD9E364523}" srcId="{825C9572-B966-4528-BBA4-8F87079C04E7}" destId="{2D47283C-19C8-4B0F-A9B5-2AB73F8C7C94}" srcOrd="2" destOrd="0" parTransId="{82E68914-698C-4FDE-86E9-A81DFDB5E4A4}" sibTransId="{AF397EDC-6E0C-4382-B8FC-AB9894B67D98}"/>
    <dgm:cxn modelId="{E7613F83-F702-4013-BD68-050DC2178C0D}" type="presOf" srcId="{C85E7C52-BC02-4A58-8C84-FB8C0803DD65}" destId="{AAC70E5A-900E-4510-9086-033C9CA95C82}" srcOrd="0" destOrd="5" presId="urn:microsoft.com/office/officeart/2005/8/layout/hList1"/>
    <dgm:cxn modelId="{85C94920-CBD1-4C8C-BC7F-F8703AFAA6CC}" srcId="{95EF5D95-C96B-4976-BB32-570253D0A5B7}" destId="{3E6FD933-684D-4A3C-8FA1-E3936066FA4D}" srcOrd="3" destOrd="0" parTransId="{6D7CFE45-AA0A-4B82-B382-FE9879B1AC74}" sibTransId="{7DB966E4-9908-47B6-8439-2AB8EB4AF710}"/>
    <dgm:cxn modelId="{67E53B59-274A-4808-B8B9-2359C26387E3}" srcId="{825C9572-B966-4528-BBA4-8F87079C04E7}" destId="{0079D21E-CE1D-4EAF-B632-BF30F5595B49}" srcOrd="4" destOrd="0" parTransId="{400BE754-E1A4-4F97-9819-CC8CBD1884DF}" sibTransId="{270465A8-1187-449C-A6A5-2B47F262C666}"/>
    <dgm:cxn modelId="{6C459ED4-20B3-4A3A-A182-D7EE1B6DB34E}" type="presOf" srcId="{A080D788-93EA-4651-8BE7-2ABE8BB66310}" destId="{99BA6B2D-F1CD-4C3F-B3D1-47E21D19F7F2}" srcOrd="0" destOrd="6" presId="urn:microsoft.com/office/officeart/2005/8/layout/hList1"/>
    <dgm:cxn modelId="{F164C1CA-FA3B-4997-9A94-ED77914151AF}" type="presOf" srcId="{24DF8534-8C63-4B6F-9473-93F901A588F1}" destId="{AAC70E5A-900E-4510-9086-033C9CA95C82}" srcOrd="0" destOrd="0" presId="urn:microsoft.com/office/officeart/2005/8/layout/hList1"/>
    <dgm:cxn modelId="{52DCD5B9-E07A-4A41-84CB-E35861D25C85}" type="presOf" srcId="{312542DE-D55E-4A4F-8046-57312DFDE46A}" destId="{AAC70E5A-900E-4510-9086-033C9CA95C82}" srcOrd="0" destOrd="1" presId="urn:microsoft.com/office/officeart/2005/8/layout/hList1"/>
    <dgm:cxn modelId="{4B024F7A-DF2C-4EAC-B1E1-2EFB906780A7}" srcId="{DF22BBD7-BC58-43D8-B124-968209AE973D}" destId="{2177ADC1-A0A5-4E98-A881-205773208F7B}" srcOrd="0" destOrd="0" parTransId="{D1A93A96-0309-46CA-8764-7C84EC0FE171}" sibTransId="{EC0CC054-C32D-42A3-9289-793988C55BB1}"/>
    <dgm:cxn modelId="{C285548B-904D-4CF5-BF7D-F6833A9256C2}" srcId="{DF22BBD7-BC58-43D8-B124-968209AE973D}" destId="{40F9CE5B-6C9B-4776-AF1F-E4D8F90B9458}" srcOrd="5" destOrd="0" parTransId="{69248543-8D3B-4BEF-AB1D-FF14C0DC13D7}" sibTransId="{22A5253C-9CA6-4115-BD87-3D48EBA740E3}"/>
    <dgm:cxn modelId="{BA249485-BBD2-4215-B461-1C452C7864B5}" srcId="{DF22BBD7-BC58-43D8-B124-968209AE973D}" destId="{A080D788-93EA-4651-8BE7-2ABE8BB66310}" srcOrd="6" destOrd="0" parTransId="{1A3C207F-3F3F-4FE3-825F-0880A7B1114A}" sibTransId="{D3ECDE21-4016-4EB2-8CBA-C7533A22F134}"/>
    <dgm:cxn modelId="{3E7D1327-6996-46BD-BD31-7AB38E22666F}" type="presOf" srcId="{40F9CE5B-6C9B-4776-AF1F-E4D8F90B9458}" destId="{99BA6B2D-F1CD-4C3F-B3D1-47E21D19F7F2}" srcOrd="0" destOrd="5" presId="urn:microsoft.com/office/officeart/2005/8/layout/hList1"/>
    <dgm:cxn modelId="{28F5FA81-8F4C-4E4B-B5AC-FC4454D08367}" type="presParOf" srcId="{42DDF74A-AFD6-4C1A-94F0-37BAF0634371}" destId="{AA2100D5-0591-4FBD-9E32-C4FA48A9298B}" srcOrd="0" destOrd="0" presId="urn:microsoft.com/office/officeart/2005/8/layout/hList1"/>
    <dgm:cxn modelId="{C5371092-C480-4CEC-ADC3-14957CD97863}" type="presParOf" srcId="{AA2100D5-0591-4FBD-9E32-C4FA48A9298B}" destId="{6D012CE9-8A02-4D00-B10C-9F197F79CFC4}" srcOrd="0" destOrd="0" presId="urn:microsoft.com/office/officeart/2005/8/layout/hList1"/>
    <dgm:cxn modelId="{8992433C-F84B-4D22-8AD0-211A1D2AA8BF}" type="presParOf" srcId="{AA2100D5-0591-4FBD-9E32-C4FA48A9298B}" destId="{AAC70E5A-900E-4510-9086-033C9CA95C82}" srcOrd="1" destOrd="0" presId="urn:microsoft.com/office/officeart/2005/8/layout/hList1"/>
    <dgm:cxn modelId="{3BE0683F-C472-4000-9A81-EA732C0C3146}" type="presParOf" srcId="{42DDF74A-AFD6-4C1A-94F0-37BAF0634371}" destId="{ED3B2E14-22FC-4B5A-BEDE-9EEFE9DD7843}" srcOrd="1" destOrd="0" presId="urn:microsoft.com/office/officeart/2005/8/layout/hList1"/>
    <dgm:cxn modelId="{5F95AD21-1B85-4501-9879-93CC9C71C0D4}" type="presParOf" srcId="{42DDF74A-AFD6-4C1A-94F0-37BAF0634371}" destId="{1B64CD3D-B620-45F7-87CC-91282E34025B}" srcOrd="2" destOrd="0" presId="urn:microsoft.com/office/officeart/2005/8/layout/hList1"/>
    <dgm:cxn modelId="{D5F01D57-E401-4F2E-BD82-DF00097102FE}" type="presParOf" srcId="{1B64CD3D-B620-45F7-87CC-91282E34025B}" destId="{8C4E35D5-F5EC-46FD-8C02-75EC5F0078D6}" srcOrd="0" destOrd="0" presId="urn:microsoft.com/office/officeart/2005/8/layout/hList1"/>
    <dgm:cxn modelId="{5B87881C-A9DD-43CC-9F0A-81DEF670BC18}" type="presParOf" srcId="{1B64CD3D-B620-45F7-87CC-91282E34025B}" destId="{07298AA2-0167-47A9-A93B-5C38459010BA}" srcOrd="1" destOrd="0" presId="urn:microsoft.com/office/officeart/2005/8/layout/hList1"/>
    <dgm:cxn modelId="{41D3F207-8EEC-477A-8AA8-C238EE8C6D3A}" type="presParOf" srcId="{42DDF74A-AFD6-4C1A-94F0-37BAF0634371}" destId="{DC6BE0A9-AB2E-4D69-AB51-12B893CED5B1}" srcOrd="3" destOrd="0" presId="urn:microsoft.com/office/officeart/2005/8/layout/hList1"/>
    <dgm:cxn modelId="{76FC2746-D0AF-42EC-A1D9-1812C3FD55ED}" type="presParOf" srcId="{42DDF74A-AFD6-4C1A-94F0-37BAF0634371}" destId="{E02AEB79-7288-4982-B56E-A2C3283E73E3}" srcOrd="4" destOrd="0" presId="urn:microsoft.com/office/officeart/2005/8/layout/hList1"/>
    <dgm:cxn modelId="{515D740B-C732-4B00-AA49-AEBB34B49D2C}" type="presParOf" srcId="{E02AEB79-7288-4982-B56E-A2C3283E73E3}" destId="{4BA40B04-A547-494F-B870-4D090E55C096}" srcOrd="0" destOrd="0" presId="urn:microsoft.com/office/officeart/2005/8/layout/hList1"/>
    <dgm:cxn modelId="{E8A61644-147A-45FA-8E6B-3EF2579A8D81}" type="presParOf" srcId="{E02AEB79-7288-4982-B56E-A2C3283E73E3}" destId="{99BA6B2D-F1CD-4C3F-B3D1-47E21D19F7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876E76-0281-4315-9CCD-9065047ABA59}"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GB"/>
        </a:p>
      </dgm:t>
    </dgm:pt>
    <dgm:pt modelId="{95EF5D95-C96B-4976-BB32-570253D0A5B7}">
      <dgm:prSet phldrT="[Text]" custT="1"/>
      <dgm:spPr>
        <a:solidFill>
          <a:schemeClr val="tx2"/>
        </a:solidFill>
      </dgm:spPr>
      <dgm:t>
        <a:bodyPr/>
        <a:lstStyle/>
        <a:p>
          <a:r>
            <a:rPr lang="en-GB" sz="1800" b="1" dirty="0" smtClean="0">
              <a:latin typeface="Arial" pitchFamily="34" charset="0"/>
              <a:cs typeface="Arial" pitchFamily="34" charset="0"/>
            </a:rPr>
            <a:t>Aerospace</a:t>
          </a:r>
          <a:endParaRPr lang="en-GB" sz="1800" b="1" dirty="0">
            <a:latin typeface="Arial" pitchFamily="34" charset="0"/>
            <a:cs typeface="Arial" pitchFamily="34" charset="0"/>
          </a:endParaRPr>
        </a:p>
      </dgm:t>
    </dgm:pt>
    <dgm:pt modelId="{819C1359-15FD-479B-9C49-DF0B3FF86574}" type="parTrans" cxnId="{7C9B34DF-A021-4B09-AD68-FD9A9401C497}">
      <dgm:prSet/>
      <dgm:spPr/>
      <dgm:t>
        <a:bodyPr/>
        <a:lstStyle/>
        <a:p>
          <a:endParaRPr lang="en-GB">
            <a:latin typeface="NeueHaasGroteskDisp Std Blk"/>
          </a:endParaRPr>
        </a:p>
      </dgm:t>
    </dgm:pt>
    <dgm:pt modelId="{68874244-E4E4-49B7-9A5A-00D871066826}" type="sibTrans" cxnId="{7C9B34DF-A021-4B09-AD68-FD9A9401C497}">
      <dgm:prSet/>
      <dgm:spPr/>
      <dgm:t>
        <a:bodyPr/>
        <a:lstStyle/>
        <a:p>
          <a:endParaRPr lang="en-GB">
            <a:latin typeface="NeueHaasGroteskDisp Std Blk"/>
          </a:endParaRPr>
        </a:p>
      </dgm:t>
    </dgm:pt>
    <dgm:pt modelId="{825C9572-B966-4528-BBA4-8F87079C04E7}">
      <dgm:prSet phldrT="[Text]" custT="1"/>
      <dgm:spPr>
        <a:solidFill>
          <a:schemeClr val="tx2"/>
        </a:solidFill>
      </dgm:spPr>
      <dgm:t>
        <a:bodyPr/>
        <a:lstStyle/>
        <a:p>
          <a:r>
            <a:rPr lang="en-GB" sz="1800" b="1" dirty="0" smtClean="0">
              <a:latin typeface="Arial" pitchFamily="34" charset="0"/>
              <a:cs typeface="Arial" pitchFamily="34" charset="0"/>
            </a:rPr>
            <a:t>Automotive</a:t>
          </a:r>
          <a:r>
            <a:rPr lang="en-GB" sz="1800" dirty="0" smtClean="0">
              <a:latin typeface="Arial" pitchFamily="34" charset="0"/>
              <a:cs typeface="Arial" pitchFamily="34" charset="0"/>
            </a:rPr>
            <a:t> </a:t>
          </a:r>
          <a:endParaRPr lang="en-GB" sz="1800" dirty="0">
            <a:latin typeface="Arial" pitchFamily="34" charset="0"/>
            <a:cs typeface="Arial" pitchFamily="34" charset="0"/>
          </a:endParaRPr>
        </a:p>
      </dgm:t>
    </dgm:pt>
    <dgm:pt modelId="{3C74926F-4122-42F8-84E5-E38EAE024520}" type="parTrans" cxnId="{2601382C-C492-4F5C-9B14-05A202A165BB}">
      <dgm:prSet/>
      <dgm:spPr/>
      <dgm:t>
        <a:bodyPr/>
        <a:lstStyle/>
        <a:p>
          <a:endParaRPr lang="en-GB">
            <a:latin typeface="NeueHaasGroteskDisp Std Blk"/>
          </a:endParaRPr>
        </a:p>
      </dgm:t>
    </dgm:pt>
    <dgm:pt modelId="{C07838BA-A122-46B7-9547-E66C52DD1399}" type="sibTrans" cxnId="{2601382C-C492-4F5C-9B14-05A202A165BB}">
      <dgm:prSet/>
      <dgm:spPr/>
      <dgm:t>
        <a:bodyPr/>
        <a:lstStyle/>
        <a:p>
          <a:endParaRPr lang="en-GB">
            <a:latin typeface="NeueHaasGroteskDisp Std Blk"/>
          </a:endParaRPr>
        </a:p>
      </dgm:t>
    </dgm:pt>
    <dgm:pt modelId="{C6ABBDD6-F8BE-4205-92C1-FDF90199A14A}">
      <dgm:prSet phldrT="[Text]" custT="1"/>
      <dgm:spPr/>
      <dgm:t>
        <a:bodyPr/>
        <a:lstStyle/>
        <a:p>
          <a:pPr>
            <a:lnSpc>
              <a:spcPct val="114000"/>
            </a:lnSpc>
            <a:spcAft>
              <a:spcPts val="0"/>
            </a:spcAft>
          </a:pPr>
          <a:r>
            <a:rPr lang="en-GB" sz="1600" b="1" dirty="0" smtClean="0">
              <a:solidFill>
                <a:schemeClr val="tx1"/>
              </a:solidFill>
              <a:latin typeface="Arial" pitchFamily="34" charset="0"/>
              <a:cs typeface="Arial" pitchFamily="34" charset="0"/>
            </a:rPr>
            <a:t>Volume Automotive: </a:t>
          </a:r>
          <a:r>
            <a:rPr lang="en-GB" sz="1600" dirty="0" smtClean="0">
              <a:solidFill>
                <a:schemeClr val="tx1"/>
              </a:solidFill>
              <a:latin typeface="Arial" pitchFamily="34" charset="0"/>
              <a:cs typeface="Arial" pitchFamily="34" charset="0"/>
            </a:rPr>
            <a:t>Relatively small core of very specialist and highly qualified people, focussed predominantly on R&amp;D </a:t>
          </a:r>
          <a:endParaRPr lang="en-GB" sz="1400" dirty="0">
            <a:latin typeface="Arial" pitchFamily="34" charset="0"/>
            <a:cs typeface="Arial" pitchFamily="34" charset="0"/>
          </a:endParaRPr>
        </a:p>
      </dgm:t>
    </dgm:pt>
    <dgm:pt modelId="{B987F768-409B-4866-B9A5-D72BA619696C}" type="parTrans" cxnId="{E6D39AB9-CD2A-4941-AB28-12A59D7F4CE9}">
      <dgm:prSet/>
      <dgm:spPr/>
      <dgm:t>
        <a:bodyPr/>
        <a:lstStyle/>
        <a:p>
          <a:endParaRPr lang="en-GB">
            <a:latin typeface="NeueHaasGroteskDisp Std Blk"/>
          </a:endParaRPr>
        </a:p>
      </dgm:t>
    </dgm:pt>
    <dgm:pt modelId="{1B8E6183-FF99-4B3E-A52C-2E990E11959D}" type="sibTrans" cxnId="{E6D39AB9-CD2A-4941-AB28-12A59D7F4CE9}">
      <dgm:prSet/>
      <dgm:spPr/>
      <dgm:t>
        <a:bodyPr/>
        <a:lstStyle/>
        <a:p>
          <a:endParaRPr lang="en-GB">
            <a:latin typeface="NeueHaasGroteskDisp Std Blk"/>
          </a:endParaRPr>
        </a:p>
      </dgm:t>
    </dgm:pt>
    <dgm:pt modelId="{24DF8534-8C63-4B6F-9473-93F901A588F1}">
      <dgm:prSet phldrT="[Text]" custT="1"/>
      <dgm:spPr/>
      <dgm:t>
        <a:bodyPr/>
        <a:lstStyle/>
        <a:p>
          <a:pPr>
            <a:lnSpc>
              <a:spcPct val="114000"/>
            </a:lnSpc>
            <a:spcAft>
              <a:spcPts val="0"/>
            </a:spcAft>
          </a:pPr>
          <a:r>
            <a:rPr lang="en-GB" sz="1600" dirty="0" smtClean="0">
              <a:solidFill>
                <a:schemeClr val="tx1"/>
              </a:solidFill>
              <a:latin typeface="Arial" pitchFamily="34" charset="0"/>
              <a:cs typeface="Arial" pitchFamily="34" charset="0"/>
            </a:rPr>
            <a:t>Wider composite workforce base depending upon business model and supply chain arrangements.</a:t>
          </a:r>
          <a:endParaRPr lang="en-GB" sz="1600" dirty="0">
            <a:solidFill>
              <a:schemeClr val="tx1"/>
            </a:solidFill>
            <a:latin typeface="Arial" pitchFamily="34" charset="0"/>
            <a:cs typeface="Arial" pitchFamily="34" charset="0"/>
          </a:endParaRPr>
        </a:p>
      </dgm:t>
    </dgm:pt>
    <dgm:pt modelId="{82C9A62F-4A51-468A-9F62-0711D65C3832}" type="sibTrans" cxnId="{A5DDAF14-021A-48B5-B55C-0B561A298083}">
      <dgm:prSet/>
      <dgm:spPr/>
      <dgm:t>
        <a:bodyPr/>
        <a:lstStyle/>
        <a:p>
          <a:endParaRPr lang="en-GB">
            <a:latin typeface="NeueHaasGroteskDisp Std Blk"/>
          </a:endParaRPr>
        </a:p>
      </dgm:t>
    </dgm:pt>
    <dgm:pt modelId="{92B18AEE-7581-4089-B9A1-83D4770C07AB}" type="parTrans" cxnId="{A5DDAF14-021A-48B5-B55C-0B561A298083}">
      <dgm:prSet/>
      <dgm:spPr/>
      <dgm:t>
        <a:bodyPr/>
        <a:lstStyle/>
        <a:p>
          <a:endParaRPr lang="en-GB">
            <a:latin typeface="NeueHaasGroteskDisp Std Blk"/>
          </a:endParaRPr>
        </a:p>
      </dgm:t>
    </dgm:pt>
    <dgm:pt modelId="{0CC2416A-FE3F-43DF-B8E6-A71DB1A4DB8A}">
      <dgm:prSet phldrT="[Text]"/>
      <dgm:spPr/>
      <dgm:t>
        <a:bodyPr/>
        <a:lstStyle/>
        <a:p>
          <a:pPr>
            <a:lnSpc>
              <a:spcPct val="90000"/>
            </a:lnSpc>
            <a:spcAft>
              <a:spcPct val="15000"/>
            </a:spcAft>
          </a:pPr>
          <a:endParaRPr lang="en-GB" sz="1400" dirty="0">
            <a:latin typeface="NeueHaasGroteskDisp Std Blk"/>
          </a:endParaRPr>
        </a:p>
      </dgm:t>
    </dgm:pt>
    <dgm:pt modelId="{E24E8FD8-102D-447A-A49F-284355914250}" type="parTrans" cxnId="{982C4920-E62C-4692-89B6-2BC7E3E5FE21}">
      <dgm:prSet/>
      <dgm:spPr/>
      <dgm:t>
        <a:bodyPr/>
        <a:lstStyle/>
        <a:p>
          <a:endParaRPr lang="en-GB">
            <a:latin typeface="NeueHaasGroteskDisp Std Blk"/>
          </a:endParaRPr>
        </a:p>
      </dgm:t>
    </dgm:pt>
    <dgm:pt modelId="{4ADA8B54-1B8D-4479-BA9D-E56C71904B99}" type="sibTrans" cxnId="{982C4920-E62C-4692-89B6-2BC7E3E5FE21}">
      <dgm:prSet/>
      <dgm:spPr/>
      <dgm:t>
        <a:bodyPr/>
        <a:lstStyle/>
        <a:p>
          <a:endParaRPr lang="en-GB">
            <a:latin typeface="NeueHaasGroteskDisp Std Blk"/>
          </a:endParaRPr>
        </a:p>
      </dgm:t>
    </dgm:pt>
    <dgm:pt modelId="{2177ADC1-A0A5-4E98-A881-205773208F7B}">
      <dgm:prSet phldrT="[Text]" custT="1"/>
      <dgm:spPr>
        <a:solidFill>
          <a:schemeClr val="tx2"/>
        </a:solidFill>
      </dgm:spPr>
      <dgm:t>
        <a:bodyPr/>
        <a:lstStyle/>
        <a:p>
          <a:pPr>
            <a:lnSpc>
              <a:spcPct val="114000"/>
            </a:lnSpc>
            <a:spcAft>
              <a:spcPts val="0"/>
            </a:spcAft>
          </a:pPr>
          <a:r>
            <a:rPr lang="en-GB" sz="1800" b="1" dirty="0" smtClean="0">
              <a:solidFill>
                <a:schemeClr val="bg1"/>
              </a:solidFill>
              <a:latin typeface="Arial" pitchFamily="34" charset="0"/>
              <a:cs typeface="Arial" pitchFamily="34" charset="0"/>
            </a:rPr>
            <a:t>Composites supply chain </a:t>
          </a:r>
          <a:endParaRPr lang="en-GB" sz="1800" dirty="0">
            <a:solidFill>
              <a:schemeClr val="bg1"/>
            </a:solidFill>
            <a:latin typeface="Arial" pitchFamily="34" charset="0"/>
            <a:cs typeface="Arial" pitchFamily="34" charset="0"/>
          </a:endParaRPr>
        </a:p>
      </dgm:t>
    </dgm:pt>
    <dgm:pt modelId="{D1A93A96-0309-46CA-8764-7C84EC0FE171}" type="parTrans" cxnId="{4B024F7A-DF2C-4EAC-B1E1-2EFB906780A7}">
      <dgm:prSet/>
      <dgm:spPr/>
      <dgm:t>
        <a:bodyPr/>
        <a:lstStyle/>
        <a:p>
          <a:endParaRPr lang="en-GB">
            <a:latin typeface="NeueHaasGroteskDisp Std Blk"/>
          </a:endParaRPr>
        </a:p>
      </dgm:t>
    </dgm:pt>
    <dgm:pt modelId="{EC0CC054-C32D-42A3-9289-793988C55BB1}" type="sibTrans" cxnId="{4B024F7A-DF2C-4EAC-B1E1-2EFB906780A7}">
      <dgm:prSet/>
      <dgm:spPr/>
      <dgm:t>
        <a:bodyPr/>
        <a:lstStyle/>
        <a:p>
          <a:endParaRPr lang="en-GB">
            <a:latin typeface="NeueHaasGroteskDisp Std Blk"/>
          </a:endParaRPr>
        </a:p>
      </dgm:t>
    </dgm:pt>
    <dgm:pt modelId="{3F054B05-3D03-4B70-9480-6D6A15838B3F}">
      <dgm:prSet phldrT="[Text]" custT="1"/>
      <dgm:spPr/>
      <dgm:t>
        <a:bodyPr/>
        <a:lstStyle/>
        <a:p>
          <a:pPr>
            <a:lnSpc>
              <a:spcPct val="114000"/>
            </a:lnSpc>
            <a:spcAft>
              <a:spcPts val="0"/>
            </a:spcAft>
          </a:pPr>
          <a:r>
            <a:rPr lang="en-GB" sz="1600" dirty="0" smtClean="0">
              <a:solidFill>
                <a:schemeClr val="tx1"/>
              </a:solidFill>
              <a:latin typeface="Arial" pitchFamily="34" charset="0"/>
              <a:cs typeface="Arial" pitchFamily="34" charset="0"/>
            </a:rPr>
            <a:t>High-level Research &amp; Development</a:t>
          </a:r>
          <a:endParaRPr lang="en-GB" sz="1600" dirty="0">
            <a:solidFill>
              <a:schemeClr val="tx1"/>
            </a:solidFill>
            <a:latin typeface="Arial" pitchFamily="34" charset="0"/>
            <a:cs typeface="Arial" pitchFamily="34" charset="0"/>
          </a:endParaRPr>
        </a:p>
      </dgm:t>
    </dgm:pt>
    <dgm:pt modelId="{D3B099DC-76F6-4E88-8A30-47DC8C1F648E}" type="parTrans" cxnId="{39F37E71-C03D-44E2-98CD-321083B4FCF0}">
      <dgm:prSet/>
      <dgm:spPr/>
      <dgm:t>
        <a:bodyPr/>
        <a:lstStyle/>
        <a:p>
          <a:endParaRPr lang="en-GB"/>
        </a:p>
      </dgm:t>
    </dgm:pt>
    <dgm:pt modelId="{86EB5CE6-CC04-443F-9D57-9B0FE54ED104}" type="sibTrans" cxnId="{39F37E71-C03D-44E2-98CD-321083B4FCF0}">
      <dgm:prSet/>
      <dgm:spPr/>
      <dgm:t>
        <a:bodyPr/>
        <a:lstStyle/>
        <a:p>
          <a:endParaRPr lang="en-GB"/>
        </a:p>
      </dgm:t>
    </dgm:pt>
    <dgm:pt modelId="{9A1AF70F-7FCA-4907-91B6-1942DB28F0A0}">
      <dgm:prSet phldrT="[Text]"/>
      <dgm:spPr/>
      <dgm:t>
        <a:bodyPr/>
        <a:lstStyle/>
        <a:p>
          <a:pPr>
            <a:lnSpc>
              <a:spcPct val="114000"/>
            </a:lnSpc>
            <a:spcAft>
              <a:spcPts val="0"/>
            </a:spcAft>
          </a:pPr>
          <a:endParaRPr lang="en-GB" sz="1400" dirty="0">
            <a:latin typeface="Arial" pitchFamily="34" charset="0"/>
            <a:cs typeface="Arial" pitchFamily="34" charset="0"/>
          </a:endParaRPr>
        </a:p>
      </dgm:t>
    </dgm:pt>
    <dgm:pt modelId="{B42E0373-4C86-4653-8CC3-863B7CC83594}" type="parTrans" cxnId="{58AA7AA4-ECE3-439A-8FA3-B5CE1EF260C2}">
      <dgm:prSet/>
      <dgm:spPr/>
      <dgm:t>
        <a:bodyPr/>
        <a:lstStyle/>
        <a:p>
          <a:endParaRPr lang="en-GB"/>
        </a:p>
      </dgm:t>
    </dgm:pt>
    <dgm:pt modelId="{E8080E6C-0010-49FD-AC64-15EB7D4ADA8E}" type="sibTrans" cxnId="{58AA7AA4-ECE3-439A-8FA3-B5CE1EF260C2}">
      <dgm:prSet/>
      <dgm:spPr/>
      <dgm:t>
        <a:bodyPr/>
        <a:lstStyle/>
        <a:p>
          <a:endParaRPr lang="en-GB"/>
        </a:p>
      </dgm:t>
    </dgm:pt>
    <dgm:pt modelId="{A750FC4F-CAF6-4AC4-B37A-165CB7D2BA3B}">
      <dgm:prSet/>
      <dgm:spPr/>
      <dgm:t>
        <a:bodyPr/>
        <a:lstStyle/>
        <a:p>
          <a:endParaRPr lang="en-GB" sz="1400" b="1" dirty="0" smtClean="0">
            <a:solidFill>
              <a:schemeClr val="tx1"/>
            </a:solidFill>
            <a:latin typeface="Arial" pitchFamily="34" charset="0"/>
            <a:cs typeface="Arial" pitchFamily="34" charset="0"/>
          </a:endParaRPr>
        </a:p>
      </dgm:t>
    </dgm:pt>
    <dgm:pt modelId="{EA3E03EF-525E-4610-87EF-4D07A4A90697}" type="parTrans" cxnId="{54DB7602-6926-4412-96D0-1F1EFE06C89A}">
      <dgm:prSet/>
      <dgm:spPr/>
      <dgm:t>
        <a:bodyPr/>
        <a:lstStyle/>
        <a:p>
          <a:endParaRPr lang="en-GB"/>
        </a:p>
      </dgm:t>
    </dgm:pt>
    <dgm:pt modelId="{36FA82E6-14BF-4E53-A147-41EE1D34E031}" type="sibTrans" cxnId="{54DB7602-6926-4412-96D0-1F1EFE06C89A}">
      <dgm:prSet/>
      <dgm:spPr/>
      <dgm:t>
        <a:bodyPr/>
        <a:lstStyle/>
        <a:p>
          <a:endParaRPr lang="en-GB"/>
        </a:p>
      </dgm:t>
    </dgm:pt>
    <dgm:pt modelId="{C3348456-3209-4431-9CCA-70535EC1D3A2}">
      <dgm:prSet custT="1"/>
      <dgm:spPr/>
      <dgm:t>
        <a:bodyPr/>
        <a:lstStyle/>
        <a:p>
          <a:r>
            <a:rPr lang="en-GB" sz="1400" b="1" dirty="0" smtClean="0">
              <a:solidFill>
                <a:schemeClr val="tx1"/>
              </a:solidFill>
              <a:latin typeface="Arial" pitchFamily="34" charset="0"/>
              <a:cs typeface="Arial" pitchFamily="34" charset="0"/>
            </a:rPr>
            <a:t>Higher-level occupations: </a:t>
          </a:r>
          <a:r>
            <a:rPr lang="en-GB" sz="1400" b="0" dirty="0" smtClean="0">
              <a:solidFill>
                <a:schemeClr val="tx1"/>
              </a:solidFill>
              <a:latin typeface="Arial" pitchFamily="34" charset="0"/>
              <a:cs typeface="Arial" pitchFamily="34" charset="0"/>
            </a:rPr>
            <a:t>R&amp;D (Materials Scientists &amp; Composites Engineers), Quality, Plant &amp; Site Managers, Resource Planners &amp; Business Directors</a:t>
          </a:r>
        </a:p>
      </dgm:t>
    </dgm:pt>
    <dgm:pt modelId="{BBE4E1BC-A147-4EF6-80B7-131522FB2EB9}" type="parTrans" cxnId="{04DFC7F5-995E-4829-8564-8840046E2173}">
      <dgm:prSet/>
      <dgm:spPr/>
      <dgm:t>
        <a:bodyPr/>
        <a:lstStyle/>
        <a:p>
          <a:endParaRPr lang="en-GB"/>
        </a:p>
      </dgm:t>
    </dgm:pt>
    <dgm:pt modelId="{5891B130-7482-4F3C-AA9C-337A134B1274}" type="sibTrans" cxnId="{04DFC7F5-995E-4829-8564-8840046E2173}">
      <dgm:prSet/>
      <dgm:spPr/>
      <dgm:t>
        <a:bodyPr/>
        <a:lstStyle/>
        <a:p>
          <a:endParaRPr lang="en-GB"/>
        </a:p>
      </dgm:t>
    </dgm:pt>
    <dgm:pt modelId="{CE1A804F-5F75-4603-8FEB-B304E012EA2E}">
      <dgm:prSet custT="1"/>
      <dgm:spPr/>
      <dgm:t>
        <a:bodyPr/>
        <a:lstStyle/>
        <a:p>
          <a:r>
            <a:rPr lang="en-GB" sz="1400" b="1" dirty="0" smtClean="0">
              <a:solidFill>
                <a:schemeClr val="tx1"/>
              </a:solidFill>
              <a:latin typeface="Arial" pitchFamily="34" charset="0"/>
              <a:cs typeface="Arial" pitchFamily="34" charset="0"/>
            </a:rPr>
            <a:t>Engineering staff: </a:t>
          </a:r>
          <a:r>
            <a:rPr lang="en-GB" sz="1400" dirty="0" smtClean="0">
              <a:solidFill>
                <a:schemeClr val="tx1"/>
              </a:solidFill>
              <a:latin typeface="Arial" pitchFamily="34" charset="0"/>
              <a:cs typeface="Arial" pitchFamily="34" charset="0"/>
            </a:rPr>
            <a:t>Process, Plant, Production, Product, Project, Stress, Maintenance and CAD </a:t>
          </a:r>
        </a:p>
      </dgm:t>
    </dgm:pt>
    <dgm:pt modelId="{ADBF7E44-6D3F-446E-AB7E-3A2A2178944C}" type="parTrans" cxnId="{19B17DEA-0C37-4DCE-BEE5-630936948EB9}">
      <dgm:prSet/>
      <dgm:spPr/>
      <dgm:t>
        <a:bodyPr/>
        <a:lstStyle/>
        <a:p>
          <a:endParaRPr lang="en-GB"/>
        </a:p>
      </dgm:t>
    </dgm:pt>
    <dgm:pt modelId="{0D72052C-3668-4DAB-A422-A3F9B1C9B34B}" type="sibTrans" cxnId="{19B17DEA-0C37-4DCE-BEE5-630936948EB9}">
      <dgm:prSet/>
      <dgm:spPr/>
      <dgm:t>
        <a:bodyPr/>
        <a:lstStyle/>
        <a:p>
          <a:endParaRPr lang="en-GB"/>
        </a:p>
      </dgm:t>
    </dgm:pt>
    <dgm:pt modelId="{3E260E61-CB85-40CE-A4DB-FFC02CA6AB20}">
      <dgm:prSet custT="1"/>
      <dgm:spPr/>
      <dgm:t>
        <a:bodyPr/>
        <a:lstStyle/>
        <a:p>
          <a:r>
            <a:rPr lang="en-GB" sz="1400" b="1" dirty="0" smtClean="0">
              <a:solidFill>
                <a:schemeClr val="tx1"/>
              </a:solidFill>
              <a:latin typeface="Arial" pitchFamily="34" charset="0"/>
              <a:cs typeface="Arial" pitchFamily="34" charset="0"/>
            </a:rPr>
            <a:t>Technical staff: </a:t>
          </a:r>
          <a:r>
            <a:rPr lang="en-GB" sz="1400" dirty="0" smtClean="0">
              <a:solidFill>
                <a:schemeClr val="tx1"/>
              </a:solidFill>
              <a:latin typeface="Arial" pitchFamily="34" charset="0"/>
              <a:cs typeface="Arial" pitchFamily="34" charset="0"/>
            </a:rPr>
            <a:t>Lab Technicians, CNC machinists and Non Destructive and Destructive Testing</a:t>
          </a:r>
          <a:r>
            <a:rPr lang="en-GB" sz="1400" b="1" dirty="0" smtClean="0">
              <a:solidFill>
                <a:schemeClr val="tx1"/>
              </a:solidFill>
              <a:latin typeface="Arial" pitchFamily="34" charset="0"/>
              <a:cs typeface="Arial" pitchFamily="34" charset="0"/>
            </a:rPr>
            <a:t> </a:t>
          </a:r>
        </a:p>
      </dgm:t>
    </dgm:pt>
    <dgm:pt modelId="{430AE991-F566-4ED8-AB4B-18650D8FFF6B}" type="parTrans" cxnId="{1DE4FFCB-5A73-40A9-8688-CC15C63F2218}">
      <dgm:prSet/>
      <dgm:spPr/>
      <dgm:t>
        <a:bodyPr/>
        <a:lstStyle/>
        <a:p>
          <a:endParaRPr lang="en-GB"/>
        </a:p>
      </dgm:t>
    </dgm:pt>
    <dgm:pt modelId="{9CCE85FC-C164-4A7B-B396-C79EE55EA85F}" type="sibTrans" cxnId="{1DE4FFCB-5A73-40A9-8688-CC15C63F2218}">
      <dgm:prSet/>
      <dgm:spPr/>
      <dgm:t>
        <a:bodyPr/>
        <a:lstStyle/>
        <a:p>
          <a:endParaRPr lang="en-GB"/>
        </a:p>
      </dgm:t>
    </dgm:pt>
    <dgm:pt modelId="{74C1E85E-FD7C-4953-A60B-E7FE7DBF59D2}">
      <dgm:prSet custT="1"/>
      <dgm:spPr/>
      <dgm:t>
        <a:bodyPr/>
        <a:lstStyle/>
        <a:p>
          <a:r>
            <a:rPr lang="en-GB" sz="1400" b="1" dirty="0" smtClean="0">
              <a:solidFill>
                <a:schemeClr val="tx1"/>
              </a:solidFill>
              <a:latin typeface="Arial" pitchFamily="34" charset="0"/>
              <a:cs typeface="Arial" pitchFamily="34" charset="0"/>
            </a:rPr>
            <a:t>Operational staff: </a:t>
          </a:r>
          <a:r>
            <a:rPr lang="en-GB" sz="1400" dirty="0" smtClean="0">
              <a:solidFill>
                <a:schemeClr val="tx1"/>
              </a:solidFill>
              <a:latin typeface="Arial" pitchFamily="34" charset="0"/>
              <a:cs typeface="Arial" pitchFamily="34" charset="0"/>
            </a:rPr>
            <a:t>Fitters &amp; Laminators</a:t>
          </a:r>
        </a:p>
      </dgm:t>
    </dgm:pt>
    <dgm:pt modelId="{39FADA5A-0153-4AA0-A1AB-123B9DE19A1A}" type="parTrans" cxnId="{9E287E21-E86E-47E3-8493-985C2D42EC65}">
      <dgm:prSet/>
      <dgm:spPr/>
      <dgm:t>
        <a:bodyPr/>
        <a:lstStyle/>
        <a:p>
          <a:endParaRPr lang="en-GB"/>
        </a:p>
      </dgm:t>
    </dgm:pt>
    <dgm:pt modelId="{18D6E9CC-9E12-4304-A4BA-26D2A971EC8B}" type="sibTrans" cxnId="{9E287E21-E86E-47E3-8493-985C2D42EC65}">
      <dgm:prSet/>
      <dgm:spPr/>
      <dgm:t>
        <a:bodyPr/>
        <a:lstStyle/>
        <a:p>
          <a:endParaRPr lang="en-GB"/>
        </a:p>
      </dgm:t>
    </dgm:pt>
    <dgm:pt modelId="{37455683-A1B1-479B-AC62-94945F1BC1A3}">
      <dgm:prSet custT="1"/>
      <dgm:spPr/>
      <dgm:t>
        <a:bodyPr/>
        <a:lstStyle/>
        <a:p>
          <a:r>
            <a:rPr lang="en-GB" sz="1600" b="1" dirty="0" smtClean="0">
              <a:solidFill>
                <a:schemeClr val="tx1"/>
              </a:solidFill>
              <a:latin typeface="Arial" pitchFamily="34" charset="0"/>
              <a:cs typeface="Arial" pitchFamily="34" charset="0"/>
            </a:rPr>
            <a:t>High end low volume automotive </a:t>
          </a:r>
        </a:p>
      </dgm:t>
    </dgm:pt>
    <dgm:pt modelId="{AF982F98-0B5D-4022-B393-6C341B0C31BC}" type="parTrans" cxnId="{C52E0C23-2BA7-412A-B031-DAE03B7859A8}">
      <dgm:prSet/>
      <dgm:spPr/>
      <dgm:t>
        <a:bodyPr/>
        <a:lstStyle/>
        <a:p>
          <a:endParaRPr lang="en-GB"/>
        </a:p>
      </dgm:t>
    </dgm:pt>
    <dgm:pt modelId="{0813A296-F761-4A2F-A260-2A0B02418F70}" type="sibTrans" cxnId="{C52E0C23-2BA7-412A-B031-DAE03B7859A8}">
      <dgm:prSet/>
      <dgm:spPr/>
      <dgm:t>
        <a:bodyPr/>
        <a:lstStyle/>
        <a:p>
          <a:endParaRPr lang="en-GB"/>
        </a:p>
      </dgm:t>
    </dgm:pt>
    <dgm:pt modelId="{C83A8224-482F-4241-A639-AA8B285265D5}">
      <dgm:prSet custT="1"/>
      <dgm:spPr/>
      <dgm:t>
        <a:bodyPr/>
        <a:lstStyle/>
        <a:p>
          <a:endParaRPr lang="en-GB" sz="1600" dirty="0" smtClean="0">
            <a:solidFill>
              <a:schemeClr val="tx1"/>
            </a:solidFill>
            <a:latin typeface="Arial" pitchFamily="34" charset="0"/>
            <a:cs typeface="Arial" pitchFamily="34" charset="0"/>
          </a:endParaRPr>
        </a:p>
      </dgm:t>
    </dgm:pt>
    <dgm:pt modelId="{431BD7E8-1460-402B-A15C-5C90C3069134}" type="parTrans" cxnId="{5582AF19-6295-4D99-B718-463CD8757355}">
      <dgm:prSet/>
      <dgm:spPr/>
      <dgm:t>
        <a:bodyPr/>
        <a:lstStyle/>
        <a:p>
          <a:endParaRPr lang="en-GB"/>
        </a:p>
      </dgm:t>
    </dgm:pt>
    <dgm:pt modelId="{02BD3C0F-9FD8-4B7B-A638-F6E9A17B3286}" type="sibTrans" cxnId="{5582AF19-6295-4D99-B718-463CD8757355}">
      <dgm:prSet/>
      <dgm:spPr/>
      <dgm:t>
        <a:bodyPr/>
        <a:lstStyle/>
        <a:p>
          <a:endParaRPr lang="en-GB"/>
        </a:p>
      </dgm:t>
    </dgm:pt>
    <dgm:pt modelId="{444AB42B-F07B-4F81-BC61-BD74A19FBCB7}">
      <dgm:prSet custT="1"/>
      <dgm:spPr/>
      <dgm:t>
        <a:bodyPr/>
        <a:lstStyle/>
        <a:p>
          <a:r>
            <a:rPr lang="en-GB" sz="1600" dirty="0" smtClean="0">
              <a:solidFill>
                <a:schemeClr val="tx1"/>
              </a:solidFill>
              <a:latin typeface="Arial" pitchFamily="34" charset="0"/>
              <a:cs typeface="Arial" pitchFamily="34" charset="0"/>
            </a:rPr>
            <a:t>Process, Plant Engineers</a:t>
          </a:r>
        </a:p>
      </dgm:t>
    </dgm:pt>
    <dgm:pt modelId="{BA7B2B04-E2CE-4FE6-B21F-F956356C88D0}" type="parTrans" cxnId="{8CE0D410-7FEC-4BBD-AC57-93A1DE766A96}">
      <dgm:prSet/>
      <dgm:spPr/>
      <dgm:t>
        <a:bodyPr/>
        <a:lstStyle/>
        <a:p>
          <a:endParaRPr lang="en-GB"/>
        </a:p>
      </dgm:t>
    </dgm:pt>
    <dgm:pt modelId="{72796B4C-A6CD-4C1E-AB03-CC2B5C5D8EF8}" type="sibTrans" cxnId="{8CE0D410-7FEC-4BBD-AC57-93A1DE766A96}">
      <dgm:prSet/>
      <dgm:spPr/>
      <dgm:t>
        <a:bodyPr/>
        <a:lstStyle/>
        <a:p>
          <a:endParaRPr lang="en-GB"/>
        </a:p>
      </dgm:t>
    </dgm:pt>
    <dgm:pt modelId="{18AE90E5-3C0A-43EC-8FD6-4CC6AE2DF7CB}">
      <dgm:prSet custT="1"/>
      <dgm:spPr/>
      <dgm:t>
        <a:bodyPr/>
        <a:lstStyle/>
        <a:p>
          <a:r>
            <a:rPr lang="en-GB" sz="1600" dirty="0" smtClean="0">
              <a:solidFill>
                <a:schemeClr val="tx1"/>
              </a:solidFill>
              <a:latin typeface="Arial" pitchFamily="34" charset="0"/>
              <a:cs typeface="Arial" pitchFamily="34" charset="0"/>
            </a:rPr>
            <a:t>Fitters, Laminators	</a:t>
          </a:r>
        </a:p>
      </dgm:t>
    </dgm:pt>
    <dgm:pt modelId="{1FB54ABB-2D7F-4CEC-B718-4B81E5434004}" type="parTrans" cxnId="{2874B1AD-E38E-478A-8878-872829AD98A7}">
      <dgm:prSet/>
      <dgm:spPr/>
      <dgm:t>
        <a:bodyPr/>
        <a:lstStyle/>
        <a:p>
          <a:endParaRPr lang="en-GB"/>
        </a:p>
      </dgm:t>
    </dgm:pt>
    <dgm:pt modelId="{7B0B431A-40D3-4E49-84A3-6BBE147B7C04}" type="sibTrans" cxnId="{2874B1AD-E38E-478A-8878-872829AD98A7}">
      <dgm:prSet/>
      <dgm:spPr/>
      <dgm:t>
        <a:bodyPr/>
        <a:lstStyle/>
        <a:p>
          <a:endParaRPr lang="en-GB"/>
        </a:p>
      </dgm:t>
    </dgm:pt>
    <dgm:pt modelId="{40F4319A-E926-4579-A278-75328F48FEA4}">
      <dgm:prSet phldrT="[Text]" custT="1"/>
      <dgm:spPr/>
      <dgm:t>
        <a:bodyPr/>
        <a:lstStyle/>
        <a:p>
          <a:pPr>
            <a:lnSpc>
              <a:spcPct val="114000"/>
            </a:lnSpc>
            <a:spcAft>
              <a:spcPts val="0"/>
            </a:spcAft>
          </a:pPr>
          <a:r>
            <a:rPr lang="en-GB" sz="1600" dirty="0" smtClean="0">
              <a:solidFill>
                <a:schemeClr val="tx1"/>
              </a:solidFill>
              <a:latin typeface="Arial" pitchFamily="34" charset="0"/>
              <a:cs typeface="Arial" pitchFamily="34" charset="0"/>
            </a:rPr>
            <a:t>Engineering staff</a:t>
          </a:r>
          <a:endParaRPr lang="en-GB" sz="1600" dirty="0">
            <a:solidFill>
              <a:schemeClr val="tx1"/>
            </a:solidFill>
            <a:latin typeface="Arial" pitchFamily="34" charset="0"/>
            <a:cs typeface="Arial" pitchFamily="34" charset="0"/>
          </a:endParaRPr>
        </a:p>
      </dgm:t>
    </dgm:pt>
    <dgm:pt modelId="{F1DBDA4B-E712-48C3-8167-8FE47A022C1A}" type="parTrans" cxnId="{50B8944A-5A90-4F66-83AD-DA6B923D6A9F}">
      <dgm:prSet/>
      <dgm:spPr/>
      <dgm:t>
        <a:bodyPr/>
        <a:lstStyle/>
        <a:p>
          <a:endParaRPr lang="en-GB"/>
        </a:p>
      </dgm:t>
    </dgm:pt>
    <dgm:pt modelId="{9716A97C-60DB-4826-BBF4-44ABC41FDB2C}" type="sibTrans" cxnId="{50B8944A-5A90-4F66-83AD-DA6B923D6A9F}">
      <dgm:prSet/>
      <dgm:spPr/>
      <dgm:t>
        <a:bodyPr/>
        <a:lstStyle/>
        <a:p>
          <a:endParaRPr lang="en-GB"/>
        </a:p>
      </dgm:t>
    </dgm:pt>
    <dgm:pt modelId="{068D32F7-22D0-410C-A157-8B105DCA9BBD}">
      <dgm:prSet phldrT="[Text]" custT="1"/>
      <dgm:spPr/>
      <dgm:t>
        <a:bodyPr/>
        <a:lstStyle/>
        <a:p>
          <a:pPr>
            <a:lnSpc>
              <a:spcPct val="114000"/>
            </a:lnSpc>
            <a:spcAft>
              <a:spcPts val="0"/>
            </a:spcAft>
          </a:pPr>
          <a:r>
            <a:rPr lang="en-GB" sz="1600" dirty="0" smtClean="0">
              <a:solidFill>
                <a:schemeClr val="tx1"/>
              </a:solidFill>
              <a:latin typeface="Arial" pitchFamily="34" charset="0"/>
              <a:cs typeface="Arial" pitchFamily="34" charset="0"/>
            </a:rPr>
            <a:t>Quality related staff</a:t>
          </a:r>
          <a:endParaRPr lang="en-GB" sz="1600" dirty="0">
            <a:solidFill>
              <a:schemeClr val="tx1"/>
            </a:solidFill>
            <a:latin typeface="Arial" pitchFamily="34" charset="0"/>
            <a:cs typeface="Arial" pitchFamily="34" charset="0"/>
          </a:endParaRPr>
        </a:p>
      </dgm:t>
    </dgm:pt>
    <dgm:pt modelId="{92BFFEE2-3526-47A3-B123-848EC039CA17}" type="parTrans" cxnId="{33D71A34-C99C-48E0-896C-F3F65B7920E8}">
      <dgm:prSet/>
      <dgm:spPr/>
      <dgm:t>
        <a:bodyPr/>
        <a:lstStyle/>
        <a:p>
          <a:endParaRPr lang="en-GB"/>
        </a:p>
      </dgm:t>
    </dgm:pt>
    <dgm:pt modelId="{0539CCC4-FEB3-46A5-AD6B-4C89DE90ADB7}" type="sibTrans" cxnId="{33D71A34-C99C-48E0-896C-F3F65B7920E8}">
      <dgm:prSet/>
      <dgm:spPr/>
      <dgm:t>
        <a:bodyPr/>
        <a:lstStyle/>
        <a:p>
          <a:endParaRPr lang="en-GB"/>
        </a:p>
      </dgm:t>
    </dgm:pt>
    <dgm:pt modelId="{BEC0BC21-1AEB-4AAA-B14A-E9321F0D98CC}">
      <dgm:prSet phldrT="[Text]" custT="1"/>
      <dgm:spPr/>
      <dgm:t>
        <a:bodyPr/>
        <a:lstStyle/>
        <a:p>
          <a:pPr>
            <a:lnSpc>
              <a:spcPct val="114000"/>
            </a:lnSpc>
            <a:spcAft>
              <a:spcPts val="0"/>
            </a:spcAft>
          </a:pPr>
          <a:r>
            <a:rPr lang="en-GB" sz="1600" dirty="0" smtClean="0">
              <a:solidFill>
                <a:schemeClr val="tx1"/>
              </a:solidFill>
              <a:latin typeface="Arial" pitchFamily="34" charset="0"/>
              <a:cs typeface="Arial" pitchFamily="34" charset="0"/>
            </a:rPr>
            <a:t>Operational staff</a:t>
          </a:r>
          <a:endParaRPr lang="en-GB" sz="1600" dirty="0">
            <a:solidFill>
              <a:schemeClr val="tx1"/>
            </a:solidFill>
            <a:latin typeface="Arial" pitchFamily="34" charset="0"/>
            <a:cs typeface="Arial" pitchFamily="34" charset="0"/>
          </a:endParaRPr>
        </a:p>
      </dgm:t>
    </dgm:pt>
    <dgm:pt modelId="{76D94868-9BEF-4DDD-B2E7-484DE97021C1}" type="parTrans" cxnId="{5458D0D2-F280-4D04-A7DB-C8CCB23731F1}">
      <dgm:prSet/>
      <dgm:spPr/>
      <dgm:t>
        <a:bodyPr/>
        <a:lstStyle/>
        <a:p>
          <a:endParaRPr lang="en-GB"/>
        </a:p>
      </dgm:t>
    </dgm:pt>
    <dgm:pt modelId="{FCC66524-96CF-45E6-9249-80A99213D2F1}" type="sibTrans" cxnId="{5458D0D2-F280-4D04-A7DB-C8CCB23731F1}">
      <dgm:prSet/>
      <dgm:spPr/>
      <dgm:t>
        <a:bodyPr/>
        <a:lstStyle/>
        <a:p>
          <a:endParaRPr lang="en-GB"/>
        </a:p>
      </dgm:t>
    </dgm:pt>
    <dgm:pt modelId="{C908D411-D499-424A-B189-5C87C2749A07}">
      <dgm:prSet phldrT="[Text]" custT="1"/>
      <dgm:spPr/>
      <dgm:t>
        <a:bodyPr/>
        <a:lstStyle/>
        <a:p>
          <a:pPr>
            <a:lnSpc>
              <a:spcPct val="114000"/>
            </a:lnSpc>
            <a:spcAft>
              <a:spcPts val="0"/>
            </a:spcAft>
          </a:pPr>
          <a:endParaRPr lang="en-GB" sz="1600" dirty="0">
            <a:solidFill>
              <a:schemeClr val="tx1"/>
            </a:solidFill>
            <a:latin typeface="Arial" pitchFamily="34" charset="0"/>
            <a:cs typeface="Arial" pitchFamily="34" charset="0"/>
          </a:endParaRPr>
        </a:p>
      </dgm:t>
    </dgm:pt>
    <dgm:pt modelId="{6DFB7205-6008-49F0-9A6F-A6605B9510EC}" type="parTrans" cxnId="{362E9539-4AF0-467C-B22C-00BC290CE61C}">
      <dgm:prSet/>
      <dgm:spPr/>
      <dgm:t>
        <a:bodyPr/>
        <a:lstStyle/>
        <a:p>
          <a:endParaRPr lang="en-GB"/>
        </a:p>
      </dgm:t>
    </dgm:pt>
    <dgm:pt modelId="{63ACFFF7-AB2A-4C04-BA25-3441206A70B2}" type="sibTrans" cxnId="{362E9539-4AF0-467C-B22C-00BC290CE61C}">
      <dgm:prSet/>
      <dgm:spPr/>
      <dgm:t>
        <a:bodyPr/>
        <a:lstStyle/>
        <a:p>
          <a:endParaRPr lang="en-GB"/>
        </a:p>
      </dgm:t>
    </dgm:pt>
    <dgm:pt modelId="{42DDF74A-AFD6-4C1A-94F0-37BAF0634371}" type="pres">
      <dgm:prSet presAssocID="{06876E76-0281-4315-9CCD-9065047ABA59}" presName="Name0" presStyleCnt="0">
        <dgm:presLayoutVars>
          <dgm:dir/>
          <dgm:animLvl val="lvl"/>
          <dgm:resizeHandles val="exact"/>
        </dgm:presLayoutVars>
      </dgm:prSet>
      <dgm:spPr/>
      <dgm:t>
        <a:bodyPr/>
        <a:lstStyle/>
        <a:p>
          <a:endParaRPr lang="en-GB"/>
        </a:p>
      </dgm:t>
    </dgm:pt>
    <dgm:pt modelId="{AA2100D5-0591-4FBD-9E32-C4FA48A9298B}" type="pres">
      <dgm:prSet presAssocID="{95EF5D95-C96B-4976-BB32-570253D0A5B7}" presName="composite" presStyleCnt="0"/>
      <dgm:spPr/>
      <dgm:t>
        <a:bodyPr/>
        <a:lstStyle/>
        <a:p>
          <a:endParaRPr lang="en-GB"/>
        </a:p>
      </dgm:t>
    </dgm:pt>
    <dgm:pt modelId="{6D012CE9-8A02-4D00-B10C-9F197F79CFC4}" type="pres">
      <dgm:prSet presAssocID="{95EF5D95-C96B-4976-BB32-570253D0A5B7}" presName="parTx" presStyleLbl="alignNode1" presStyleIdx="0" presStyleCnt="3">
        <dgm:presLayoutVars>
          <dgm:chMax val="0"/>
          <dgm:chPref val="0"/>
          <dgm:bulletEnabled val="1"/>
        </dgm:presLayoutVars>
      </dgm:prSet>
      <dgm:spPr/>
      <dgm:t>
        <a:bodyPr/>
        <a:lstStyle/>
        <a:p>
          <a:endParaRPr lang="en-GB"/>
        </a:p>
      </dgm:t>
    </dgm:pt>
    <dgm:pt modelId="{AAC70E5A-900E-4510-9086-033C9CA95C82}" type="pres">
      <dgm:prSet presAssocID="{95EF5D95-C96B-4976-BB32-570253D0A5B7}" presName="desTx" presStyleLbl="alignAccFollowNode1" presStyleIdx="0" presStyleCnt="3" custLinFactNeighborX="-103" custLinFactNeighborY="463">
        <dgm:presLayoutVars>
          <dgm:bulletEnabled val="1"/>
        </dgm:presLayoutVars>
      </dgm:prSet>
      <dgm:spPr/>
      <dgm:t>
        <a:bodyPr/>
        <a:lstStyle/>
        <a:p>
          <a:endParaRPr lang="en-GB"/>
        </a:p>
      </dgm:t>
    </dgm:pt>
    <dgm:pt modelId="{ED3B2E14-22FC-4B5A-BEDE-9EEFE9DD7843}" type="pres">
      <dgm:prSet presAssocID="{68874244-E4E4-49B7-9A5A-00D871066826}" presName="space" presStyleCnt="0"/>
      <dgm:spPr/>
      <dgm:t>
        <a:bodyPr/>
        <a:lstStyle/>
        <a:p>
          <a:endParaRPr lang="en-GB"/>
        </a:p>
      </dgm:t>
    </dgm:pt>
    <dgm:pt modelId="{1B64CD3D-B620-45F7-87CC-91282E34025B}" type="pres">
      <dgm:prSet presAssocID="{825C9572-B966-4528-BBA4-8F87079C04E7}" presName="composite" presStyleCnt="0"/>
      <dgm:spPr/>
      <dgm:t>
        <a:bodyPr/>
        <a:lstStyle/>
        <a:p>
          <a:endParaRPr lang="en-GB"/>
        </a:p>
      </dgm:t>
    </dgm:pt>
    <dgm:pt modelId="{8C4E35D5-F5EC-46FD-8C02-75EC5F0078D6}" type="pres">
      <dgm:prSet presAssocID="{825C9572-B966-4528-BBA4-8F87079C04E7}" presName="parTx" presStyleLbl="alignNode1" presStyleIdx="1" presStyleCnt="3" custLinFactNeighborX="-186" custLinFactNeighborY="-3037">
        <dgm:presLayoutVars>
          <dgm:chMax val="0"/>
          <dgm:chPref val="0"/>
          <dgm:bulletEnabled val="1"/>
        </dgm:presLayoutVars>
      </dgm:prSet>
      <dgm:spPr/>
      <dgm:t>
        <a:bodyPr/>
        <a:lstStyle/>
        <a:p>
          <a:endParaRPr lang="en-GB"/>
        </a:p>
      </dgm:t>
    </dgm:pt>
    <dgm:pt modelId="{07298AA2-0167-47A9-A93B-5C38459010BA}" type="pres">
      <dgm:prSet presAssocID="{825C9572-B966-4528-BBA4-8F87079C04E7}" presName="desTx" presStyleLbl="alignAccFollowNode1" presStyleIdx="1" presStyleCnt="3">
        <dgm:presLayoutVars>
          <dgm:bulletEnabled val="1"/>
        </dgm:presLayoutVars>
      </dgm:prSet>
      <dgm:spPr/>
      <dgm:t>
        <a:bodyPr/>
        <a:lstStyle/>
        <a:p>
          <a:endParaRPr lang="en-GB"/>
        </a:p>
      </dgm:t>
    </dgm:pt>
    <dgm:pt modelId="{DC6BE0A9-AB2E-4D69-AB51-12B893CED5B1}" type="pres">
      <dgm:prSet presAssocID="{C07838BA-A122-46B7-9547-E66C52DD1399}" presName="space" presStyleCnt="0"/>
      <dgm:spPr/>
      <dgm:t>
        <a:bodyPr/>
        <a:lstStyle/>
        <a:p>
          <a:endParaRPr lang="en-GB"/>
        </a:p>
      </dgm:t>
    </dgm:pt>
    <dgm:pt modelId="{9A327FA4-A37F-4092-B466-29F913AA13B3}" type="pres">
      <dgm:prSet presAssocID="{2177ADC1-A0A5-4E98-A881-205773208F7B}" presName="composite" presStyleCnt="0"/>
      <dgm:spPr/>
    </dgm:pt>
    <dgm:pt modelId="{EC03F2C2-53E3-488A-9A29-9D4F0A0D281F}" type="pres">
      <dgm:prSet presAssocID="{2177ADC1-A0A5-4E98-A881-205773208F7B}" presName="parTx" presStyleLbl="alignNode1" presStyleIdx="2" presStyleCnt="3" custScaleY="135061">
        <dgm:presLayoutVars>
          <dgm:chMax val="0"/>
          <dgm:chPref val="0"/>
          <dgm:bulletEnabled val="1"/>
        </dgm:presLayoutVars>
      </dgm:prSet>
      <dgm:spPr/>
      <dgm:t>
        <a:bodyPr/>
        <a:lstStyle/>
        <a:p>
          <a:endParaRPr lang="en-GB"/>
        </a:p>
      </dgm:t>
    </dgm:pt>
    <dgm:pt modelId="{7D6D4F56-6909-4D2C-8BD3-C7C955AB94BD}" type="pres">
      <dgm:prSet presAssocID="{2177ADC1-A0A5-4E98-A881-205773208F7B}" presName="desTx" presStyleLbl="alignAccFollowNode1" presStyleIdx="2" presStyleCnt="3">
        <dgm:presLayoutVars>
          <dgm:bulletEnabled val="1"/>
        </dgm:presLayoutVars>
      </dgm:prSet>
      <dgm:spPr/>
      <dgm:t>
        <a:bodyPr/>
        <a:lstStyle/>
        <a:p>
          <a:endParaRPr lang="en-GB"/>
        </a:p>
      </dgm:t>
    </dgm:pt>
  </dgm:ptLst>
  <dgm:cxnLst>
    <dgm:cxn modelId="{8E6F475D-C8E3-492A-9D4E-04CC0FA74A63}" type="presOf" srcId="{9A1AF70F-7FCA-4907-91B6-1942DB28F0A0}" destId="{7D6D4F56-6909-4D2C-8BD3-C7C955AB94BD}" srcOrd="0" destOrd="5" presId="urn:microsoft.com/office/officeart/2005/8/layout/hList1"/>
    <dgm:cxn modelId="{0DAE653F-C4CB-4900-8A7E-AC9F79A94114}" type="presOf" srcId="{3F054B05-3D03-4B70-9480-6D6A15838B3F}" destId="{AAC70E5A-900E-4510-9086-033C9CA95C82}" srcOrd="0" destOrd="2" presId="urn:microsoft.com/office/officeart/2005/8/layout/hList1"/>
    <dgm:cxn modelId="{4DCD636C-C3BD-4BA3-935E-EF35CA7C5003}" type="presOf" srcId="{A750FC4F-CAF6-4AC4-B37A-165CB7D2BA3B}" destId="{7D6D4F56-6909-4D2C-8BD3-C7C955AB94BD}" srcOrd="0" destOrd="0" presId="urn:microsoft.com/office/officeart/2005/8/layout/hList1"/>
    <dgm:cxn modelId="{7E6EDCA0-A1E4-4084-93EB-45FD4AC842F8}" type="presOf" srcId="{BEC0BC21-1AEB-4AAA-B14A-E9321F0D98CC}" destId="{AAC70E5A-900E-4510-9086-033C9CA95C82}" srcOrd="0" destOrd="5" presId="urn:microsoft.com/office/officeart/2005/8/layout/hList1"/>
    <dgm:cxn modelId="{FBC1C8C3-C6B2-41A5-853A-24E8B9C1AC3A}" type="presOf" srcId="{3E260E61-CB85-40CE-A4DB-FFC02CA6AB20}" destId="{7D6D4F56-6909-4D2C-8BD3-C7C955AB94BD}" srcOrd="0" destOrd="3" presId="urn:microsoft.com/office/officeart/2005/8/layout/hList1"/>
    <dgm:cxn modelId="{362E9539-4AF0-467C-B22C-00BC290CE61C}" srcId="{95EF5D95-C96B-4976-BB32-570253D0A5B7}" destId="{C908D411-D499-424A-B189-5C87C2749A07}" srcOrd="1" destOrd="0" parTransId="{6DFB7205-6008-49F0-9A6F-A6605B9510EC}" sibTransId="{63ACFFF7-AB2A-4C04-BA25-3441206A70B2}"/>
    <dgm:cxn modelId="{D17FCEA5-875A-42D9-9D2F-A1713465CB45}" type="presOf" srcId="{CE1A804F-5F75-4603-8FEB-B304E012EA2E}" destId="{7D6D4F56-6909-4D2C-8BD3-C7C955AB94BD}" srcOrd="0" destOrd="2" presId="urn:microsoft.com/office/officeart/2005/8/layout/hList1"/>
    <dgm:cxn modelId="{06B7745D-77F9-44D6-B15C-BEB3C149BEBC}" type="presOf" srcId="{40F4319A-E926-4579-A278-75328F48FEA4}" destId="{AAC70E5A-900E-4510-9086-033C9CA95C82}" srcOrd="0" destOrd="3" presId="urn:microsoft.com/office/officeart/2005/8/layout/hList1"/>
    <dgm:cxn modelId="{2874B1AD-E38E-478A-8878-872829AD98A7}" srcId="{37455683-A1B1-479B-AC62-94945F1BC1A3}" destId="{18AE90E5-3C0A-43EC-8FD6-4CC6AE2DF7CB}" srcOrd="1" destOrd="0" parTransId="{1FB54ABB-2D7F-4CEC-B718-4B81E5434004}" sibTransId="{7B0B431A-40D3-4E49-84A3-6BBE147B7C04}"/>
    <dgm:cxn modelId="{33D71A34-C99C-48E0-896C-F3F65B7920E8}" srcId="{95EF5D95-C96B-4976-BB32-570253D0A5B7}" destId="{068D32F7-22D0-410C-A157-8B105DCA9BBD}" srcOrd="4" destOrd="0" parTransId="{92BFFEE2-3526-47A3-B123-848EC039CA17}" sibTransId="{0539CCC4-FEB3-46A5-AD6B-4C89DE90ADB7}"/>
    <dgm:cxn modelId="{58AA7AA4-ECE3-439A-8FA3-B5CE1EF260C2}" srcId="{2177ADC1-A0A5-4E98-A881-205773208F7B}" destId="{9A1AF70F-7FCA-4907-91B6-1942DB28F0A0}" srcOrd="5" destOrd="0" parTransId="{B42E0373-4C86-4653-8CC3-863B7CC83594}" sibTransId="{E8080E6C-0010-49FD-AC64-15EB7D4ADA8E}"/>
    <dgm:cxn modelId="{5458D0D2-F280-4D04-A7DB-C8CCB23731F1}" srcId="{95EF5D95-C96B-4976-BB32-570253D0A5B7}" destId="{BEC0BC21-1AEB-4AAA-B14A-E9321F0D98CC}" srcOrd="5" destOrd="0" parTransId="{76D94868-9BEF-4DDD-B2E7-484DE97021C1}" sibTransId="{FCC66524-96CF-45E6-9249-80A99213D2F1}"/>
    <dgm:cxn modelId="{5582AF19-6295-4D99-B718-463CD8757355}" srcId="{825C9572-B966-4528-BBA4-8F87079C04E7}" destId="{C83A8224-482F-4241-A639-AA8B285265D5}" srcOrd="1" destOrd="0" parTransId="{431BD7E8-1460-402B-A15C-5C90C3069134}" sibTransId="{02BD3C0F-9FD8-4B7B-A638-F6E9A17B3286}"/>
    <dgm:cxn modelId="{B84B5635-95DA-4508-B6F5-11693ABB8B4E}" type="presOf" srcId="{18AE90E5-3C0A-43EC-8FD6-4CC6AE2DF7CB}" destId="{07298AA2-0167-47A9-A93B-5C38459010BA}" srcOrd="0" destOrd="4" presId="urn:microsoft.com/office/officeart/2005/8/layout/hList1"/>
    <dgm:cxn modelId="{C3611292-040F-4802-A9ED-15F5B57F03A4}" type="presOf" srcId="{C908D411-D499-424A-B189-5C87C2749A07}" destId="{AAC70E5A-900E-4510-9086-033C9CA95C82}" srcOrd="0" destOrd="1" presId="urn:microsoft.com/office/officeart/2005/8/layout/hList1"/>
    <dgm:cxn modelId="{54DB7602-6926-4412-96D0-1F1EFE06C89A}" srcId="{2177ADC1-A0A5-4E98-A881-205773208F7B}" destId="{A750FC4F-CAF6-4AC4-B37A-165CB7D2BA3B}" srcOrd="0" destOrd="0" parTransId="{EA3E03EF-525E-4610-87EF-4D07A4A90697}" sibTransId="{36FA82E6-14BF-4E53-A147-41EE1D34E031}"/>
    <dgm:cxn modelId="{A5DDAF14-021A-48B5-B55C-0B561A298083}" srcId="{95EF5D95-C96B-4976-BB32-570253D0A5B7}" destId="{24DF8534-8C63-4B6F-9473-93F901A588F1}" srcOrd="0" destOrd="0" parTransId="{92B18AEE-7581-4089-B9A1-83D4770C07AB}" sibTransId="{82C9A62F-4A51-468A-9F62-0711D65C3832}"/>
    <dgm:cxn modelId="{EE677080-66ED-4372-B869-21F8E8539329}" type="presOf" srcId="{444AB42B-F07B-4F81-BC61-BD74A19FBCB7}" destId="{07298AA2-0167-47A9-A93B-5C38459010BA}" srcOrd="0" destOrd="3" presId="urn:microsoft.com/office/officeart/2005/8/layout/hList1"/>
    <dgm:cxn modelId="{8CE0D410-7FEC-4BBD-AC57-93A1DE766A96}" srcId="{37455683-A1B1-479B-AC62-94945F1BC1A3}" destId="{444AB42B-F07B-4F81-BC61-BD74A19FBCB7}" srcOrd="0" destOrd="0" parTransId="{BA7B2B04-E2CE-4FE6-B21F-F956356C88D0}" sibTransId="{72796B4C-A6CD-4C1E-AB03-CC2B5C5D8EF8}"/>
    <dgm:cxn modelId="{7C9B34DF-A021-4B09-AD68-FD9A9401C497}" srcId="{06876E76-0281-4315-9CCD-9065047ABA59}" destId="{95EF5D95-C96B-4976-BB32-570253D0A5B7}" srcOrd="0" destOrd="0" parTransId="{819C1359-15FD-479B-9C49-DF0B3FF86574}" sibTransId="{68874244-E4E4-49B7-9A5A-00D871066826}"/>
    <dgm:cxn modelId="{68A9490D-44D8-4CE1-BE92-7E9E6897880F}" type="presOf" srcId="{95EF5D95-C96B-4976-BB32-570253D0A5B7}" destId="{6D012CE9-8A02-4D00-B10C-9F197F79CFC4}" srcOrd="0" destOrd="0" presId="urn:microsoft.com/office/officeart/2005/8/layout/hList1"/>
    <dgm:cxn modelId="{B0CD759E-FBB7-4214-B382-B8D880556C55}" type="presOf" srcId="{24DF8534-8C63-4B6F-9473-93F901A588F1}" destId="{AAC70E5A-900E-4510-9086-033C9CA95C82}" srcOrd="0" destOrd="0" presId="urn:microsoft.com/office/officeart/2005/8/layout/hList1"/>
    <dgm:cxn modelId="{9E287E21-E86E-47E3-8493-985C2D42EC65}" srcId="{2177ADC1-A0A5-4E98-A881-205773208F7B}" destId="{74C1E85E-FD7C-4953-A60B-E7FE7DBF59D2}" srcOrd="4" destOrd="0" parTransId="{39FADA5A-0153-4AA0-A1AB-123B9DE19A1A}" sibTransId="{18D6E9CC-9E12-4304-A4BA-26D2A971EC8B}"/>
    <dgm:cxn modelId="{06733531-18DA-421B-8D84-2DF57395AD0C}" type="presOf" srcId="{C83A8224-482F-4241-A639-AA8B285265D5}" destId="{07298AA2-0167-47A9-A93B-5C38459010BA}" srcOrd="0" destOrd="1" presId="urn:microsoft.com/office/officeart/2005/8/layout/hList1"/>
    <dgm:cxn modelId="{816B8DA1-FC58-4301-AE69-A240C5D9A200}" type="presOf" srcId="{0CC2416A-FE3F-43DF-B8E6-A71DB1A4DB8A}" destId="{7D6D4F56-6909-4D2C-8BD3-C7C955AB94BD}" srcOrd="0" destOrd="6" presId="urn:microsoft.com/office/officeart/2005/8/layout/hList1"/>
    <dgm:cxn modelId="{4BE6EEF6-2C9D-498E-9E29-E8D66AAD7011}" type="presOf" srcId="{C6ABBDD6-F8BE-4205-92C1-FDF90199A14A}" destId="{07298AA2-0167-47A9-A93B-5C38459010BA}" srcOrd="0" destOrd="0" presId="urn:microsoft.com/office/officeart/2005/8/layout/hList1"/>
    <dgm:cxn modelId="{3A6818E9-14F3-42A5-91F5-60E97D69BD92}" type="presOf" srcId="{068D32F7-22D0-410C-A157-8B105DCA9BBD}" destId="{AAC70E5A-900E-4510-9086-033C9CA95C82}" srcOrd="0" destOrd="4" presId="urn:microsoft.com/office/officeart/2005/8/layout/hList1"/>
    <dgm:cxn modelId="{93C05ACD-FBC5-41B2-A570-FCA4BBF15890}" type="presOf" srcId="{74C1E85E-FD7C-4953-A60B-E7FE7DBF59D2}" destId="{7D6D4F56-6909-4D2C-8BD3-C7C955AB94BD}" srcOrd="0" destOrd="4" presId="urn:microsoft.com/office/officeart/2005/8/layout/hList1"/>
    <dgm:cxn modelId="{2601382C-C492-4F5C-9B14-05A202A165BB}" srcId="{06876E76-0281-4315-9CCD-9065047ABA59}" destId="{825C9572-B966-4528-BBA4-8F87079C04E7}" srcOrd="1" destOrd="0" parTransId="{3C74926F-4122-42F8-84E5-E38EAE024520}" sibTransId="{C07838BA-A122-46B7-9547-E66C52DD1399}"/>
    <dgm:cxn modelId="{1DE4FFCB-5A73-40A9-8688-CC15C63F2218}" srcId="{2177ADC1-A0A5-4E98-A881-205773208F7B}" destId="{3E260E61-CB85-40CE-A4DB-FFC02CA6AB20}" srcOrd="3" destOrd="0" parTransId="{430AE991-F566-4ED8-AB4B-18650D8FFF6B}" sibTransId="{9CCE85FC-C164-4A7B-B396-C79EE55EA85F}"/>
    <dgm:cxn modelId="{0799EFC0-E730-4EB2-8E9E-3722667D7E46}" type="presOf" srcId="{2177ADC1-A0A5-4E98-A881-205773208F7B}" destId="{EC03F2C2-53E3-488A-9A29-9D4F0A0D281F}" srcOrd="0" destOrd="0" presId="urn:microsoft.com/office/officeart/2005/8/layout/hList1"/>
    <dgm:cxn modelId="{C52E0C23-2BA7-412A-B031-DAE03B7859A8}" srcId="{825C9572-B966-4528-BBA4-8F87079C04E7}" destId="{37455683-A1B1-479B-AC62-94945F1BC1A3}" srcOrd="2" destOrd="0" parTransId="{AF982F98-0B5D-4022-B393-6C341B0C31BC}" sibTransId="{0813A296-F761-4A2F-A260-2A0B02418F70}"/>
    <dgm:cxn modelId="{D35BB2BB-13FD-4D86-B32E-121BAAC0B728}" type="presOf" srcId="{825C9572-B966-4528-BBA4-8F87079C04E7}" destId="{8C4E35D5-F5EC-46FD-8C02-75EC5F0078D6}" srcOrd="0" destOrd="0" presId="urn:microsoft.com/office/officeart/2005/8/layout/hList1"/>
    <dgm:cxn modelId="{04DFC7F5-995E-4829-8564-8840046E2173}" srcId="{2177ADC1-A0A5-4E98-A881-205773208F7B}" destId="{C3348456-3209-4431-9CCA-70535EC1D3A2}" srcOrd="1" destOrd="0" parTransId="{BBE4E1BC-A147-4EF6-80B7-131522FB2EB9}" sibTransId="{5891B130-7482-4F3C-AA9C-337A134B1274}"/>
    <dgm:cxn modelId="{F90C8174-8702-40B1-9BBD-9EB7113FCB60}" type="presOf" srcId="{C3348456-3209-4431-9CCA-70535EC1D3A2}" destId="{7D6D4F56-6909-4D2C-8BD3-C7C955AB94BD}" srcOrd="0" destOrd="1" presId="urn:microsoft.com/office/officeart/2005/8/layout/hList1"/>
    <dgm:cxn modelId="{E6D39AB9-CD2A-4941-AB28-12A59D7F4CE9}" srcId="{825C9572-B966-4528-BBA4-8F87079C04E7}" destId="{C6ABBDD6-F8BE-4205-92C1-FDF90199A14A}" srcOrd="0" destOrd="0" parTransId="{B987F768-409B-4866-B9A5-D72BA619696C}" sibTransId="{1B8E6183-FF99-4B3E-A52C-2E990E11959D}"/>
    <dgm:cxn modelId="{982C4920-E62C-4692-89B6-2BC7E3E5FE21}" srcId="{2177ADC1-A0A5-4E98-A881-205773208F7B}" destId="{0CC2416A-FE3F-43DF-B8E6-A71DB1A4DB8A}" srcOrd="6" destOrd="0" parTransId="{E24E8FD8-102D-447A-A49F-284355914250}" sibTransId="{4ADA8B54-1B8D-4479-BA9D-E56C71904B99}"/>
    <dgm:cxn modelId="{1C0CC2C9-DFE1-4D31-8D94-F9C229D6F0B5}" type="presOf" srcId="{37455683-A1B1-479B-AC62-94945F1BC1A3}" destId="{07298AA2-0167-47A9-A93B-5C38459010BA}" srcOrd="0" destOrd="2" presId="urn:microsoft.com/office/officeart/2005/8/layout/hList1"/>
    <dgm:cxn modelId="{39F37E71-C03D-44E2-98CD-321083B4FCF0}" srcId="{95EF5D95-C96B-4976-BB32-570253D0A5B7}" destId="{3F054B05-3D03-4B70-9480-6D6A15838B3F}" srcOrd="2" destOrd="0" parTransId="{D3B099DC-76F6-4E88-8A30-47DC8C1F648E}" sibTransId="{86EB5CE6-CC04-443F-9D57-9B0FE54ED104}"/>
    <dgm:cxn modelId="{9CD50E82-3284-4CB3-8000-BE05F724496C}" type="presOf" srcId="{06876E76-0281-4315-9CCD-9065047ABA59}" destId="{42DDF74A-AFD6-4C1A-94F0-37BAF0634371}" srcOrd="0" destOrd="0" presId="urn:microsoft.com/office/officeart/2005/8/layout/hList1"/>
    <dgm:cxn modelId="{50B8944A-5A90-4F66-83AD-DA6B923D6A9F}" srcId="{95EF5D95-C96B-4976-BB32-570253D0A5B7}" destId="{40F4319A-E926-4579-A278-75328F48FEA4}" srcOrd="3" destOrd="0" parTransId="{F1DBDA4B-E712-48C3-8167-8FE47A022C1A}" sibTransId="{9716A97C-60DB-4826-BBF4-44ABC41FDB2C}"/>
    <dgm:cxn modelId="{19B17DEA-0C37-4DCE-BEE5-630936948EB9}" srcId="{2177ADC1-A0A5-4E98-A881-205773208F7B}" destId="{CE1A804F-5F75-4603-8FEB-B304E012EA2E}" srcOrd="2" destOrd="0" parTransId="{ADBF7E44-6D3F-446E-AB7E-3A2A2178944C}" sibTransId="{0D72052C-3668-4DAB-A422-A3F9B1C9B34B}"/>
    <dgm:cxn modelId="{4B024F7A-DF2C-4EAC-B1E1-2EFB906780A7}" srcId="{06876E76-0281-4315-9CCD-9065047ABA59}" destId="{2177ADC1-A0A5-4E98-A881-205773208F7B}" srcOrd="2" destOrd="0" parTransId="{D1A93A96-0309-46CA-8764-7C84EC0FE171}" sibTransId="{EC0CC054-C32D-42A3-9289-793988C55BB1}"/>
    <dgm:cxn modelId="{266F5ABB-25D3-4171-86BD-5F1DCC5F014A}" type="presParOf" srcId="{42DDF74A-AFD6-4C1A-94F0-37BAF0634371}" destId="{AA2100D5-0591-4FBD-9E32-C4FA48A9298B}" srcOrd="0" destOrd="0" presId="urn:microsoft.com/office/officeart/2005/8/layout/hList1"/>
    <dgm:cxn modelId="{9EE6FCA1-0DEF-400C-A55C-33A797D92209}" type="presParOf" srcId="{AA2100D5-0591-4FBD-9E32-C4FA48A9298B}" destId="{6D012CE9-8A02-4D00-B10C-9F197F79CFC4}" srcOrd="0" destOrd="0" presId="urn:microsoft.com/office/officeart/2005/8/layout/hList1"/>
    <dgm:cxn modelId="{1EDBFC2E-A8DB-4972-BC10-81BA4F43F8DA}" type="presParOf" srcId="{AA2100D5-0591-4FBD-9E32-C4FA48A9298B}" destId="{AAC70E5A-900E-4510-9086-033C9CA95C82}" srcOrd="1" destOrd="0" presId="urn:microsoft.com/office/officeart/2005/8/layout/hList1"/>
    <dgm:cxn modelId="{8A5F03E2-BF2B-4E25-AFBD-417E219B417E}" type="presParOf" srcId="{42DDF74A-AFD6-4C1A-94F0-37BAF0634371}" destId="{ED3B2E14-22FC-4B5A-BEDE-9EEFE9DD7843}" srcOrd="1" destOrd="0" presId="urn:microsoft.com/office/officeart/2005/8/layout/hList1"/>
    <dgm:cxn modelId="{F1E3D46D-533C-4B63-B6B5-894AFA85FA82}" type="presParOf" srcId="{42DDF74A-AFD6-4C1A-94F0-37BAF0634371}" destId="{1B64CD3D-B620-45F7-87CC-91282E34025B}" srcOrd="2" destOrd="0" presId="urn:microsoft.com/office/officeart/2005/8/layout/hList1"/>
    <dgm:cxn modelId="{2D070191-B691-4892-9A85-5ADB62133987}" type="presParOf" srcId="{1B64CD3D-B620-45F7-87CC-91282E34025B}" destId="{8C4E35D5-F5EC-46FD-8C02-75EC5F0078D6}" srcOrd="0" destOrd="0" presId="urn:microsoft.com/office/officeart/2005/8/layout/hList1"/>
    <dgm:cxn modelId="{8189D9E2-8A7E-492B-8871-9C5B88C544EA}" type="presParOf" srcId="{1B64CD3D-B620-45F7-87CC-91282E34025B}" destId="{07298AA2-0167-47A9-A93B-5C38459010BA}" srcOrd="1" destOrd="0" presId="urn:microsoft.com/office/officeart/2005/8/layout/hList1"/>
    <dgm:cxn modelId="{9CD4FF0E-DB2C-4749-926B-542568CCBC72}" type="presParOf" srcId="{42DDF74A-AFD6-4C1A-94F0-37BAF0634371}" destId="{DC6BE0A9-AB2E-4D69-AB51-12B893CED5B1}" srcOrd="3" destOrd="0" presId="urn:microsoft.com/office/officeart/2005/8/layout/hList1"/>
    <dgm:cxn modelId="{664162CC-8D7C-4786-9BC2-510102CC3DC8}" type="presParOf" srcId="{42DDF74A-AFD6-4C1A-94F0-37BAF0634371}" destId="{9A327FA4-A37F-4092-B466-29F913AA13B3}" srcOrd="4" destOrd="0" presId="urn:microsoft.com/office/officeart/2005/8/layout/hList1"/>
    <dgm:cxn modelId="{7EFC007A-E9A7-498A-A44B-CF19951FE3FB}" type="presParOf" srcId="{9A327FA4-A37F-4092-B466-29F913AA13B3}" destId="{EC03F2C2-53E3-488A-9A29-9D4F0A0D281F}" srcOrd="0" destOrd="0" presId="urn:microsoft.com/office/officeart/2005/8/layout/hList1"/>
    <dgm:cxn modelId="{F6459214-3D49-4B0E-AB0F-42A8328878E7}" type="presParOf" srcId="{9A327FA4-A37F-4092-B466-29F913AA13B3}" destId="{7D6D4F56-6909-4D2C-8BD3-C7C955AB94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876E76-0281-4315-9CCD-9065047ABA59}"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GB"/>
        </a:p>
      </dgm:t>
    </dgm:pt>
    <dgm:pt modelId="{95EF5D95-C96B-4976-BB32-570253D0A5B7}">
      <dgm:prSet phldrT="[Text]" custT="1"/>
      <dgm:spPr>
        <a:solidFill>
          <a:schemeClr val="tx2"/>
        </a:solidFill>
      </dgm:spPr>
      <dgm:t>
        <a:bodyPr/>
        <a:lstStyle/>
        <a:p>
          <a:r>
            <a:rPr lang="en-GB" sz="1800" b="1" dirty="0" smtClean="0">
              <a:latin typeface="NeueHaasGroteskDisp Std Blk"/>
              <a:cs typeface="Arial" pitchFamily="34" charset="0"/>
            </a:rPr>
            <a:t>Plastic Electronics in Advanced Manufacturing</a:t>
          </a:r>
          <a:endParaRPr lang="en-GB" sz="1800" b="1" dirty="0">
            <a:latin typeface="NeueHaasGroteskDisp Std Blk"/>
            <a:cs typeface="Arial" pitchFamily="34" charset="0"/>
          </a:endParaRPr>
        </a:p>
      </dgm:t>
    </dgm:pt>
    <dgm:pt modelId="{819C1359-15FD-479B-9C49-DF0B3FF86574}" type="parTrans" cxnId="{7C9B34DF-A021-4B09-AD68-FD9A9401C497}">
      <dgm:prSet/>
      <dgm:spPr/>
      <dgm:t>
        <a:bodyPr/>
        <a:lstStyle/>
        <a:p>
          <a:endParaRPr lang="en-GB">
            <a:latin typeface="NeueHaasGroteskDisp Std Blk"/>
          </a:endParaRPr>
        </a:p>
      </dgm:t>
    </dgm:pt>
    <dgm:pt modelId="{68874244-E4E4-49B7-9A5A-00D871066826}" type="sibTrans" cxnId="{7C9B34DF-A021-4B09-AD68-FD9A9401C497}">
      <dgm:prSet/>
      <dgm:spPr/>
      <dgm:t>
        <a:bodyPr/>
        <a:lstStyle/>
        <a:p>
          <a:endParaRPr lang="en-GB">
            <a:latin typeface="NeueHaasGroteskDisp Std Blk"/>
          </a:endParaRPr>
        </a:p>
      </dgm:t>
    </dgm:pt>
    <dgm:pt modelId="{24DF8534-8C63-4B6F-9473-93F901A588F1}">
      <dgm:prSet phldrT="[Text]" custT="1"/>
      <dgm:spPr/>
      <dgm:t>
        <a:bodyPr/>
        <a:lstStyle/>
        <a:p>
          <a:pPr>
            <a:lnSpc>
              <a:spcPct val="114000"/>
            </a:lnSpc>
            <a:spcAft>
              <a:spcPts val="0"/>
            </a:spcAft>
          </a:pPr>
          <a:r>
            <a:rPr lang="en-GB" sz="1400" dirty="0" smtClean="0">
              <a:solidFill>
                <a:schemeClr val="tx1"/>
              </a:solidFill>
              <a:latin typeface="Arial" pitchFamily="34" charset="0"/>
              <a:cs typeface="Arial" pitchFamily="34" charset="0"/>
            </a:rPr>
            <a:t>Material Scientists </a:t>
          </a:r>
          <a:endParaRPr lang="en-GB" sz="1400" dirty="0">
            <a:solidFill>
              <a:schemeClr val="tx1"/>
            </a:solidFill>
            <a:latin typeface="Arial" pitchFamily="34" charset="0"/>
            <a:cs typeface="Arial" pitchFamily="34" charset="0"/>
          </a:endParaRPr>
        </a:p>
      </dgm:t>
    </dgm:pt>
    <dgm:pt modelId="{82C9A62F-4A51-468A-9F62-0711D65C3832}" type="sibTrans" cxnId="{A5DDAF14-021A-48B5-B55C-0B561A298083}">
      <dgm:prSet/>
      <dgm:spPr/>
      <dgm:t>
        <a:bodyPr/>
        <a:lstStyle/>
        <a:p>
          <a:endParaRPr lang="en-GB">
            <a:latin typeface="NeueHaasGroteskDisp Std Blk"/>
          </a:endParaRPr>
        </a:p>
      </dgm:t>
    </dgm:pt>
    <dgm:pt modelId="{92B18AEE-7581-4089-B9A1-83D4770C07AB}" type="parTrans" cxnId="{A5DDAF14-021A-48B5-B55C-0B561A298083}">
      <dgm:prSet/>
      <dgm:spPr/>
      <dgm:t>
        <a:bodyPr/>
        <a:lstStyle/>
        <a:p>
          <a:endParaRPr lang="en-GB">
            <a:latin typeface="NeueHaasGroteskDisp Std Blk"/>
          </a:endParaRPr>
        </a:p>
      </dgm:t>
    </dgm:pt>
    <dgm:pt modelId="{0EF6D8D7-A515-4CAC-A095-0C26CDDF9158}">
      <dgm:prSet custT="1"/>
      <dgm:spPr/>
      <dgm:t>
        <a:bodyPr/>
        <a:lstStyle/>
        <a:p>
          <a:r>
            <a:rPr lang="en-GB" sz="1400" dirty="0" smtClean="0">
              <a:solidFill>
                <a:schemeClr val="tx1"/>
              </a:solidFill>
              <a:latin typeface="Arial" pitchFamily="34" charset="0"/>
              <a:cs typeface="Arial" pitchFamily="34" charset="0"/>
            </a:rPr>
            <a:t>Electronic engineers</a:t>
          </a:r>
        </a:p>
      </dgm:t>
    </dgm:pt>
    <dgm:pt modelId="{6DD1E32C-383B-4F19-BD59-47758E3336AE}" type="parTrans" cxnId="{E2541F7D-59D7-4A9A-BF5E-F8A29D05E600}">
      <dgm:prSet/>
      <dgm:spPr/>
      <dgm:t>
        <a:bodyPr/>
        <a:lstStyle/>
        <a:p>
          <a:endParaRPr lang="en-GB"/>
        </a:p>
      </dgm:t>
    </dgm:pt>
    <dgm:pt modelId="{91C525A5-0C51-44F0-8F4B-299D8B1C15FA}" type="sibTrans" cxnId="{E2541F7D-59D7-4A9A-BF5E-F8A29D05E600}">
      <dgm:prSet/>
      <dgm:spPr/>
      <dgm:t>
        <a:bodyPr/>
        <a:lstStyle/>
        <a:p>
          <a:endParaRPr lang="en-GB"/>
        </a:p>
      </dgm:t>
    </dgm:pt>
    <dgm:pt modelId="{B0BF7966-E566-4249-8176-A7F32A7E4731}">
      <dgm:prSet phldrT="[Text]" custT="1"/>
      <dgm:spPr/>
      <dgm:t>
        <a:bodyPr/>
        <a:lstStyle/>
        <a:p>
          <a:pPr>
            <a:lnSpc>
              <a:spcPct val="114000"/>
            </a:lnSpc>
            <a:spcAft>
              <a:spcPts val="0"/>
            </a:spcAft>
          </a:pPr>
          <a:r>
            <a:rPr lang="en-GB" sz="1400" dirty="0" smtClean="0">
              <a:solidFill>
                <a:schemeClr val="tx1"/>
              </a:solidFill>
              <a:latin typeface="Arial" pitchFamily="34" charset="0"/>
              <a:cs typeface="Arial" pitchFamily="34" charset="0"/>
            </a:rPr>
            <a:t>Physicists</a:t>
          </a:r>
          <a:endParaRPr lang="en-GB" sz="1400" dirty="0">
            <a:solidFill>
              <a:schemeClr val="tx1"/>
            </a:solidFill>
            <a:latin typeface="Arial" pitchFamily="34" charset="0"/>
            <a:cs typeface="Arial" pitchFamily="34" charset="0"/>
          </a:endParaRPr>
        </a:p>
      </dgm:t>
    </dgm:pt>
    <dgm:pt modelId="{7346964F-F14A-4CE0-B185-4465F56FAB1B}" type="parTrans" cxnId="{E08DC4D9-D75D-4410-90E6-7610056832F0}">
      <dgm:prSet/>
      <dgm:spPr/>
      <dgm:t>
        <a:bodyPr/>
        <a:lstStyle/>
        <a:p>
          <a:endParaRPr lang="en-GB"/>
        </a:p>
      </dgm:t>
    </dgm:pt>
    <dgm:pt modelId="{D91D0067-3856-4CC0-AA42-A232D722C74D}" type="sibTrans" cxnId="{E08DC4D9-D75D-4410-90E6-7610056832F0}">
      <dgm:prSet/>
      <dgm:spPr/>
      <dgm:t>
        <a:bodyPr/>
        <a:lstStyle/>
        <a:p>
          <a:endParaRPr lang="en-GB"/>
        </a:p>
      </dgm:t>
    </dgm:pt>
    <dgm:pt modelId="{14C85C7B-514A-40B4-BE0B-4DF5006E2EAF}">
      <dgm:prSet phldrT="[Text]" custT="1"/>
      <dgm:spPr/>
      <dgm:t>
        <a:bodyPr/>
        <a:lstStyle/>
        <a:p>
          <a:pPr>
            <a:lnSpc>
              <a:spcPct val="114000"/>
            </a:lnSpc>
            <a:spcAft>
              <a:spcPts val="0"/>
            </a:spcAft>
          </a:pPr>
          <a:r>
            <a:rPr lang="en-GB" sz="1400" dirty="0" smtClean="0">
              <a:solidFill>
                <a:schemeClr val="tx1"/>
              </a:solidFill>
              <a:latin typeface="Arial" pitchFamily="34" charset="0"/>
              <a:cs typeface="Arial" pitchFamily="34" charset="0"/>
            </a:rPr>
            <a:t>Chemists</a:t>
          </a:r>
          <a:endParaRPr lang="en-GB" sz="1400" dirty="0">
            <a:solidFill>
              <a:schemeClr val="tx1"/>
            </a:solidFill>
            <a:latin typeface="Arial" pitchFamily="34" charset="0"/>
            <a:cs typeface="Arial" pitchFamily="34" charset="0"/>
          </a:endParaRPr>
        </a:p>
      </dgm:t>
    </dgm:pt>
    <dgm:pt modelId="{1E91C816-B4DA-47C3-B5EB-B3A3CA156132}" type="parTrans" cxnId="{DC5CF5C8-F98D-4E0E-84AE-DA90E189E3B2}">
      <dgm:prSet/>
      <dgm:spPr/>
      <dgm:t>
        <a:bodyPr/>
        <a:lstStyle/>
        <a:p>
          <a:endParaRPr lang="en-GB"/>
        </a:p>
      </dgm:t>
    </dgm:pt>
    <dgm:pt modelId="{5B625965-4E36-494B-81F1-AC1D76876D45}" type="sibTrans" cxnId="{DC5CF5C8-F98D-4E0E-84AE-DA90E189E3B2}">
      <dgm:prSet/>
      <dgm:spPr/>
      <dgm:t>
        <a:bodyPr/>
        <a:lstStyle/>
        <a:p>
          <a:endParaRPr lang="en-GB"/>
        </a:p>
      </dgm:t>
    </dgm:pt>
    <dgm:pt modelId="{8E7B887B-6C70-4785-A5E4-7C54364E246D}">
      <dgm:prSet custT="1"/>
      <dgm:spPr/>
      <dgm:t>
        <a:bodyPr/>
        <a:lstStyle/>
        <a:p>
          <a:r>
            <a:rPr lang="en-GB" sz="1400" dirty="0" smtClean="0">
              <a:solidFill>
                <a:schemeClr val="tx1"/>
              </a:solidFill>
              <a:latin typeface="Arial" pitchFamily="34" charset="0"/>
              <a:cs typeface="Arial" pitchFamily="34" charset="0"/>
            </a:rPr>
            <a:t>Electrical engineers</a:t>
          </a:r>
        </a:p>
      </dgm:t>
    </dgm:pt>
    <dgm:pt modelId="{E5689B37-1455-4E02-A5F5-80D1C67FE1AF}" type="parTrans" cxnId="{658ED072-ECF2-44AE-85EE-BD68DEDB1FB4}">
      <dgm:prSet/>
      <dgm:spPr/>
      <dgm:t>
        <a:bodyPr/>
        <a:lstStyle/>
        <a:p>
          <a:endParaRPr lang="en-GB"/>
        </a:p>
      </dgm:t>
    </dgm:pt>
    <dgm:pt modelId="{A119E07D-E7E3-423A-9AC8-EABADA7EACB1}" type="sibTrans" cxnId="{658ED072-ECF2-44AE-85EE-BD68DEDB1FB4}">
      <dgm:prSet/>
      <dgm:spPr/>
      <dgm:t>
        <a:bodyPr/>
        <a:lstStyle/>
        <a:p>
          <a:endParaRPr lang="en-GB"/>
        </a:p>
      </dgm:t>
    </dgm:pt>
    <dgm:pt modelId="{B8DED00C-E232-4E5D-A8AC-C3FDD6BF763C}">
      <dgm:prSet custT="1"/>
      <dgm:spPr/>
      <dgm:t>
        <a:bodyPr/>
        <a:lstStyle/>
        <a:p>
          <a:r>
            <a:rPr lang="en-GB" sz="1400" dirty="0" smtClean="0">
              <a:solidFill>
                <a:schemeClr val="tx1"/>
              </a:solidFill>
              <a:latin typeface="NeueHaasGroteskDisp Std Blk"/>
            </a:rPr>
            <a:t>Sales staff with relevant Technical knowledge.</a:t>
          </a:r>
        </a:p>
      </dgm:t>
    </dgm:pt>
    <dgm:pt modelId="{9154E37E-F92E-4054-AE6C-D41E191FBC9A}" type="parTrans" cxnId="{BFE1E887-25C9-4FA5-AA47-A3388BA48240}">
      <dgm:prSet/>
      <dgm:spPr/>
      <dgm:t>
        <a:bodyPr/>
        <a:lstStyle/>
        <a:p>
          <a:endParaRPr lang="en-GB"/>
        </a:p>
      </dgm:t>
    </dgm:pt>
    <dgm:pt modelId="{20C1BDB9-BE85-480B-BE53-D9E0C57CC7E6}" type="sibTrans" cxnId="{BFE1E887-25C9-4FA5-AA47-A3388BA48240}">
      <dgm:prSet/>
      <dgm:spPr/>
      <dgm:t>
        <a:bodyPr/>
        <a:lstStyle/>
        <a:p>
          <a:endParaRPr lang="en-GB"/>
        </a:p>
      </dgm:t>
    </dgm:pt>
    <dgm:pt modelId="{3851F2D5-3994-428C-BEB6-7720B8F2F5B3}">
      <dgm:prSet custT="1"/>
      <dgm:spPr/>
      <dgm:t>
        <a:bodyPr/>
        <a:lstStyle/>
        <a:p>
          <a:r>
            <a:rPr lang="en-GB" sz="1400" dirty="0" smtClean="0">
              <a:solidFill>
                <a:schemeClr val="tx1"/>
              </a:solidFill>
              <a:latin typeface="Arial" pitchFamily="34" charset="0"/>
              <a:cs typeface="Arial" pitchFamily="34" charset="0"/>
            </a:rPr>
            <a:t>Process and Mechanical Engineers;</a:t>
          </a:r>
        </a:p>
      </dgm:t>
    </dgm:pt>
    <dgm:pt modelId="{6A57E4AA-C42A-4BD9-BAEE-D9AB25AB7DC0}" type="parTrans" cxnId="{0C3BE5B7-A23B-4110-94EA-860CF1B08819}">
      <dgm:prSet/>
      <dgm:spPr/>
      <dgm:t>
        <a:bodyPr/>
        <a:lstStyle/>
        <a:p>
          <a:endParaRPr lang="en-GB"/>
        </a:p>
      </dgm:t>
    </dgm:pt>
    <dgm:pt modelId="{4875D5A1-434E-4A70-B381-021837950BE2}" type="sibTrans" cxnId="{0C3BE5B7-A23B-4110-94EA-860CF1B08819}">
      <dgm:prSet/>
      <dgm:spPr/>
      <dgm:t>
        <a:bodyPr/>
        <a:lstStyle/>
        <a:p>
          <a:endParaRPr lang="en-GB"/>
        </a:p>
      </dgm:t>
    </dgm:pt>
    <dgm:pt modelId="{DC56F975-A3AD-492D-9760-C09259FF039E}">
      <dgm:prSet custT="1"/>
      <dgm:spPr/>
      <dgm:t>
        <a:bodyPr/>
        <a:lstStyle/>
        <a:p>
          <a:r>
            <a:rPr lang="en-GB" sz="1400" dirty="0" smtClean="0">
              <a:solidFill>
                <a:schemeClr val="tx1"/>
              </a:solidFill>
              <a:latin typeface="NeueHaasGroteskDisp Std Blk"/>
            </a:rPr>
            <a:t>Working in Plastic Electronics requires a multi-disciplined skill-set, with many employees undertaking a variety of roles within the business such as:</a:t>
          </a:r>
        </a:p>
      </dgm:t>
    </dgm:pt>
    <dgm:pt modelId="{00DFE4E0-E06D-4D04-90CE-075B8890FA3F}" type="parTrans" cxnId="{EA0AC1A1-67AB-4262-BB48-058C7165ABD3}">
      <dgm:prSet/>
      <dgm:spPr/>
      <dgm:t>
        <a:bodyPr/>
        <a:lstStyle/>
        <a:p>
          <a:endParaRPr lang="en-GB"/>
        </a:p>
      </dgm:t>
    </dgm:pt>
    <dgm:pt modelId="{F7D76B5A-DD63-4BE0-AA67-6A7B324FC623}" type="sibTrans" cxnId="{EA0AC1A1-67AB-4262-BB48-058C7165ABD3}">
      <dgm:prSet/>
      <dgm:spPr/>
      <dgm:t>
        <a:bodyPr/>
        <a:lstStyle/>
        <a:p>
          <a:endParaRPr lang="en-GB"/>
        </a:p>
      </dgm:t>
    </dgm:pt>
    <dgm:pt modelId="{EF6CE13D-B7BF-4C2D-8E39-DE488F93550C}">
      <dgm:prSet custT="1"/>
      <dgm:spPr/>
      <dgm:t>
        <a:bodyPr/>
        <a:lstStyle/>
        <a:p>
          <a:endParaRPr lang="en-GB" sz="1400" dirty="0" smtClean="0">
            <a:solidFill>
              <a:srgbClr val="FF0000"/>
            </a:solidFill>
            <a:latin typeface="NeueHaasGroteskDisp Std Blk"/>
          </a:endParaRPr>
        </a:p>
      </dgm:t>
    </dgm:pt>
    <dgm:pt modelId="{AE0B829D-68AE-45D0-A19B-379CCBB148D0}" type="parTrans" cxnId="{12E8EDF8-4B28-4B78-A06E-36F86D240E51}">
      <dgm:prSet/>
      <dgm:spPr/>
      <dgm:t>
        <a:bodyPr/>
        <a:lstStyle/>
        <a:p>
          <a:endParaRPr lang="en-GB"/>
        </a:p>
      </dgm:t>
    </dgm:pt>
    <dgm:pt modelId="{4FA4F69B-1029-4BE9-8C2F-A368C1AE3CB4}" type="sibTrans" cxnId="{12E8EDF8-4B28-4B78-A06E-36F86D240E51}">
      <dgm:prSet/>
      <dgm:spPr/>
      <dgm:t>
        <a:bodyPr/>
        <a:lstStyle/>
        <a:p>
          <a:endParaRPr lang="en-GB"/>
        </a:p>
      </dgm:t>
    </dgm:pt>
    <dgm:pt modelId="{B2FB77D8-A11E-4498-B2AE-6F559C4093BD}">
      <dgm:prSet custT="1"/>
      <dgm:spPr/>
      <dgm:t>
        <a:bodyPr/>
        <a:lstStyle/>
        <a:p>
          <a:r>
            <a:rPr lang="en-GB" sz="1400" dirty="0" smtClean="0">
              <a:solidFill>
                <a:schemeClr val="tx1"/>
              </a:solidFill>
              <a:latin typeface="NeueHaasGroteskDisp Std Blk"/>
            </a:rPr>
            <a:t>Business Development</a:t>
          </a:r>
        </a:p>
      </dgm:t>
    </dgm:pt>
    <dgm:pt modelId="{D7FBAA71-B94C-48DC-B2FD-9A5DD54F6853}" type="parTrans" cxnId="{E7664620-ACB3-46AF-8048-E21ECA013727}">
      <dgm:prSet/>
      <dgm:spPr/>
      <dgm:t>
        <a:bodyPr/>
        <a:lstStyle/>
        <a:p>
          <a:endParaRPr lang="en-GB"/>
        </a:p>
      </dgm:t>
    </dgm:pt>
    <dgm:pt modelId="{0F7D41E2-E413-419D-8EDA-5616B203EC57}" type="sibTrans" cxnId="{E7664620-ACB3-46AF-8048-E21ECA013727}">
      <dgm:prSet/>
      <dgm:spPr/>
      <dgm:t>
        <a:bodyPr/>
        <a:lstStyle/>
        <a:p>
          <a:endParaRPr lang="en-GB"/>
        </a:p>
      </dgm:t>
    </dgm:pt>
    <dgm:pt modelId="{FEFF18E5-C9EA-4361-A7AA-3245AC60B29D}">
      <dgm:prSet custT="1"/>
      <dgm:spPr/>
      <dgm:t>
        <a:bodyPr/>
        <a:lstStyle/>
        <a:p>
          <a:r>
            <a:rPr lang="en-GB" sz="1400" dirty="0" smtClean="0">
              <a:solidFill>
                <a:schemeClr val="tx1"/>
              </a:solidFill>
              <a:latin typeface="NeueHaasGroteskDisp Std Blk"/>
            </a:rPr>
            <a:t>Graphic design</a:t>
          </a:r>
        </a:p>
      </dgm:t>
    </dgm:pt>
    <dgm:pt modelId="{E6645FF4-DD90-461A-8224-D03504A1AD83}" type="parTrans" cxnId="{15FD59F4-6425-4D2B-A3D4-DD0C9BD3B916}">
      <dgm:prSet/>
      <dgm:spPr/>
      <dgm:t>
        <a:bodyPr/>
        <a:lstStyle/>
        <a:p>
          <a:endParaRPr lang="en-GB"/>
        </a:p>
      </dgm:t>
    </dgm:pt>
    <dgm:pt modelId="{FDF0E62F-5DDF-474E-878F-9404827B4528}" type="sibTrans" cxnId="{15FD59F4-6425-4D2B-A3D4-DD0C9BD3B916}">
      <dgm:prSet/>
      <dgm:spPr/>
      <dgm:t>
        <a:bodyPr/>
        <a:lstStyle/>
        <a:p>
          <a:endParaRPr lang="en-GB"/>
        </a:p>
      </dgm:t>
    </dgm:pt>
    <dgm:pt modelId="{3BD49A98-DC3C-40FB-AD7C-EB4B7CC6E325}">
      <dgm:prSet custT="1"/>
      <dgm:spPr/>
      <dgm:t>
        <a:bodyPr/>
        <a:lstStyle/>
        <a:p>
          <a:r>
            <a:rPr lang="en-GB" sz="1400" dirty="0" smtClean="0">
              <a:solidFill>
                <a:schemeClr val="tx1"/>
              </a:solidFill>
              <a:latin typeface="NeueHaasGroteskDisp Std Blk"/>
            </a:rPr>
            <a:t>Problem-solving   </a:t>
          </a:r>
        </a:p>
      </dgm:t>
    </dgm:pt>
    <dgm:pt modelId="{CBF776A1-3E5D-4224-A477-1F997BF7662A}" type="parTrans" cxnId="{9CB377B4-300C-4986-873A-33DE817C7E96}">
      <dgm:prSet/>
      <dgm:spPr/>
      <dgm:t>
        <a:bodyPr/>
        <a:lstStyle/>
        <a:p>
          <a:endParaRPr lang="en-GB"/>
        </a:p>
      </dgm:t>
    </dgm:pt>
    <dgm:pt modelId="{A1D9D8C5-97B8-4268-BBA0-CA975DF71A84}" type="sibTrans" cxnId="{9CB377B4-300C-4986-873A-33DE817C7E96}">
      <dgm:prSet/>
      <dgm:spPr/>
      <dgm:t>
        <a:bodyPr/>
        <a:lstStyle/>
        <a:p>
          <a:endParaRPr lang="en-GB"/>
        </a:p>
      </dgm:t>
    </dgm:pt>
    <dgm:pt modelId="{29D36B83-477C-4B79-A0BA-96CC7C935DFE}">
      <dgm:prSet phldrT="[Text]" custT="1"/>
      <dgm:spPr/>
      <dgm:t>
        <a:bodyPr/>
        <a:lstStyle/>
        <a:p>
          <a:pPr>
            <a:lnSpc>
              <a:spcPct val="114000"/>
            </a:lnSpc>
            <a:spcAft>
              <a:spcPts val="0"/>
            </a:spcAft>
          </a:pPr>
          <a:r>
            <a:rPr lang="en-GB" sz="1400" dirty="0" smtClean="0">
              <a:solidFill>
                <a:schemeClr val="tx1"/>
              </a:solidFill>
              <a:latin typeface="Arial" pitchFamily="34" charset="0"/>
              <a:cs typeface="Arial" pitchFamily="34" charset="0"/>
            </a:rPr>
            <a:t>The workforce is dominated by high level </a:t>
          </a:r>
          <a:r>
            <a:rPr lang="en-GB" sz="1400" b="1" dirty="0" smtClean="0">
              <a:solidFill>
                <a:schemeClr val="tx1"/>
              </a:solidFill>
              <a:latin typeface="Arial" pitchFamily="34" charset="0"/>
              <a:cs typeface="Arial" pitchFamily="34" charset="0"/>
            </a:rPr>
            <a:t>Research and Development</a:t>
          </a:r>
          <a:r>
            <a:rPr lang="en-GB" sz="1400" dirty="0" smtClean="0">
              <a:solidFill>
                <a:schemeClr val="tx1"/>
              </a:solidFill>
              <a:latin typeface="Arial" pitchFamily="34" charset="0"/>
              <a:cs typeface="Arial" pitchFamily="34" charset="0"/>
            </a:rPr>
            <a:t> staff including: </a:t>
          </a:r>
          <a:endParaRPr lang="en-GB" sz="1400" dirty="0">
            <a:solidFill>
              <a:schemeClr val="tx1"/>
            </a:solidFill>
            <a:latin typeface="NeueHaasGroteskDisp Std Blk"/>
            <a:cs typeface="Arial" pitchFamily="34" charset="0"/>
          </a:endParaRPr>
        </a:p>
      </dgm:t>
    </dgm:pt>
    <dgm:pt modelId="{B2AACE9B-B564-4A96-8D8C-2500117582E6}" type="parTrans" cxnId="{2622A9EB-6FA3-4197-A675-42842FA88F2F}">
      <dgm:prSet/>
      <dgm:spPr/>
      <dgm:t>
        <a:bodyPr/>
        <a:lstStyle/>
        <a:p>
          <a:endParaRPr lang="en-GB"/>
        </a:p>
      </dgm:t>
    </dgm:pt>
    <dgm:pt modelId="{64FBDC28-E445-4890-99F3-AE8E1D44EF50}" type="sibTrans" cxnId="{2622A9EB-6FA3-4197-A675-42842FA88F2F}">
      <dgm:prSet/>
      <dgm:spPr/>
      <dgm:t>
        <a:bodyPr/>
        <a:lstStyle/>
        <a:p>
          <a:endParaRPr lang="en-GB"/>
        </a:p>
      </dgm:t>
    </dgm:pt>
    <dgm:pt modelId="{97035377-2A23-45E2-90BC-1183F0B35DF4}">
      <dgm:prSet custT="1"/>
      <dgm:spPr/>
      <dgm:t>
        <a:bodyPr/>
        <a:lstStyle/>
        <a:p>
          <a:endParaRPr lang="en-GB" sz="1400" dirty="0" smtClean="0">
            <a:solidFill>
              <a:schemeClr val="tx1"/>
            </a:solidFill>
            <a:latin typeface="Arial" pitchFamily="34" charset="0"/>
            <a:cs typeface="Arial" pitchFamily="34" charset="0"/>
          </a:endParaRPr>
        </a:p>
      </dgm:t>
    </dgm:pt>
    <dgm:pt modelId="{EB05C02B-970B-484C-AE09-C426493271E2}" type="parTrans" cxnId="{D9C1851B-D6B7-4929-9E3C-EE2B8C054C12}">
      <dgm:prSet/>
      <dgm:spPr/>
      <dgm:t>
        <a:bodyPr/>
        <a:lstStyle/>
        <a:p>
          <a:endParaRPr lang="en-GB"/>
        </a:p>
      </dgm:t>
    </dgm:pt>
    <dgm:pt modelId="{9790B405-5861-4B43-B067-99839AA01BBE}" type="sibTrans" cxnId="{D9C1851B-D6B7-4929-9E3C-EE2B8C054C12}">
      <dgm:prSet/>
      <dgm:spPr/>
      <dgm:t>
        <a:bodyPr/>
        <a:lstStyle/>
        <a:p>
          <a:endParaRPr lang="en-GB"/>
        </a:p>
      </dgm:t>
    </dgm:pt>
    <dgm:pt modelId="{B2E3E6DF-EE54-41DC-BF07-C418233707B6}">
      <dgm:prSet custT="1"/>
      <dgm:spPr/>
      <dgm:t>
        <a:bodyPr/>
        <a:lstStyle/>
        <a:p>
          <a:r>
            <a:rPr lang="en-GB" sz="1400" b="1" dirty="0" smtClean="0">
              <a:solidFill>
                <a:schemeClr val="tx1"/>
              </a:solidFill>
              <a:latin typeface="Arial" pitchFamily="34" charset="0"/>
              <a:cs typeface="Arial" pitchFamily="34" charset="0"/>
            </a:rPr>
            <a:t>Experienced staff </a:t>
          </a:r>
          <a:r>
            <a:rPr lang="en-GB" sz="1400" dirty="0" smtClean="0">
              <a:solidFill>
                <a:schemeClr val="tx1"/>
              </a:solidFill>
              <a:latin typeface="Arial" pitchFamily="34" charset="0"/>
              <a:cs typeface="Arial" pitchFamily="34" charset="0"/>
            </a:rPr>
            <a:t>are predominantly drawn from the Semiconductor, Display and Print industries </a:t>
          </a:r>
        </a:p>
      </dgm:t>
    </dgm:pt>
    <dgm:pt modelId="{E58B40DB-887A-4BE7-8E33-2C09F9DE6280}" type="parTrans" cxnId="{E9AC4055-6EF9-4841-AD06-AFF9B5BACC3C}">
      <dgm:prSet/>
      <dgm:spPr/>
      <dgm:t>
        <a:bodyPr/>
        <a:lstStyle/>
        <a:p>
          <a:endParaRPr lang="en-GB"/>
        </a:p>
      </dgm:t>
    </dgm:pt>
    <dgm:pt modelId="{1DA9F8E3-1121-4757-B668-8AB71BA2E921}" type="sibTrans" cxnId="{E9AC4055-6EF9-4841-AD06-AFF9B5BACC3C}">
      <dgm:prSet/>
      <dgm:spPr/>
      <dgm:t>
        <a:bodyPr/>
        <a:lstStyle/>
        <a:p>
          <a:endParaRPr lang="en-GB"/>
        </a:p>
      </dgm:t>
    </dgm:pt>
    <dgm:pt modelId="{4F95A7DC-B384-468A-88B4-57017DB952CB}">
      <dgm:prSet custT="1"/>
      <dgm:spPr/>
      <dgm:t>
        <a:bodyPr/>
        <a:lstStyle/>
        <a:p>
          <a:r>
            <a:rPr lang="en-GB" sz="1400" b="1" dirty="0" smtClean="0">
              <a:solidFill>
                <a:schemeClr val="tx1"/>
              </a:solidFill>
              <a:latin typeface="Arial" pitchFamily="34" charset="0"/>
              <a:cs typeface="Arial" pitchFamily="34" charset="0"/>
            </a:rPr>
            <a:t>Process Development and pilot production </a:t>
          </a:r>
          <a:r>
            <a:rPr lang="en-GB" sz="1400" dirty="0" smtClean="0">
              <a:solidFill>
                <a:schemeClr val="tx1"/>
              </a:solidFill>
              <a:latin typeface="Arial" pitchFamily="34" charset="0"/>
              <a:cs typeface="Arial" pitchFamily="34" charset="0"/>
            </a:rPr>
            <a:t>activities include:</a:t>
          </a:r>
        </a:p>
      </dgm:t>
    </dgm:pt>
    <dgm:pt modelId="{DF021482-B492-4BB3-B199-168FA9A44327}" type="parTrans" cxnId="{4FBAD971-FB9F-4687-81CA-572B1F81220A}">
      <dgm:prSet/>
      <dgm:spPr/>
      <dgm:t>
        <a:bodyPr/>
        <a:lstStyle/>
        <a:p>
          <a:endParaRPr lang="en-GB"/>
        </a:p>
      </dgm:t>
    </dgm:pt>
    <dgm:pt modelId="{4D6AE511-5889-43D3-A040-DD778EF793D2}" type="sibTrans" cxnId="{4FBAD971-FB9F-4687-81CA-572B1F81220A}">
      <dgm:prSet/>
      <dgm:spPr/>
      <dgm:t>
        <a:bodyPr/>
        <a:lstStyle/>
        <a:p>
          <a:endParaRPr lang="en-GB"/>
        </a:p>
      </dgm:t>
    </dgm:pt>
    <dgm:pt modelId="{90C93F57-F774-4DFA-94F1-2C44955B7DC4}">
      <dgm:prSet custT="1"/>
      <dgm:spPr/>
      <dgm:t>
        <a:bodyPr/>
        <a:lstStyle/>
        <a:p>
          <a:endParaRPr lang="en-GB" sz="1400" dirty="0" smtClean="0">
            <a:solidFill>
              <a:schemeClr val="tx1"/>
            </a:solidFill>
            <a:latin typeface="Arial" pitchFamily="34" charset="0"/>
            <a:cs typeface="Arial" pitchFamily="34" charset="0"/>
          </a:endParaRPr>
        </a:p>
      </dgm:t>
    </dgm:pt>
    <dgm:pt modelId="{135AE9AF-6359-4903-A133-A11F5CFBEC67}" type="parTrans" cxnId="{A1276DCD-4851-418F-933D-59F9B3FC248D}">
      <dgm:prSet/>
      <dgm:spPr/>
      <dgm:t>
        <a:bodyPr/>
        <a:lstStyle/>
        <a:p>
          <a:endParaRPr lang="en-GB"/>
        </a:p>
      </dgm:t>
    </dgm:pt>
    <dgm:pt modelId="{CDA496A9-4334-4E01-9D7C-A43F3CA8CDE1}" type="sibTrans" cxnId="{A1276DCD-4851-418F-933D-59F9B3FC248D}">
      <dgm:prSet/>
      <dgm:spPr/>
      <dgm:t>
        <a:bodyPr/>
        <a:lstStyle/>
        <a:p>
          <a:endParaRPr lang="en-GB"/>
        </a:p>
      </dgm:t>
    </dgm:pt>
    <dgm:pt modelId="{42DDF74A-AFD6-4C1A-94F0-37BAF0634371}" type="pres">
      <dgm:prSet presAssocID="{06876E76-0281-4315-9CCD-9065047ABA59}" presName="Name0" presStyleCnt="0">
        <dgm:presLayoutVars>
          <dgm:dir/>
          <dgm:animLvl val="lvl"/>
          <dgm:resizeHandles val="exact"/>
        </dgm:presLayoutVars>
      </dgm:prSet>
      <dgm:spPr/>
      <dgm:t>
        <a:bodyPr/>
        <a:lstStyle/>
        <a:p>
          <a:endParaRPr lang="en-GB"/>
        </a:p>
      </dgm:t>
    </dgm:pt>
    <dgm:pt modelId="{AA2100D5-0591-4FBD-9E32-C4FA48A9298B}" type="pres">
      <dgm:prSet presAssocID="{95EF5D95-C96B-4976-BB32-570253D0A5B7}" presName="composite" presStyleCnt="0"/>
      <dgm:spPr/>
      <dgm:t>
        <a:bodyPr/>
        <a:lstStyle/>
        <a:p>
          <a:endParaRPr lang="en-GB"/>
        </a:p>
      </dgm:t>
    </dgm:pt>
    <dgm:pt modelId="{6D012CE9-8A02-4D00-B10C-9F197F79CFC4}" type="pres">
      <dgm:prSet presAssocID="{95EF5D95-C96B-4976-BB32-570253D0A5B7}" presName="parTx" presStyleLbl="alignNode1" presStyleIdx="0" presStyleCnt="1" custScaleY="100000">
        <dgm:presLayoutVars>
          <dgm:chMax val="0"/>
          <dgm:chPref val="0"/>
          <dgm:bulletEnabled val="1"/>
        </dgm:presLayoutVars>
      </dgm:prSet>
      <dgm:spPr/>
      <dgm:t>
        <a:bodyPr/>
        <a:lstStyle/>
        <a:p>
          <a:endParaRPr lang="en-GB"/>
        </a:p>
      </dgm:t>
    </dgm:pt>
    <dgm:pt modelId="{AAC70E5A-900E-4510-9086-033C9CA95C82}" type="pres">
      <dgm:prSet presAssocID="{95EF5D95-C96B-4976-BB32-570253D0A5B7}" presName="desTx" presStyleLbl="alignAccFollowNode1" presStyleIdx="0" presStyleCnt="1" custScaleX="99981" custScaleY="100000" custLinFactNeighborX="-4132" custLinFactNeighborY="-581">
        <dgm:presLayoutVars>
          <dgm:bulletEnabled val="1"/>
        </dgm:presLayoutVars>
      </dgm:prSet>
      <dgm:spPr/>
      <dgm:t>
        <a:bodyPr/>
        <a:lstStyle/>
        <a:p>
          <a:endParaRPr lang="en-GB"/>
        </a:p>
      </dgm:t>
    </dgm:pt>
  </dgm:ptLst>
  <dgm:cxnLst>
    <dgm:cxn modelId="{9CB377B4-300C-4986-873A-33DE817C7E96}" srcId="{95EF5D95-C96B-4976-BB32-570253D0A5B7}" destId="{3BD49A98-DC3C-40FB-AD7C-EB4B7CC6E325}" srcOrd="14" destOrd="0" parTransId="{CBF776A1-3E5D-4224-A477-1F997BF7662A}" sibTransId="{A1D9D8C5-97B8-4268-BBA0-CA975DF71A84}"/>
    <dgm:cxn modelId="{A3009300-0042-46DF-B53D-B2C541F160A9}" type="presOf" srcId="{95EF5D95-C96B-4976-BB32-570253D0A5B7}" destId="{6D012CE9-8A02-4D00-B10C-9F197F79CFC4}" srcOrd="0" destOrd="0" presId="urn:microsoft.com/office/officeart/2005/8/layout/hList1"/>
    <dgm:cxn modelId="{2622A9EB-6FA3-4197-A675-42842FA88F2F}" srcId="{95EF5D95-C96B-4976-BB32-570253D0A5B7}" destId="{29D36B83-477C-4B79-A0BA-96CC7C935DFE}" srcOrd="0" destOrd="0" parTransId="{B2AACE9B-B564-4A96-8D8C-2500117582E6}" sibTransId="{64FBDC28-E445-4890-99F3-AE8E1D44EF50}"/>
    <dgm:cxn modelId="{D9C1851B-D6B7-4929-9E3C-EE2B8C054C12}" srcId="{95EF5D95-C96B-4976-BB32-570253D0A5B7}" destId="{97035377-2A23-45E2-90BC-1183F0B35DF4}" srcOrd="9" destOrd="0" parTransId="{EB05C02B-970B-484C-AE09-C426493271E2}" sibTransId="{9790B405-5861-4B43-B067-99839AA01BBE}"/>
    <dgm:cxn modelId="{E689B0AA-F536-4403-9C70-D106B554B2DC}" type="presOf" srcId="{90C93F57-F774-4DFA-94F1-2C44955B7DC4}" destId="{AAC70E5A-900E-4510-9086-033C9CA95C82}" srcOrd="0" destOrd="6" presId="urn:microsoft.com/office/officeart/2005/8/layout/hList1"/>
    <dgm:cxn modelId="{FBCCAFBC-CF4A-4F32-81AD-12CAF38C5DC7}" type="presOf" srcId="{0EF6D8D7-A515-4CAC-A095-0C26CDDF9158}" destId="{AAC70E5A-900E-4510-9086-033C9CA95C82}" srcOrd="0" destOrd="4" presId="urn:microsoft.com/office/officeart/2005/8/layout/hList1"/>
    <dgm:cxn modelId="{EBD76DBA-329C-4213-B9DE-315C26BE30CB}" type="presOf" srcId="{4F95A7DC-B384-468A-88B4-57017DB952CB}" destId="{AAC70E5A-900E-4510-9086-033C9CA95C82}" srcOrd="0" destOrd="7" presId="urn:microsoft.com/office/officeart/2005/8/layout/hList1"/>
    <dgm:cxn modelId="{E08DC4D9-D75D-4410-90E6-7610056832F0}" srcId="{95EF5D95-C96B-4976-BB32-570253D0A5B7}" destId="{B0BF7966-E566-4249-8176-A7F32A7E4731}" srcOrd="2" destOrd="0" parTransId="{7346964F-F14A-4CE0-B185-4465F56FAB1B}" sibTransId="{D91D0067-3856-4CC0-AA42-A232D722C74D}"/>
    <dgm:cxn modelId="{91DA83FD-2790-4A25-A7BB-868A59FDCC3D}" type="presOf" srcId="{3BD49A98-DC3C-40FB-AD7C-EB4B7CC6E325}" destId="{AAC70E5A-900E-4510-9086-033C9CA95C82}" srcOrd="0" destOrd="14" presId="urn:microsoft.com/office/officeart/2005/8/layout/hList1"/>
    <dgm:cxn modelId="{50B33F29-5D25-4EB5-9CC7-498DCCAEC56F}" type="presOf" srcId="{EF6CE13D-B7BF-4C2D-8E39-DE488F93550C}" destId="{AAC70E5A-900E-4510-9086-033C9CA95C82}" srcOrd="0" destOrd="11" presId="urn:microsoft.com/office/officeart/2005/8/layout/hList1"/>
    <dgm:cxn modelId="{E7664620-ACB3-46AF-8048-E21ECA013727}" srcId="{95EF5D95-C96B-4976-BB32-570253D0A5B7}" destId="{B2FB77D8-A11E-4498-B2AE-6F559C4093BD}" srcOrd="13" destOrd="0" parTransId="{D7FBAA71-B94C-48DC-B2FD-9A5DD54F6853}" sibTransId="{0F7D41E2-E413-419D-8EDA-5616B203EC57}"/>
    <dgm:cxn modelId="{15FD59F4-6425-4D2B-A3D4-DD0C9BD3B916}" srcId="{95EF5D95-C96B-4976-BB32-570253D0A5B7}" destId="{FEFF18E5-C9EA-4361-A7AA-3245AC60B29D}" srcOrd="15" destOrd="0" parTransId="{E6645FF4-DD90-461A-8224-D03504A1AD83}" sibTransId="{FDF0E62F-5DDF-474E-878F-9404827B4528}"/>
    <dgm:cxn modelId="{AFD24EF9-FCA5-48C6-BF73-676955971BC4}" type="presOf" srcId="{8E7B887B-6C70-4785-A5E4-7C54364E246D}" destId="{AAC70E5A-900E-4510-9086-033C9CA95C82}" srcOrd="0" destOrd="5" presId="urn:microsoft.com/office/officeart/2005/8/layout/hList1"/>
    <dgm:cxn modelId="{9DBD04C1-F7D6-439B-886D-E34D46AF85FC}" type="presOf" srcId="{DC56F975-A3AD-492D-9760-C09259FF039E}" destId="{AAC70E5A-900E-4510-9086-033C9CA95C82}" srcOrd="0" destOrd="12" presId="urn:microsoft.com/office/officeart/2005/8/layout/hList1"/>
    <dgm:cxn modelId="{1E166236-33E8-4144-990A-9663BF1976F2}" type="presOf" srcId="{B8DED00C-E232-4E5D-A8AC-C3FDD6BF763C}" destId="{AAC70E5A-900E-4510-9086-033C9CA95C82}" srcOrd="0" destOrd="16" presId="urn:microsoft.com/office/officeart/2005/8/layout/hList1"/>
    <dgm:cxn modelId="{12E8EDF8-4B28-4B78-A06E-36F86D240E51}" srcId="{95EF5D95-C96B-4976-BB32-570253D0A5B7}" destId="{EF6CE13D-B7BF-4C2D-8E39-DE488F93550C}" srcOrd="11" destOrd="0" parTransId="{AE0B829D-68AE-45D0-A19B-379CCBB148D0}" sibTransId="{4FA4F69B-1029-4BE9-8C2F-A368C1AE3CB4}"/>
    <dgm:cxn modelId="{A1276DCD-4851-418F-933D-59F9B3FC248D}" srcId="{95EF5D95-C96B-4976-BB32-570253D0A5B7}" destId="{90C93F57-F774-4DFA-94F1-2C44955B7DC4}" srcOrd="6" destOrd="0" parTransId="{135AE9AF-6359-4903-A133-A11F5CFBEC67}" sibTransId="{CDA496A9-4334-4E01-9D7C-A43F3CA8CDE1}"/>
    <dgm:cxn modelId="{0A441A88-812A-4D54-BC8D-A8DEBAFB721C}" type="presOf" srcId="{06876E76-0281-4315-9CCD-9065047ABA59}" destId="{42DDF74A-AFD6-4C1A-94F0-37BAF0634371}" srcOrd="0" destOrd="0" presId="urn:microsoft.com/office/officeart/2005/8/layout/hList1"/>
    <dgm:cxn modelId="{91DD0BDA-5C89-4F37-9DCD-412A10F4A185}" type="presOf" srcId="{3851F2D5-3994-428C-BEB6-7720B8F2F5B3}" destId="{AAC70E5A-900E-4510-9086-033C9CA95C82}" srcOrd="0" destOrd="8" presId="urn:microsoft.com/office/officeart/2005/8/layout/hList1"/>
    <dgm:cxn modelId="{658ED072-ECF2-44AE-85EE-BD68DEDB1FB4}" srcId="{95EF5D95-C96B-4976-BB32-570253D0A5B7}" destId="{8E7B887B-6C70-4785-A5E4-7C54364E246D}" srcOrd="5" destOrd="0" parTransId="{E5689B37-1455-4E02-A5F5-80D1C67FE1AF}" sibTransId="{A119E07D-E7E3-423A-9AC8-EABADA7EACB1}"/>
    <dgm:cxn modelId="{7C9B34DF-A021-4B09-AD68-FD9A9401C497}" srcId="{06876E76-0281-4315-9CCD-9065047ABA59}" destId="{95EF5D95-C96B-4976-BB32-570253D0A5B7}" srcOrd="0" destOrd="0" parTransId="{819C1359-15FD-479B-9C49-DF0B3FF86574}" sibTransId="{68874244-E4E4-49B7-9A5A-00D871066826}"/>
    <dgm:cxn modelId="{0C3BE5B7-A23B-4110-94EA-860CF1B08819}" srcId="{95EF5D95-C96B-4976-BB32-570253D0A5B7}" destId="{3851F2D5-3994-428C-BEB6-7720B8F2F5B3}" srcOrd="8" destOrd="0" parTransId="{6A57E4AA-C42A-4BD9-BAEE-D9AB25AB7DC0}" sibTransId="{4875D5A1-434E-4A70-B381-021837950BE2}"/>
    <dgm:cxn modelId="{AA36B6B3-CFE5-45CC-98EC-39F2E52922D4}" type="presOf" srcId="{14C85C7B-514A-40B4-BE0B-4DF5006E2EAF}" destId="{AAC70E5A-900E-4510-9086-033C9CA95C82}" srcOrd="0" destOrd="3" presId="urn:microsoft.com/office/officeart/2005/8/layout/hList1"/>
    <dgm:cxn modelId="{905EC998-9D47-4AB0-AD2B-5F145B53215C}" type="presOf" srcId="{B2FB77D8-A11E-4498-B2AE-6F559C4093BD}" destId="{AAC70E5A-900E-4510-9086-033C9CA95C82}" srcOrd="0" destOrd="13" presId="urn:microsoft.com/office/officeart/2005/8/layout/hList1"/>
    <dgm:cxn modelId="{DC5CF5C8-F98D-4E0E-84AE-DA90E189E3B2}" srcId="{95EF5D95-C96B-4976-BB32-570253D0A5B7}" destId="{14C85C7B-514A-40B4-BE0B-4DF5006E2EAF}" srcOrd="3" destOrd="0" parTransId="{1E91C816-B4DA-47C3-B5EB-B3A3CA156132}" sibTransId="{5B625965-4E36-494B-81F1-AC1D76876D45}"/>
    <dgm:cxn modelId="{E9AC4055-6EF9-4841-AD06-AFF9B5BACC3C}" srcId="{95EF5D95-C96B-4976-BB32-570253D0A5B7}" destId="{B2E3E6DF-EE54-41DC-BF07-C418233707B6}" srcOrd="10" destOrd="0" parTransId="{E58B40DB-887A-4BE7-8E33-2C09F9DE6280}" sibTransId="{1DA9F8E3-1121-4757-B668-8AB71BA2E921}"/>
    <dgm:cxn modelId="{DBA12C18-6A7E-43D1-B2EF-8799E4BA6274}" type="presOf" srcId="{B0BF7966-E566-4249-8176-A7F32A7E4731}" destId="{AAC70E5A-900E-4510-9086-033C9CA95C82}" srcOrd="0" destOrd="2" presId="urn:microsoft.com/office/officeart/2005/8/layout/hList1"/>
    <dgm:cxn modelId="{D3A2D97A-D912-4979-AACE-3FA8944245E8}" type="presOf" srcId="{97035377-2A23-45E2-90BC-1183F0B35DF4}" destId="{AAC70E5A-900E-4510-9086-033C9CA95C82}" srcOrd="0" destOrd="9" presId="urn:microsoft.com/office/officeart/2005/8/layout/hList1"/>
    <dgm:cxn modelId="{6DB6D6AD-A996-4C79-A560-EF298B5F3AA2}" type="presOf" srcId="{29D36B83-477C-4B79-A0BA-96CC7C935DFE}" destId="{AAC70E5A-900E-4510-9086-033C9CA95C82}" srcOrd="0" destOrd="0" presId="urn:microsoft.com/office/officeart/2005/8/layout/hList1"/>
    <dgm:cxn modelId="{2F6F5AD2-6A40-45DC-AA60-6FEB5D208FB7}" type="presOf" srcId="{B2E3E6DF-EE54-41DC-BF07-C418233707B6}" destId="{AAC70E5A-900E-4510-9086-033C9CA95C82}" srcOrd="0" destOrd="10" presId="urn:microsoft.com/office/officeart/2005/8/layout/hList1"/>
    <dgm:cxn modelId="{D7108B0F-3C57-49DE-BDC4-8D277B3E0B08}" type="presOf" srcId="{FEFF18E5-C9EA-4361-A7AA-3245AC60B29D}" destId="{AAC70E5A-900E-4510-9086-033C9CA95C82}" srcOrd="0" destOrd="15" presId="urn:microsoft.com/office/officeart/2005/8/layout/hList1"/>
    <dgm:cxn modelId="{BFE1E887-25C9-4FA5-AA47-A3388BA48240}" srcId="{95EF5D95-C96B-4976-BB32-570253D0A5B7}" destId="{B8DED00C-E232-4E5D-A8AC-C3FDD6BF763C}" srcOrd="16" destOrd="0" parTransId="{9154E37E-F92E-4054-AE6C-D41E191FBC9A}" sibTransId="{20C1BDB9-BE85-480B-BE53-D9E0C57CC7E6}"/>
    <dgm:cxn modelId="{A5DDAF14-021A-48B5-B55C-0B561A298083}" srcId="{95EF5D95-C96B-4976-BB32-570253D0A5B7}" destId="{24DF8534-8C63-4B6F-9473-93F901A588F1}" srcOrd="1" destOrd="0" parTransId="{92B18AEE-7581-4089-B9A1-83D4770C07AB}" sibTransId="{82C9A62F-4A51-468A-9F62-0711D65C3832}"/>
    <dgm:cxn modelId="{E2541F7D-59D7-4A9A-BF5E-F8A29D05E600}" srcId="{95EF5D95-C96B-4976-BB32-570253D0A5B7}" destId="{0EF6D8D7-A515-4CAC-A095-0C26CDDF9158}" srcOrd="4" destOrd="0" parTransId="{6DD1E32C-383B-4F19-BD59-47758E3336AE}" sibTransId="{91C525A5-0C51-44F0-8F4B-299D8B1C15FA}"/>
    <dgm:cxn modelId="{4FBAD971-FB9F-4687-81CA-572B1F81220A}" srcId="{95EF5D95-C96B-4976-BB32-570253D0A5B7}" destId="{4F95A7DC-B384-468A-88B4-57017DB952CB}" srcOrd="7" destOrd="0" parTransId="{DF021482-B492-4BB3-B199-168FA9A44327}" sibTransId="{4D6AE511-5889-43D3-A040-DD778EF793D2}"/>
    <dgm:cxn modelId="{EA0AC1A1-67AB-4262-BB48-058C7165ABD3}" srcId="{95EF5D95-C96B-4976-BB32-570253D0A5B7}" destId="{DC56F975-A3AD-492D-9760-C09259FF039E}" srcOrd="12" destOrd="0" parTransId="{00DFE4E0-E06D-4D04-90CE-075B8890FA3F}" sibTransId="{F7D76B5A-DD63-4BE0-AA67-6A7B324FC623}"/>
    <dgm:cxn modelId="{E9401B1F-2F61-429B-B09C-C49B87C7E90A}" type="presOf" srcId="{24DF8534-8C63-4B6F-9473-93F901A588F1}" destId="{AAC70E5A-900E-4510-9086-033C9CA95C82}" srcOrd="0" destOrd="1" presId="urn:microsoft.com/office/officeart/2005/8/layout/hList1"/>
    <dgm:cxn modelId="{840BAEB5-EDA5-4289-B5DA-6588B96164F5}" type="presParOf" srcId="{42DDF74A-AFD6-4C1A-94F0-37BAF0634371}" destId="{AA2100D5-0591-4FBD-9E32-C4FA48A9298B}" srcOrd="0" destOrd="0" presId="urn:microsoft.com/office/officeart/2005/8/layout/hList1"/>
    <dgm:cxn modelId="{09C742A1-5226-4BF2-A856-9E14908D15ED}" type="presParOf" srcId="{AA2100D5-0591-4FBD-9E32-C4FA48A9298B}" destId="{6D012CE9-8A02-4D00-B10C-9F197F79CFC4}" srcOrd="0" destOrd="0" presId="urn:microsoft.com/office/officeart/2005/8/layout/hList1"/>
    <dgm:cxn modelId="{FC3111F8-C803-4343-B809-6043447D3B2A}" type="presParOf" srcId="{AA2100D5-0591-4FBD-9E32-C4FA48A9298B}" destId="{AAC70E5A-900E-4510-9086-033C9CA95C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719F4-6941-4AE5-8104-42F003F4D6AE}">
      <dsp:nvSpPr>
        <dsp:cNvPr id="0" name=""/>
        <dsp:cNvSpPr/>
      </dsp:nvSpPr>
      <dsp:spPr>
        <a:xfrm>
          <a:off x="2509962" y="664612"/>
          <a:ext cx="490905" cy="91440"/>
        </a:xfrm>
        <a:custGeom>
          <a:avLst/>
          <a:gdLst/>
          <a:ahLst/>
          <a:cxnLst/>
          <a:rect l="0" t="0" r="0" b="0"/>
          <a:pathLst>
            <a:path>
              <a:moveTo>
                <a:pt x="0" y="45720"/>
              </a:moveTo>
              <a:lnTo>
                <a:pt x="49090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1" kern="1200" dirty="0">
            <a:solidFill>
              <a:schemeClr val="bg1"/>
            </a:solidFill>
            <a:latin typeface="NeueHaasGroteskDisp Std Blk"/>
          </a:endParaRPr>
        </a:p>
      </dsp:txBody>
      <dsp:txXfrm>
        <a:off x="2742378" y="707722"/>
        <a:ext cx="26075" cy="5220"/>
      </dsp:txXfrm>
    </dsp:sp>
    <dsp:sp modelId="{5321939E-BE39-464E-8F1D-CA0FA3F986D0}">
      <dsp:nvSpPr>
        <dsp:cNvPr id="0" name=""/>
        <dsp:cNvSpPr/>
      </dsp:nvSpPr>
      <dsp:spPr>
        <a:xfrm>
          <a:off x="244346" y="30107"/>
          <a:ext cx="2267416" cy="1360449"/>
        </a:xfrm>
        <a:prstGeom prst="rect">
          <a:avLst/>
        </a:prstGeom>
        <a:solidFill>
          <a:srgbClr val="D24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The UK Aerospace and Automotive industries</a:t>
          </a:r>
          <a:endParaRPr lang="en-GB" sz="1600" b="1" kern="1200" dirty="0">
            <a:solidFill>
              <a:schemeClr val="bg1"/>
            </a:solidFill>
            <a:latin typeface="NeueHaasGroteskDisp Std Blk"/>
          </a:endParaRPr>
        </a:p>
      </dsp:txBody>
      <dsp:txXfrm>
        <a:off x="244346" y="30107"/>
        <a:ext cx="2267416" cy="1360449"/>
      </dsp:txXfrm>
    </dsp:sp>
    <dsp:sp modelId="{86DAC7C7-6349-4DB0-A038-447F87BA4D0C}">
      <dsp:nvSpPr>
        <dsp:cNvPr id="0" name=""/>
        <dsp:cNvSpPr/>
      </dsp:nvSpPr>
      <dsp:spPr>
        <a:xfrm>
          <a:off x="5462570" y="664612"/>
          <a:ext cx="490905" cy="91440"/>
        </a:xfrm>
        <a:custGeom>
          <a:avLst/>
          <a:gdLst/>
          <a:ahLst/>
          <a:cxnLst/>
          <a:rect l="0" t="0" r="0" b="0"/>
          <a:pathLst>
            <a:path>
              <a:moveTo>
                <a:pt x="0" y="45720"/>
              </a:moveTo>
              <a:lnTo>
                <a:pt x="49090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1" kern="1200" dirty="0">
            <a:solidFill>
              <a:schemeClr val="bg1"/>
            </a:solidFill>
            <a:latin typeface="NeueHaasGroteskDisp Std Blk"/>
          </a:endParaRPr>
        </a:p>
      </dsp:txBody>
      <dsp:txXfrm>
        <a:off x="5694985" y="707722"/>
        <a:ext cx="26075" cy="5220"/>
      </dsp:txXfrm>
    </dsp:sp>
    <dsp:sp modelId="{9489B4B0-459D-4D13-8C74-B13BF229C31B}">
      <dsp:nvSpPr>
        <dsp:cNvPr id="0" name=""/>
        <dsp:cNvSpPr/>
      </dsp:nvSpPr>
      <dsp:spPr>
        <a:xfrm>
          <a:off x="3033268" y="5197"/>
          <a:ext cx="2431101" cy="1410269"/>
        </a:xfrm>
        <a:prstGeom prst="rect">
          <a:avLst/>
        </a:prstGeom>
        <a:solidFill>
          <a:srgbClr val="D24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Additive manufacturing, composites and plastic electronics: </a:t>
          </a:r>
          <a:r>
            <a:rPr lang="en-GB" sz="1600" b="0" kern="1200" dirty="0" smtClean="0"/>
            <a:t>why these technologies are important and practical applications</a:t>
          </a:r>
          <a:endParaRPr lang="en-GB" sz="1600" b="0" kern="1200" dirty="0">
            <a:solidFill>
              <a:schemeClr val="bg1"/>
            </a:solidFill>
            <a:latin typeface="NeueHaasGroteskDisp Std Blk"/>
          </a:endParaRPr>
        </a:p>
      </dsp:txBody>
      <dsp:txXfrm>
        <a:off x="3033268" y="5197"/>
        <a:ext cx="2431101" cy="1410269"/>
      </dsp:txXfrm>
    </dsp:sp>
    <dsp:sp modelId="{05221011-E2E1-41D4-8964-68EE6288E7DC}">
      <dsp:nvSpPr>
        <dsp:cNvPr id="0" name=""/>
        <dsp:cNvSpPr/>
      </dsp:nvSpPr>
      <dsp:spPr>
        <a:xfrm>
          <a:off x="1378054" y="1388757"/>
          <a:ext cx="5741529" cy="515815"/>
        </a:xfrm>
        <a:custGeom>
          <a:avLst/>
          <a:gdLst/>
          <a:ahLst/>
          <a:cxnLst/>
          <a:rect l="0" t="0" r="0" b="0"/>
          <a:pathLst>
            <a:path>
              <a:moveTo>
                <a:pt x="5741529" y="0"/>
              </a:moveTo>
              <a:lnTo>
                <a:pt x="5741529" y="275007"/>
              </a:lnTo>
              <a:lnTo>
                <a:pt x="0" y="275007"/>
              </a:lnTo>
              <a:lnTo>
                <a:pt x="0" y="515815"/>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04632" y="1644054"/>
        <a:ext cx="288373" cy="5220"/>
      </dsp:txXfrm>
    </dsp:sp>
    <dsp:sp modelId="{0507FF70-29C5-4F40-A527-279814ED068D}">
      <dsp:nvSpPr>
        <dsp:cNvPr id="0" name=""/>
        <dsp:cNvSpPr/>
      </dsp:nvSpPr>
      <dsp:spPr>
        <a:xfrm>
          <a:off x="5985876" y="30107"/>
          <a:ext cx="2267416" cy="1360449"/>
        </a:xfrm>
        <a:prstGeom prst="rect">
          <a:avLst/>
        </a:prstGeom>
        <a:solidFill>
          <a:srgbClr val="D24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kern="1200" dirty="0" smtClean="0"/>
            <a:t>Core skills and knowledge </a:t>
          </a:r>
          <a:r>
            <a:rPr lang="en-GB" sz="1500" kern="1200" dirty="0" smtClean="0"/>
            <a:t>for additive manufacturing, composites and plastic electronics</a:t>
          </a:r>
          <a:endParaRPr lang="en-GB" sz="1500" kern="1200" dirty="0"/>
        </a:p>
      </dsp:txBody>
      <dsp:txXfrm>
        <a:off x="5985876" y="30107"/>
        <a:ext cx="2267416" cy="1360449"/>
      </dsp:txXfrm>
    </dsp:sp>
    <dsp:sp modelId="{0C36B648-AE78-434B-8372-17695A587A76}">
      <dsp:nvSpPr>
        <dsp:cNvPr id="0" name=""/>
        <dsp:cNvSpPr/>
      </dsp:nvSpPr>
      <dsp:spPr>
        <a:xfrm>
          <a:off x="2509962" y="2571477"/>
          <a:ext cx="490905" cy="91440"/>
        </a:xfrm>
        <a:custGeom>
          <a:avLst/>
          <a:gdLst/>
          <a:ahLst/>
          <a:cxnLst/>
          <a:rect l="0" t="0" r="0" b="0"/>
          <a:pathLst>
            <a:path>
              <a:moveTo>
                <a:pt x="0" y="45720"/>
              </a:moveTo>
              <a:lnTo>
                <a:pt x="49090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1" kern="1200" dirty="0">
            <a:solidFill>
              <a:schemeClr val="bg1"/>
            </a:solidFill>
            <a:latin typeface="NeueHaasGroteskDisp Std Blk"/>
          </a:endParaRPr>
        </a:p>
      </dsp:txBody>
      <dsp:txXfrm>
        <a:off x="2742378" y="2614587"/>
        <a:ext cx="26075" cy="5220"/>
      </dsp:txXfrm>
    </dsp:sp>
    <dsp:sp modelId="{7E6DA22F-98EE-42A4-8471-43B228D136B4}">
      <dsp:nvSpPr>
        <dsp:cNvPr id="0" name=""/>
        <dsp:cNvSpPr/>
      </dsp:nvSpPr>
      <dsp:spPr>
        <a:xfrm>
          <a:off x="244346" y="1936972"/>
          <a:ext cx="2267416" cy="1360449"/>
        </a:xfrm>
        <a:prstGeom prst="rect">
          <a:avLst/>
        </a:prstGeom>
        <a:solidFill>
          <a:srgbClr val="D24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Recruitment problems </a:t>
          </a:r>
          <a:r>
            <a:rPr lang="en-GB" sz="1600" kern="1200" dirty="0" smtClean="0"/>
            <a:t>for additive manufacturing, composites and plastic electronics </a:t>
          </a:r>
          <a:endParaRPr lang="en-GB" sz="1600" b="1" kern="1200" dirty="0">
            <a:solidFill>
              <a:schemeClr val="bg1"/>
            </a:solidFill>
            <a:latin typeface="NeueHaasGroteskDisp Std Blk"/>
          </a:endParaRPr>
        </a:p>
      </dsp:txBody>
      <dsp:txXfrm>
        <a:off x="244346" y="1936972"/>
        <a:ext cx="2267416" cy="1360449"/>
      </dsp:txXfrm>
    </dsp:sp>
    <dsp:sp modelId="{87B3BB82-D7CF-4065-8F3C-99F4ACCD8E74}">
      <dsp:nvSpPr>
        <dsp:cNvPr id="0" name=""/>
        <dsp:cNvSpPr/>
      </dsp:nvSpPr>
      <dsp:spPr>
        <a:xfrm>
          <a:off x="5298885" y="2571477"/>
          <a:ext cx="490905" cy="91440"/>
        </a:xfrm>
        <a:custGeom>
          <a:avLst/>
          <a:gdLst/>
          <a:ahLst/>
          <a:cxnLst/>
          <a:rect l="0" t="0" r="0" b="0"/>
          <a:pathLst>
            <a:path>
              <a:moveTo>
                <a:pt x="0" y="45720"/>
              </a:moveTo>
              <a:lnTo>
                <a:pt x="490905"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1" kern="1200" dirty="0">
            <a:solidFill>
              <a:schemeClr val="bg1"/>
            </a:solidFill>
            <a:latin typeface="NeueHaasGroteskDisp Std Blk"/>
          </a:endParaRPr>
        </a:p>
      </dsp:txBody>
      <dsp:txXfrm>
        <a:off x="5531300" y="2614587"/>
        <a:ext cx="26075" cy="5220"/>
      </dsp:txXfrm>
    </dsp:sp>
    <dsp:sp modelId="{7C819968-69E5-422D-831E-2537E2A70A7E}">
      <dsp:nvSpPr>
        <dsp:cNvPr id="0" name=""/>
        <dsp:cNvSpPr/>
      </dsp:nvSpPr>
      <dsp:spPr>
        <a:xfrm>
          <a:off x="3033268" y="1936972"/>
          <a:ext cx="2267416" cy="1360449"/>
        </a:xfrm>
        <a:prstGeom prst="rect">
          <a:avLst/>
        </a:prstGeom>
        <a:solidFill>
          <a:srgbClr val="D24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Future jobs and skills requirements </a:t>
          </a:r>
          <a:r>
            <a:rPr lang="en-GB" sz="1600" kern="1200" dirty="0" smtClean="0"/>
            <a:t>for additive manufacturing, composites and plastic electronics </a:t>
          </a:r>
          <a:endParaRPr lang="en-GB" sz="1600" b="1" kern="1200" dirty="0">
            <a:solidFill>
              <a:schemeClr val="bg1"/>
            </a:solidFill>
            <a:latin typeface="NeueHaasGroteskDisp Std Blk"/>
          </a:endParaRPr>
        </a:p>
      </dsp:txBody>
      <dsp:txXfrm>
        <a:off x="3033268" y="1936972"/>
        <a:ext cx="2267416" cy="1360449"/>
      </dsp:txXfrm>
    </dsp:sp>
    <dsp:sp modelId="{3B98F8D8-C2AC-4EA3-86D6-CA36279EF171}">
      <dsp:nvSpPr>
        <dsp:cNvPr id="0" name=""/>
        <dsp:cNvSpPr/>
      </dsp:nvSpPr>
      <dsp:spPr>
        <a:xfrm>
          <a:off x="1378054" y="3295622"/>
          <a:ext cx="5577844" cy="490905"/>
        </a:xfrm>
        <a:custGeom>
          <a:avLst/>
          <a:gdLst/>
          <a:ahLst/>
          <a:cxnLst/>
          <a:rect l="0" t="0" r="0" b="0"/>
          <a:pathLst>
            <a:path>
              <a:moveTo>
                <a:pt x="5577844" y="0"/>
              </a:moveTo>
              <a:lnTo>
                <a:pt x="5577844" y="262552"/>
              </a:lnTo>
              <a:lnTo>
                <a:pt x="0" y="262552"/>
              </a:lnTo>
              <a:lnTo>
                <a:pt x="0" y="490905"/>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1" kern="1200" dirty="0">
            <a:solidFill>
              <a:schemeClr val="bg1"/>
            </a:solidFill>
            <a:latin typeface="NeueHaasGroteskDisp Std Blk"/>
          </a:endParaRPr>
        </a:p>
      </dsp:txBody>
      <dsp:txXfrm>
        <a:off x="4026922" y="3538465"/>
        <a:ext cx="280108" cy="5220"/>
      </dsp:txXfrm>
    </dsp:sp>
    <dsp:sp modelId="{76DD4FA8-D615-4F94-8D4A-0CC6EFFD00F9}">
      <dsp:nvSpPr>
        <dsp:cNvPr id="0" name=""/>
        <dsp:cNvSpPr/>
      </dsp:nvSpPr>
      <dsp:spPr>
        <a:xfrm>
          <a:off x="5822191" y="1936972"/>
          <a:ext cx="2267416" cy="1360449"/>
        </a:xfrm>
        <a:prstGeom prst="rect">
          <a:avLst/>
        </a:prstGeom>
        <a:solidFill>
          <a:srgbClr val="D24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Qualifications </a:t>
          </a:r>
          <a:r>
            <a:rPr lang="en-GB" sz="1600" b="0" kern="1200" dirty="0" smtClean="0"/>
            <a:t>and </a:t>
          </a:r>
          <a:r>
            <a:rPr lang="en-GB" sz="1600" b="1" kern="1200" dirty="0" smtClean="0"/>
            <a:t>training </a:t>
          </a:r>
          <a:r>
            <a:rPr lang="en-GB" sz="1600" b="0" kern="1200" dirty="0" smtClean="0"/>
            <a:t>in</a:t>
          </a:r>
          <a:r>
            <a:rPr lang="en-GB" sz="1600" b="1" kern="1200" dirty="0" smtClean="0"/>
            <a:t> </a:t>
          </a:r>
          <a:r>
            <a:rPr lang="en-GB" sz="1600" b="0" kern="1200" dirty="0" smtClean="0"/>
            <a:t>the 3 technology areas</a:t>
          </a:r>
          <a:endParaRPr lang="en-GB" sz="1600" b="1" kern="1200" dirty="0">
            <a:solidFill>
              <a:schemeClr val="bg1"/>
            </a:solidFill>
            <a:latin typeface="NeueHaasGroteskDisp Std Blk"/>
          </a:endParaRPr>
        </a:p>
      </dsp:txBody>
      <dsp:txXfrm>
        <a:off x="5822191" y="1936972"/>
        <a:ext cx="2267416" cy="1360449"/>
      </dsp:txXfrm>
    </dsp:sp>
    <dsp:sp modelId="{7E3C943A-EA18-4FA8-A1BD-51CE08FBAB0B}">
      <dsp:nvSpPr>
        <dsp:cNvPr id="0" name=""/>
        <dsp:cNvSpPr/>
      </dsp:nvSpPr>
      <dsp:spPr>
        <a:xfrm>
          <a:off x="244346" y="3818928"/>
          <a:ext cx="2267416" cy="1360449"/>
        </a:xfrm>
        <a:prstGeom prst="rect">
          <a:avLst/>
        </a:prstGeom>
        <a:solidFill>
          <a:srgbClr val="D248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latin typeface="NeueHaasGroteskDisp Std Blk"/>
            </a:rPr>
            <a:t>Conclusions</a:t>
          </a:r>
          <a:endParaRPr lang="en-GB" sz="1600" b="1" kern="1200" dirty="0">
            <a:solidFill>
              <a:schemeClr val="bg1"/>
            </a:solidFill>
            <a:latin typeface="NeueHaasGroteskDisp Std Blk"/>
          </a:endParaRPr>
        </a:p>
      </dsp:txBody>
      <dsp:txXfrm>
        <a:off x="244346" y="3818928"/>
        <a:ext cx="2267416" cy="1360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46400"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4"/>
            <a:ext cx="2946400" cy="496332"/>
          </a:xfrm>
          <a:prstGeom prst="rect">
            <a:avLst/>
          </a:prstGeom>
        </p:spPr>
        <p:txBody>
          <a:bodyPr vert="horz" lIns="91440" tIns="45720" rIns="91440" bIns="45720" rtlCol="0"/>
          <a:lstStyle>
            <a:lvl1pPr algn="r">
              <a:defRPr sz="1200"/>
            </a:lvl1pPr>
          </a:lstStyle>
          <a:p>
            <a:fld id="{981E66BC-E731-48B6-B296-2AACC3FEF15C}" type="datetimeFigureOut">
              <a:rPr lang="en-GB" smtClean="0"/>
              <a:pPr/>
              <a:t>11/04/2014</a:t>
            </a:fld>
            <a:endParaRPr lang="en-GB" dirty="0"/>
          </a:p>
        </p:txBody>
      </p:sp>
      <p:sp>
        <p:nvSpPr>
          <p:cNvPr id="4" name="Footer Placeholder 3"/>
          <p:cNvSpPr>
            <a:spLocks noGrp="1"/>
          </p:cNvSpPr>
          <p:nvPr>
            <p:ph type="ftr" sz="quarter" idx="2"/>
          </p:nvPr>
        </p:nvSpPr>
        <p:spPr>
          <a:xfrm>
            <a:off x="4" y="9428714"/>
            <a:ext cx="2946400"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714"/>
            <a:ext cx="2946400" cy="496332"/>
          </a:xfrm>
          <a:prstGeom prst="rect">
            <a:avLst/>
          </a:prstGeom>
        </p:spPr>
        <p:txBody>
          <a:bodyPr vert="horz" lIns="91440" tIns="45720" rIns="91440" bIns="45720" rtlCol="0" anchor="b"/>
          <a:lstStyle>
            <a:lvl1pPr algn="r">
              <a:defRPr sz="1200"/>
            </a:lvl1pPr>
          </a:lstStyle>
          <a:p>
            <a:fld id="{3B96CDCB-014D-43F5-805F-976F3DA28F2C}" type="slidenum">
              <a:rPr lang="en-GB" smtClean="0"/>
              <a:pPr/>
              <a:t>‹#›</a:t>
            </a:fld>
            <a:endParaRPr lang="en-GB" dirty="0"/>
          </a:p>
        </p:txBody>
      </p:sp>
    </p:spTree>
    <p:extLst>
      <p:ext uri="{BB962C8B-B14F-4D97-AF65-F5344CB8AC3E}">
        <p14:creationId xmlns:p14="http://schemas.microsoft.com/office/powerpoint/2010/main" val="64260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4"/>
            <a:ext cx="2945659" cy="496332"/>
          </a:xfrm>
          <a:prstGeom prst="rect">
            <a:avLst/>
          </a:prstGeom>
        </p:spPr>
        <p:txBody>
          <a:bodyPr vert="horz" lIns="91440" tIns="45720" rIns="91440" bIns="45720" rtlCol="0"/>
          <a:lstStyle>
            <a:lvl1pPr algn="r">
              <a:defRPr sz="1200"/>
            </a:lvl1pPr>
          </a:lstStyle>
          <a:p>
            <a:fld id="{2CA7F103-3FAF-4251-B614-9C7DBF74E3BC}" type="datetimeFigureOut">
              <a:rPr lang="en-GB" smtClean="0"/>
              <a:pPr/>
              <a:t>11/04/2014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2C24C75-32AE-436C-A474-A83AF625BB7B}" type="slidenum">
              <a:rPr lang="en-GB" smtClean="0"/>
              <a:pPr/>
              <a:t>‹#›</a:t>
            </a:fld>
            <a:endParaRPr lang="en-GB" dirty="0"/>
          </a:p>
        </p:txBody>
      </p:sp>
    </p:spTree>
    <p:extLst>
      <p:ext uri="{BB962C8B-B14F-4D97-AF65-F5344CB8AC3E}">
        <p14:creationId xmlns:p14="http://schemas.microsoft.com/office/powerpoint/2010/main" val="242657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slides summarise the findings</a:t>
            </a:r>
            <a:r>
              <a:rPr lang="en-GB" baseline="0" dirty="0" smtClean="0"/>
              <a:t> of a UKCES study into the role of technology in driving high-level skills needs in the aerospace and automotive industries. </a:t>
            </a:r>
          </a:p>
          <a:p>
            <a:endParaRPr lang="en-GB" baseline="0" dirty="0" smtClean="0"/>
          </a:p>
          <a:p>
            <a:r>
              <a:rPr lang="en-GB" baseline="0" dirty="0" smtClean="0"/>
              <a:t>The </a:t>
            </a:r>
            <a:r>
              <a:rPr lang="en-GB" dirty="0" smtClean="0">
                <a:latin typeface="Arial" pitchFamily="34" charset="0"/>
                <a:cs typeface="Arial" pitchFamily="34" charset="0"/>
              </a:rPr>
              <a:t>broad definition of  the aerospace and automotive sectors used in these slides is: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Automotive:</a:t>
            </a:r>
          </a:p>
          <a:p>
            <a:r>
              <a:rPr lang="en-GB" dirty="0" smtClean="0">
                <a:latin typeface="Arial" pitchFamily="34" charset="0"/>
                <a:cs typeface="Arial" pitchFamily="34" charset="0"/>
              </a:rPr>
              <a:t>SIC 29 - Manufacture of motor vehicles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Aerospace:</a:t>
            </a:r>
          </a:p>
          <a:p>
            <a:r>
              <a:rPr lang="en-GB" dirty="0" smtClean="0">
                <a:latin typeface="Arial" pitchFamily="34" charset="0"/>
                <a:cs typeface="Arial" pitchFamily="34" charset="0"/>
              </a:rPr>
              <a:t>SIC 30.30 - </a:t>
            </a:r>
            <a:r>
              <a:rPr lang="en-GB" sz="1200" kern="1200" baseline="0" dirty="0" smtClean="0">
                <a:solidFill>
                  <a:schemeClr val="tx1"/>
                </a:solidFill>
                <a:latin typeface="+mn-lt"/>
                <a:ea typeface="+mn-ea"/>
                <a:cs typeface="+mn-cs"/>
              </a:rPr>
              <a:t>Manufacture of air and spacecraft and related machinery </a:t>
            </a:r>
          </a:p>
          <a:p>
            <a:r>
              <a:rPr lang="en-GB" dirty="0" smtClean="0">
                <a:latin typeface="Arial" pitchFamily="34" charset="0"/>
                <a:cs typeface="Arial" pitchFamily="34" charset="0"/>
              </a:rPr>
              <a:t>SIC 33.16 - </a:t>
            </a:r>
            <a:r>
              <a:rPr lang="en-GB" sz="1200" kern="1200" baseline="0" dirty="0" smtClean="0">
                <a:solidFill>
                  <a:schemeClr val="tx1"/>
                </a:solidFill>
                <a:latin typeface="+mn-lt"/>
                <a:ea typeface="+mn-ea"/>
                <a:cs typeface="+mn-cs"/>
              </a:rPr>
              <a:t>Repair and maintenance of aircraft and spacecraft</a:t>
            </a:r>
            <a:endParaRPr lang="en-GB" dirty="0" smtClean="0">
              <a:latin typeface="Arial" pitchFamily="34" charset="0"/>
              <a:cs typeface="Arial" pitchFamily="34" charset="0"/>
            </a:endParaRPr>
          </a:p>
          <a:p>
            <a:endParaRPr lang="en-GB" dirty="0"/>
          </a:p>
        </p:txBody>
      </p:sp>
    </p:spTree>
    <p:extLst>
      <p:ext uri="{BB962C8B-B14F-4D97-AF65-F5344CB8AC3E}">
        <p14:creationId xmlns:p14="http://schemas.microsoft.com/office/powerpoint/2010/main" val="171562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fontAlgn="base">
              <a:spcBef>
                <a:spcPct val="0"/>
              </a:spcBef>
              <a:spcAft>
                <a:spcPct val="0"/>
              </a:spcAft>
              <a:buNone/>
            </a:pPr>
            <a:r>
              <a:rPr lang="en-GB" sz="1200" b="1" dirty="0" smtClean="0"/>
              <a:t>Additive Manufacturing – Wide ranging recruitment problems:</a:t>
            </a:r>
          </a:p>
          <a:p>
            <a:pPr fontAlgn="base">
              <a:spcBef>
                <a:spcPct val="0"/>
              </a:spcBef>
              <a:spcAft>
                <a:spcPct val="0"/>
              </a:spcAft>
              <a:buNone/>
            </a:pPr>
            <a:endParaRPr lang="en-GB" sz="1200" b="1" dirty="0" smtClean="0">
              <a:solidFill>
                <a:schemeClr val="lt1"/>
              </a:solidFill>
            </a:endParaRPr>
          </a:p>
          <a:p>
            <a:pPr lvl="0"/>
            <a:r>
              <a:rPr lang="en-GB" sz="1200" dirty="0" smtClean="0"/>
              <a:t>People with experience in Additive Manufacturing;</a:t>
            </a:r>
            <a:r>
              <a:rPr lang="en-GB" sz="1200" b="1" dirty="0" smtClean="0"/>
              <a:t> </a:t>
            </a:r>
            <a:endParaRPr lang="en-GB" sz="1200" dirty="0" smtClean="0"/>
          </a:p>
          <a:p>
            <a:pPr lvl="0"/>
            <a:r>
              <a:rPr lang="en-GB" sz="1200" dirty="0" smtClean="0"/>
              <a:t>Process Design Engineers;</a:t>
            </a:r>
            <a:r>
              <a:rPr lang="en-GB" sz="1200" b="1" dirty="0" smtClean="0"/>
              <a:t> </a:t>
            </a:r>
            <a:endParaRPr lang="en-GB" sz="1200" dirty="0" smtClean="0"/>
          </a:p>
          <a:p>
            <a:pPr lvl="0"/>
            <a:r>
              <a:rPr lang="en-GB" sz="1200" dirty="0" smtClean="0"/>
              <a:t>Project Management staff;</a:t>
            </a:r>
            <a:r>
              <a:rPr lang="en-GB" sz="1200" b="1" dirty="0" smtClean="0"/>
              <a:t> </a:t>
            </a:r>
            <a:endParaRPr lang="en-GB" sz="1200" dirty="0" smtClean="0"/>
          </a:p>
          <a:p>
            <a:pPr lvl="0"/>
            <a:r>
              <a:rPr lang="en-GB" sz="1200" dirty="0" smtClean="0"/>
              <a:t>CAD staff; and</a:t>
            </a:r>
            <a:r>
              <a:rPr lang="en-GB" sz="1200" b="1" dirty="0" smtClean="0"/>
              <a:t> </a:t>
            </a:r>
            <a:endParaRPr lang="en-GB" sz="1200" dirty="0" smtClean="0"/>
          </a:p>
          <a:p>
            <a:r>
              <a:rPr lang="en-GB" sz="1200" dirty="0" smtClean="0"/>
              <a:t>Other: Such as apprenticed toolmakers; CAD software developers. </a:t>
            </a:r>
            <a:endParaRPr lang="en-GB" sz="1200" b="1" dirty="0" smtClean="0"/>
          </a:p>
        </p:txBody>
      </p:sp>
    </p:spTree>
    <p:extLst>
      <p:ext uri="{BB962C8B-B14F-4D97-AF65-F5344CB8AC3E}">
        <p14:creationId xmlns:p14="http://schemas.microsoft.com/office/powerpoint/2010/main" val="71651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651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FF0000"/>
                </a:solidFill>
                <a:latin typeface="+mn-lt"/>
                <a:ea typeface="+mn-ea"/>
                <a:cs typeface="+mn-cs"/>
              </a:rPr>
              <a:t>Clean room skills are those needed to operate in an environment where the level of environmental pollutants such as airborne microbes, aerosol particles and chemical vapours are strictly controlled. Typically this will include adhering to strict rules in relation to protective clothing, procedures for entry and exit and handling of materials</a:t>
            </a:r>
            <a:endParaRPr lang="en-GB" dirty="0">
              <a:solidFill>
                <a:srgbClr val="FF0000"/>
              </a:solidFill>
            </a:endParaRPr>
          </a:p>
        </p:txBody>
      </p:sp>
    </p:spTree>
    <p:extLst>
      <p:ext uri="{BB962C8B-B14F-4D97-AF65-F5344CB8AC3E}">
        <p14:creationId xmlns:p14="http://schemas.microsoft.com/office/powerpoint/2010/main" val="71651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802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term Rapid Tooling (RT) is typically used to describe a process which either uses a model to create a mould or uses the Rapid Prototyping process directly to fabricate a tool for limited volume prototypes. Tooling time using this technique is much shorter than for a conventional tool. Rapid Tooling has grown out of the use of Rapid Prototyping to improve processes. Rapid Manufacturing has developed as the next stage, eliminating the need for tooling.</a:t>
            </a:r>
            <a:endParaRPr lang="en-GB" dirty="0"/>
          </a:p>
        </p:txBody>
      </p:sp>
    </p:spTree>
    <p:extLst>
      <p:ext uri="{BB962C8B-B14F-4D97-AF65-F5344CB8AC3E}">
        <p14:creationId xmlns:p14="http://schemas.microsoft.com/office/powerpoint/2010/main" val="1458025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There is expected to be a shortage of necessary skills at nearly all levels from operator, craft, technician, professional and management roles. Higher level technical skills will in particular be at a premium as these are the roles that are also in high demand from other sectors within Advanced Manufacturing.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increasing use of composites will create a demand for more R&amp;D related roles such as scientists and test engineers. The creation of new design options will lead to an increased requirement for design engineers and people with higher level CAD skills. The move into new products and design using composites will also require project engineers at all levels and new business development managers. As processes become more automated it is expected that will be a growing need for multi-skilled craft and technician level workers with both CNC and composite experience and maintenance engineers to keep plant running at optimum levels.</a:t>
            </a:r>
          </a:p>
          <a:p>
            <a:endParaRPr lang="en-GB" dirty="0"/>
          </a:p>
        </p:txBody>
      </p:sp>
    </p:spTree>
    <p:extLst>
      <p:ext uri="{BB962C8B-B14F-4D97-AF65-F5344CB8AC3E}">
        <p14:creationId xmlns:p14="http://schemas.microsoft.com/office/powerpoint/2010/main" val="145802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8025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009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C24C75-32AE-436C-A474-A83AF625BB7B}" type="slidenum">
              <a:rPr lang="en-GB" smtClean="0"/>
              <a:pPr/>
              <a:t>21</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009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0220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0095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89750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8975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640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Business Enterprise</a:t>
            </a:r>
            <a:r>
              <a:rPr lang="en-GB" baseline="0" dirty="0" smtClean="0"/>
              <a:t> Research and Development (BERD), 2011</a:t>
            </a:r>
            <a:endParaRPr lang="en-GB" dirty="0"/>
          </a:p>
        </p:txBody>
      </p:sp>
      <p:sp>
        <p:nvSpPr>
          <p:cNvPr id="4" name="Slide Number Placeholder 3"/>
          <p:cNvSpPr>
            <a:spLocks noGrp="1"/>
          </p:cNvSpPr>
          <p:nvPr>
            <p:ph type="sldNum" sz="quarter" idx="10"/>
          </p:nvPr>
        </p:nvSpPr>
        <p:spPr/>
        <p:txBody>
          <a:bodyPr/>
          <a:lstStyle/>
          <a:p>
            <a:fld id="{62C24C75-32AE-436C-A474-A83AF625BB7B}" type="slidenum">
              <a:rPr lang="en-GB" smtClean="0"/>
              <a:pPr/>
              <a:t>4</a:t>
            </a:fld>
            <a:endParaRPr lang="en-GB" dirty="0"/>
          </a:p>
        </p:txBody>
      </p:sp>
    </p:spTree>
    <p:extLst>
      <p:ext uri="{BB962C8B-B14F-4D97-AF65-F5344CB8AC3E}">
        <p14:creationId xmlns:p14="http://schemas.microsoft.com/office/powerpoint/2010/main" val="71528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Definition of Additive Manufacturing - Materials Knowledge Transfer Network, 2012.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http://www.add3d.co.uk/What-is-3D-printing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C24C75-32AE-436C-A474-A83AF625BB7B}"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Department of Business Innovation and Skills, 2009</a:t>
            </a:r>
          </a:p>
          <a:p>
            <a:endParaRPr lang="en-GB" dirty="0"/>
          </a:p>
        </p:txBody>
      </p:sp>
      <p:sp>
        <p:nvSpPr>
          <p:cNvPr id="4" name="Slide Number Placeholder 3"/>
          <p:cNvSpPr>
            <a:spLocks noGrp="1"/>
          </p:cNvSpPr>
          <p:nvPr>
            <p:ph type="sldNum" sz="quarter" idx="10"/>
          </p:nvPr>
        </p:nvSpPr>
        <p:spPr/>
        <p:txBody>
          <a:bodyPr/>
          <a:lstStyle/>
          <a:p>
            <a:fld id="{62C24C75-32AE-436C-A474-A83AF625BB7B}"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r>
              <a:rPr lang="en-GB" dirty="0" smtClean="0"/>
              <a:t>Plastic Electronics: A strategy for success (BIS, 2009).</a:t>
            </a:r>
            <a:endParaRPr lang="en-GB" dirty="0"/>
          </a:p>
        </p:txBody>
      </p:sp>
      <p:sp>
        <p:nvSpPr>
          <p:cNvPr id="4" name="Slide Number Placeholder 3"/>
          <p:cNvSpPr>
            <a:spLocks noGrp="1"/>
          </p:cNvSpPr>
          <p:nvPr>
            <p:ph type="sldNum" sz="quarter" idx="10"/>
          </p:nvPr>
        </p:nvSpPr>
        <p:spPr/>
        <p:txBody>
          <a:bodyPr/>
          <a:lstStyle/>
          <a:p>
            <a:fld id="{62C24C75-32AE-436C-A474-A83AF625BB7B}"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sz="1200" b="1" kern="1200" dirty="0" smtClean="0">
                <a:solidFill>
                  <a:schemeClr val="tx1"/>
                </a:solidFill>
                <a:latin typeface="+mn-lt"/>
                <a:ea typeface="+mn-ea"/>
                <a:cs typeface="+mn-cs"/>
              </a:rPr>
              <a:t>Composites Supply chain skill requirements:</a:t>
            </a:r>
          </a:p>
          <a:p>
            <a:pPr lvl="0">
              <a:buFont typeface="Arial" pitchFamily="34" charset="0"/>
              <a:buChar char="•"/>
            </a:pPr>
            <a:r>
              <a:rPr lang="en-GB" sz="1200" kern="1200" dirty="0" smtClean="0">
                <a:solidFill>
                  <a:schemeClr val="tx1"/>
                </a:solidFill>
                <a:latin typeface="+mn-lt"/>
                <a:ea typeface="+mn-ea"/>
                <a:cs typeface="+mn-cs"/>
              </a:rPr>
              <a:t> Higher level occupations/specialists including research and development (R&amp;D) staff (including Material Scientists and Engineers with specialist composite experience), Quality, Plant and Site Managers/Directors, Resource Planners and Business Directors</a:t>
            </a:r>
          </a:p>
          <a:p>
            <a:pPr lvl="0">
              <a:buFont typeface="Arial" pitchFamily="34" charset="0"/>
              <a:buChar char="•"/>
            </a:pPr>
            <a:r>
              <a:rPr lang="en-GB" sz="1200" kern="1200" dirty="0" smtClean="0">
                <a:solidFill>
                  <a:schemeClr val="tx1"/>
                </a:solidFill>
                <a:latin typeface="+mn-lt"/>
                <a:ea typeface="+mn-ea"/>
                <a:cs typeface="+mn-cs"/>
              </a:rPr>
              <a:t> Engineering staff including Process, Plant, Production, Product, Project, Stress, Maintenance and CAD Engineers    </a:t>
            </a:r>
          </a:p>
          <a:p>
            <a:pPr lvl="0">
              <a:buFont typeface="Arial" pitchFamily="34" charset="0"/>
              <a:buChar char="•"/>
            </a:pPr>
            <a:r>
              <a:rPr lang="en-GB" sz="1200" kern="1200" dirty="0" smtClean="0">
                <a:solidFill>
                  <a:schemeClr val="tx1"/>
                </a:solidFill>
                <a:latin typeface="+mn-lt"/>
                <a:ea typeface="+mn-ea"/>
                <a:cs typeface="+mn-cs"/>
              </a:rPr>
              <a:t> Technical staff including Lab Technicians, CNC machinists and Non Destructive and Destructive Testing staff</a:t>
            </a:r>
          </a:p>
          <a:p>
            <a:pPr>
              <a:buFont typeface="Arial" pitchFamily="34" charset="0"/>
              <a:buChar char="•"/>
            </a:pPr>
            <a:r>
              <a:rPr lang="en-GB" sz="1200" kern="1200" dirty="0" smtClean="0">
                <a:solidFill>
                  <a:schemeClr val="tx1"/>
                </a:solidFill>
                <a:latin typeface="+mn-lt"/>
                <a:ea typeface="+mn-ea"/>
                <a:cs typeface="+mn-cs"/>
              </a:rPr>
              <a:t> Operational staff including Fitters and Laminators</a:t>
            </a:r>
            <a:endParaRPr lang="en-GB" dirty="0" smtClean="0"/>
          </a:p>
          <a:p>
            <a:endParaRPr lang="en-GB" dirty="0"/>
          </a:p>
        </p:txBody>
      </p:sp>
      <p:sp>
        <p:nvSpPr>
          <p:cNvPr id="4" name="Slide Number Placeholder 3"/>
          <p:cNvSpPr>
            <a:spLocks noGrp="1"/>
          </p:cNvSpPr>
          <p:nvPr>
            <p:ph type="sldNum" sz="quarter" idx="10"/>
          </p:nvPr>
        </p:nvSpPr>
        <p:spPr/>
        <p:txBody>
          <a:bodyPr/>
          <a:lstStyle/>
          <a:p>
            <a:fld id="{62C24C75-32AE-436C-A474-A83AF625BB7B}" type="slidenum">
              <a:rPr lang="en-GB" smtClean="0"/>
              <a:pPr/>
              <a:t>10</a:t>
            </a:fld>
            <a:endParaRPr lang="en-GB" dirty="0"/>
          </a:p>
        </p:txBody>
      </p:sp>
    </p:spTree>
    <p:extLst>
      <p:ext uri="{BB962C8B-B14F-4D97-AF65-F5344CB8AC3E}">
        <p14:creationId xmlns:p14="http://schemas.microsoft.com/office/powerpoint/2010/main" val="302760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C24C75-32AE-436C-A474-A83AF625BB7B}"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027600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KCES">
    <p:spTree>
      <p:nvGrpSpPr>
        <p:cNvPr id="1" name=""/>
        <p:cNvGrpSpPr/>
        <p:nvPr/>
      </p:nvGrpSpPr>
      <p:grpSpPr>
        <a:xfrm>
          <a:off x="0" y="0"/>
          <a:ext cx="0" cy="0"/>
          <a:chOff x="0" y="0"/>
          <a:chExt cx="0" cy="0"/>
        </a:xfrm>
      </p:grpSpPr>
      <p:sp>
        <p:nvSpPr>
          <p:cNvPr id="9" name="Rectangle 8"/>
          <p:cNvSpPr/>
          <p:nvPr/>
        </p:nvSpPr>
        <p:spPr>
          <a:xfrm>
            <a:off x="7373416" y="5838601"/>
            <a:ext cx="1342390" cy="5803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4200" dirty="0">
              <a:solidFill>
                <a:prstClr val="white"/>
              </a:solidFill>
              <a:sym typeface="Gill Sans" charset="0"/>
            </a:endParaRPr>
          </a:p>
        </p:txBody>
      </p:sp>
      <p:sp>
        <p:nvSpPr>
          <p:cNvPr id="5" name="Rectangle 1"/>
          <p:cNvSpPr>
            <a:spLocks/>
          </p:cNvSpPr>
          <p:nvPr/>
        </p:nvSpPr>
        <p:spPr bwMode="auto">
          <a:xfrm>
            <a:off x="-12909" y="0"/>
            <a:ext cx="9169400" cy="5397500"/>
          </a:xfrm>
          <a:prstGeom prst="rect">
            <a:avLst/>
          </a:prstGeom>
          <a:solidFill>
            <a:schemeClr val="tx2"/>
          </a:solidFill>
          <a:ln>
            <a:noFill/>
          </a:ln>
          <a:extLst/>
        </p:spPr>
        <p:txBody>
          <a:bodyPr lIns="0" tIns="0" rIns="0" bIns="0"/>
          <a:lstStyle/>
          <a:p>
            <a:pPr algn="ctr"/>
            <a:endParaRPr lang="en-GB" sz="4200" dirty="0">
              <a:solidFill>
                <a:srgbClr val="000000"/>
              </a:solidFill>
              <a:latin typeface="Gill Sans" charset="0"/>
              <a:sym typeface="Gill Sans" charset="0"/>
            </a:endParaRP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347654" y="5805264"/>
            <a:ext cx="1400810" cy="647065"/>
          </a:xfrm>
          <a:prstGeom prst="rect">
            <a:avLst/>
          </a:prstGeom>
        </p:spPr>
      </p:pic>
      <p:sp>
        <p:nvSpPr>
          <p:cNvPr id="15" name="Text Placeholder 14"/>
          <p:cNvSpPr>
            <a:spLocks noGrp="1"/>
          </p:cNvSpPr>
          <p:nvPr>
            <p:ph type="body" sz="quarter" idx="12" hasCustomPrompt="1"/>
          </p:nvPr>
        </p:nvSpPr>
        <p:spPr>
          <a:xfrm>
            <a:off x="251520" y="4149080"/>
            <a:ext cx="7848550" cy="1104900"/>
          </a:xfrm>
          <a:prstGeom prst="rect">
            <a:avLst/>
          </a:prstGeom>
        </p:spPr>
        <p:txBody>
          <a:bodyPr/>
          <a:lstStyle>
            <a:lvl1pPr marL="0" indent="0">
              <a:buNone/>
              <a:defRPr sz="5400">
                <a:solidFill>
                  <a:schemeClr val="bg1"/>
                </a:solidFill>
                <a:latin typeface="NeueHaasGroteskDisp Std Blk"/>
              </a:defRPr>
            </a:lvl1pPr>
          </a:lstStyle>
          <a:p>
            <a:pPr lvl="0"/>
            <a:r>
              <a:rPr lang="en-US" dirty="0" smtClean="0"/>
              <a:t>Subtitle goes here</a:t>
            </a:r>
            <a:endParaRPr lang="en-GB" dirty="0"/>
          </a:p>
        </p:txBody>
      </p:sp>
      <p:sp>
        <p:nvSpPr>
          <p:cNvPr id="17" name="Text Placeholder 16"/>
          <p:cNvSpPr>
            <a:spLocks noGrp="1"/>
          </p:cNvSpPr>
          <p:nvPr>
            <p:ph type="body" sz="quarter" idx="13" hasCustomPrompt="1"/>
          </p:nvPr>
        </p:nvSpPr>
        <p:spPr>
          <a:xfrm>
            <a:off x="251520" y="1124744"/>
            <a:ext cx="7797105" cy="2591594"/>
          </a:xfrm>
          <a:prstGeom prst="rect">
            <a:avLst/>
          </a:prstGeom>
        </p:spPr>
        <p:txBody>
          <a:bodyPr/>
          <a:lstStyle>
            <a:lvl1pPr marL="0" indent="0">
              <a:buNone/>
              <a:defRPr sz="7200" baseline="0">
                <a:solidFill>
                  <a:schemeClr val="bg1"/>
                </a:solidFill>
                <a:latin typeface="NeueHaasGroteskDisp Std Blk"/>
              </a:defRPr>
            </a:lvl1pPr>
          </a:lstStyle>
          <a:p>
            <a:pPr lvl="0"/>
            <a:r>
              <a:rPr lang="en-GB" dirty="0" smtClean="0"/>
              <a:t>Title goes here</a:t>
            </a:r>
            <a:endParaRPr lang="en-GB" dirty="0"/>
          </a:p>
        </p:txBody>
      </p:sp>
    </p:spTree>
    <p:extLst>
      <p:ext uri="{BB962C8B-B14F-4D97-AF65-F5344CB8AC3E}">
        <p14:creationId xmlns:p14="http://schemas.microsoft.com/office/powerpoint/2010/main" val="3059378896"/>
      </p:ext>
    </p:extLst>
  </p:cSld>
  <p:clrMapOvr>
    <a:masterClrMapping/>
  </p:clrMapOvr>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3F3424BC-6C94-43B5-8E39-BE7F3E3A2AE4}" type="slidenum">
              <a:rPr lang="en-US" smtClean="0"/>
              <a:pPr>
                <a:defRPr/>
              </a:pPr>
              <a:t>‹#›</a:t>
            </a:fld>
            <a:endParaRPr lang="en-US" dirty="0"/>
          </a:p>
        </p:txBody>
      </p:sp>
    </p:spTree>
    <p:extLst>
      <p:ext uri="{BB962C8B-B14F-4D97-AF65-F5344CB8AC3E}">
        <p14:creationId xmlns:p14="http://schemas.microsoft.com/office/powerpoint/2010/main" val="1935524491"/>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ack Page">
    <p:spTree>
      <p:nvGrpSpPr>
        <p:cNvPr id="1" name=""/>
        <p:cNvGrpSpPr/>
        <p:nvPr/>
      </p:nvGrpSpPr>
      <p:grpSpPr>
        <a:xfrm>
          <a:off x="0" y="0"/>
          <a:ext cx="0" cy="0"/>
          <a:chOff x="0" y="0"/>
          <a:chExt cx="0" cy="0"/>
        </a:xfrm>
      </p:grpSpPr>
      <p:sp>
        <p:nvSpPr>
          <p:cNvPr id="9" name="Rectangle 8"/>
          <p:cNvSpPr/>
          <p:nvPr/>
        </p:nvSpPr>
        <p:spPr>
          <a:xfrm>
            <a:off x="7373416" y="5838601"/>
            <a:ext cx="1342390" cy="5803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4200" dirty="0">
              <a:solidFill>
                <a:prstClr val="white"/>
              </a:solidFill>
              <a:sym typeface="Gill Sans" charset="0"/>
            </a:endParaRPr>
          </a:p>
        </p:txBody>
      </p:sp>
      <p:sp>
        <p:nvSpPr>
          <p:cNvPr id="5" name="Rectangle 1"/>
          <p:cNvSpPr>
            <a:spLocks/>
          </p:cNvSpPr>
          <p:nvPr/>
        </p:nvSpPr>
        <p:spPr bwMode="auto">
          <a:xfrm>
            <a:off x="-12909" y="0"/>
            <a:ext cx="9169400" cy="5397500"/>
          </a:xfrm>
          <a:prstGeom prst="rect">
            <a:avLst/>
          </a:prstGeom>
          <a:solidFill>
            <a:schemeClr val="tx2"/>
          </a:solidFill>
          <a:ln>
            <a:noFill/>
          </a:ln>
          <a:extLst/>
        </p:spPr>
        <p:txBody>
          <a:bodyPr lIns="0" tIns="0" rIns="0" bIns="0"/>
          <a:lstStyle/>
          <a:p>
            <a:pPr algn="ctr"/>
            <a:endParaRPr lang="en-GB" sz="4200" dirty="0">
              <a:solidFill>
                <a:srgbClr val="000000"/>
              </a:solidFill>
              <a:latin typeface="Gill Sans" charset="0"/>
              <a:sym typeface="Gill Sans" charset="0"/>
            </a:endParaRP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347654" y="5805264"/>
            <a:ext cx="1400810" cy="647065"/>
          </a:xfrm>
          <a:prstGeom prst="rect">
            <a:avLst/>
          </a:prstGeom>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4114800"/>
            <a:ext cx="7747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100" y="3097213"/>
            <a:ext cx="7112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 y="2022475"/>
            <a:ext cx="3175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Text Placeholder 5"/>
          <p:cNvSpPr>
            <a:spLocks noGrp="1"/>
          </p:cNvSpPr>
          <p:nvPr>
            <p:ph type="body" sz="quarter" idx="12"/>
          </p:nvPr>
        </p:nvSpPr>
        <p:spPr>
          <a:xfrm>
            <a:off x="1907704" y="1988840"/>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13" name="Text Placeholder 5"/>
          <p:cNvSpPr>
            <a:spLocks noGrp="1"/>
          </p:cNvSpPr>
          <p:nvPr>
            <p:ph type="body" sz="quarter" idx="13"/>
          </p:nvPr>
        </p:nvSpPr>
        <p:spPr>
          <a:xfrm>
            <a:off x="1907704" y="3019673"/>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16" name="Text Placeholder 5"/>
          <p:cNvSpPr>
            <a:spLocks noGrp="1"/>
          </p:cNvSpPr>
          <p:nvPr>
            <p:ph type="body" sz="quarter" idx="14"/>
          </p:nvPr>
        </p:nvSpPr>
        <p:spPr>
          <a:xfrm>
            <a:off x="1907704" y="4050506"/>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3" name="Text Placeholder 2"/>
          <p:cNvSpPr>
            <a:spLocks noGrp="1"/>
          </p:cNvSpPr>
          <p:nvPr>
            <p:ph type="body" sz="quarter" idx="11" hasCustomPrompt="1"/>
          </p:nvPr>
        </p:nvSpPr>
        <p:spPr>
          <a:xfrm>
            <a:off x="323528" y="620688"/>
            <a:ext cx="7345362" cy="1008063"/>
          </a:xfrm>
          <a:prstGeom prst="rect">
            <a:avLst/>
          </a:prstGeom>
        </p:spPr>
        <p:txBody>
          <a:bodyPr/>
          <a:lstStyle>
            <a:lvl1pPr>
              <a:buNone/>
              <a:defRPr sz="3200">
                <a:solidFill>
                  <a:schemeClr val="bg1"/>
                </a:solidFill>
                <a:latin typeface="NeueHaasGroteskDisp Std Blk"/>
              </a:defRPr>
            </a:lvl1pPr>
          </a:lstStyle>
          <a:p>
            <a:pPr marL="0" indent="0" eaLnBrk="1" hangingPunct="1"/>
            <a:r>
              <a:rPr lang="en-US" sz="3300" dirty="0" smtClean="0">
                <a:latin typeface="NeueHaasGroteskDisp Std Blk" charset="0"/>
                <a:ea typeface="NeueHaasGroteskDisp Std Blk" charset="0"/>
                <a:cs typeface="NeueHaasGroteskDisp Std Blk" charset="0"/>
                <a:sym typeface="NeueHaasGroteskDisp Std Blk" charset="0"/>
              </a:rPr>
              <a:t>Last page should be used for contacts and social media. 33pt</a:t>
            </a:r>
            <a:endParaRPr lang="en-US" sz="3300" dirty="0" smtClean="0">
              <a:latin typeface="NeueHaasGroteskDisp Std Blk" charset="0"/>
              <a:ea typeface="ヒラギノ角ゴ ProN W6" charset="0"/>
              <a:cs typeface="ヒラギノ角ゴ ProN W6" charset="0"/>
              <a:sym typeface="NeueHaasGroteskDisp Std Blk" charset="0"/>
            </a:endParaRPr>
          </a:p>
        </p:txBody>
      </p:sp>
    </p:spTree>
    <p:extLst>
      <p:ext uri="{BB962C8B-B14F-4D97-AF65-F5344CB8AC3E}">
        <p14:creationId xmlns:p14="http://schemas.microsoft.com/office/powerpoint/2010/main" val="1636755443"/>
      </p:ext>
    </p:extLst>
  </p:cSld>
  <p:clrMapOvr>
    <a:masterClrMapping/>
  </p:clrMapOvr>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ck Page">
    <p:spTree>
      <p:nvGrpSpPr>
        <p:cNvPr id="1" name=""/>
        <p:cNvGrpSpPr/>
        <p:nvPr/>
      </p:nvGrpSpPr>
      <p:grpSpPr>
        <a:xfrm>
          <a:off x="0" y="0"/>
          <a:ext cx="0" cy="0"/>
          <a:chOff x="0" y="0"/>
          <a:chExt cx="0" cy="0"/>
        </a:xfrm>
      </p:grpSpPr>
      <p:sp>
        <p:nvSpPr>
          <p:cNvPr id="9" name="Rectangle 8"/>
          <p:cNvSpPr/>
          <p:nvPr/>
        </p:nvSpPr>
        <p:spPr>
          <a:xfrm>
            <a:off x="7373416" y="5838601"/>
            <a:ext cx="1342390" cy="58039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4200" dirty="0">
              <a:solidFill>
                <a:prstClr val="white"/>
              </a:solidFill>
              <a:sym typeface="Gill Sans" charset="0"/>
            </a:endParaRPr>
          </a:p>
        </p:txBody>
      </p:sp>
      <p:sp>
        <p:nvSpPr>
          <p:cNvPr id="5" name="Rectangle 1"/>
          <p:cNvSpPr>
            <a:spLocks/>
          </p:cNvSpPr>
          <p:nvPr/>
        </p:nvSpPr>
        <p:spPr bwMode="auto">
          <a:xfrm>
            <a:off x="-12909" y="0"/>
            <a:ext cx="9169400" cy="5397500"/>
          </a:xfrm>
          <a:prstGeom prst="rect">
            <a:avLst/>
          </a:prstGeom>
          <a:solidFill>
            <a:schemeClr val="tx2"/>
          </a:solidFill>
          <a:ln>
            <a:noFill/>
          </a:ln>
          <a:extLst/>
        </p:spPr>
        <p:txBody>
          <a:bodyPr lIns="0" tIns="0" rIns="0" bIns="0"/>
          <a:lstStyle/>
          <a:p>
            <a:pPr algn="ctr"/>
            <a:endParaRPr lang="en-GB" sz="4200" dirty="0">
              <a:solidFill>
                <a:srgbClr val="000000"/>
              </a:solidFill>
              <a:latin typeface="Gill Sans" charset="0"/>
              <a:sym typeface="Gill Sans" charset="0"/>
            </a:endParaRP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347654" y="5805264"/>
            <a:ext cx="1400810" cy="647065"/>
          </a:xfrm>
          <a:prstGeom prst="rect">
            <a:avLst/>
          </a:prstGeom>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4114800"/>
            <a:ext cx="7747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100" y="3097213"/>
            <a:ext cx="7112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 y="2022475"/>
            <a:ext cx="3175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Text Placeholder 5"/>
          <p:cNvSpPr>
            <a:spLocks noGrp="1"/>
          </p:cNvSpPr>
          <p:nvPr>
            <p:ph type="body" sz="quarter" idx="12"/>
          </p:nvPr>
        </p:nvSpPr>
        <p:spPr>
          <a:xfrm>
            <a:off x="1907704" y="1988840"/>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13" name="Text Placeholder 5"/>
          <p:cNvSpPr>
            <a:spLocks noGrp="1"/>
          </p:cNvSpPr>
          <p:nvPr>
            <p:ph type="body" sz="quarter" idx="13"/>
          </p:nvPr>
        </p:nvSpPr>
        <p:spPr>
          <a:xfrm>
            <a:off x="1907704" y="3019673"/>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16" name="Text Placeholder 5"/>
          <p:cNvSpPr>
            <a:spLocks noGrp="1"/>
          </p:cNvSpPr>
          <p:nvPr>
            <p:ph type="body" sz="quarter" idx="14"/>
          </p:nvPr>
        </p:nvSpPr>
        <p:spPr>
          <a:xfrm>
            <a:off x="1907704" y="4050506"/>
            <a:ext cx="5759450" cy="758825"/>
          </a:xfrm>
          <a:prstGeom prst="rect">
            <a:avLst/>
          </a:prstGeom>
        </p:spPr>
        <p:txBody>
          <a:bodyPr anchor="ctr" anchorCtr="0"/>
          <a:lstStyle>
            <a:lvl1pPr marL="0" indent="0">
              <a:buNone/>
              <a:defRPr sz="2400">
                <a:solidFill>
                  <a:schemeClr val="bg1"/>
                </a:solidFill>
                <a:latin typeface="NeueHaasGroteskDisp Std Blk"/>
              </a:defRPr>
            </a:lvl1pPr>
          </a:lstStyle>
          <a:p>
            <a:pPr lvl="0"/>
            <a:r>
              <a:rPr lang="en-US" smtClean="0"/>
              <a:t>Click to edit Master text styles</a:t>
            </a:r>
          </a:p>
        </p:txBody>
      </p:sp>
      <p:sp>
        <p:nvSpPr>
          <p:cNvPr id="3" name="Text Placeholder 2"/>
          <p:cNvSpPr>
            <a:spLocks noGrp="1"/>
          </p:cNvSpPr>
          <p:nvPr>
            <p:ph type="body" sz="quarter" idx="11" hasCustomPrompt="1"/>
          </p:nvPr>
        </p:nvSpPr>
        <p:spPr>
          <a:xfrm>
            <a:off x="323528" y="620688"/>
            <a:ext cx="7345362" cy="1008063"/>
          </a:xfrm>
          <a:prstGeom prst="rect">
            <a:avLst/>
          </a:prstGeom>
        </p:spPr>
        <p:txBody>
          <a:bodyPr/>
          <a:lstStyle>
            <a:lvl1pPr>
              <a:buNone/>
              <a:defRPr sz="3200">
                <a:solidFill>
                  <a:schemeClr val="bg1"/>
                </a:solidFill>
                <a:latin typeface="NeueHaasGroteskDisp Std Blk"/>
              </a:defRPr>
            </a:lvl1pPr>
          </a:lstStyle>
          <a:p>
            <a:pPr marL="0" indent="0" eaLnBrk="1" hangingPunct="1"/>
            <a:r>
              <a:rPr lang="en-US" sz="3300" dirty="0" smtClean="0">
                <a:latin typeface="NeueHaasGroteskDisp Std Blk" charset="0"/>
                <a:ea typeface="NeueHaasGroteskDisp Std Blk" charset="0"/>
                <a:cs typeface="NeueHaasGroteskDisp Std Blk" charset="0"/>
                <a:sym typeface="NeueHaasGroteskDisp Std Blk" charset="0"/>
              </a:rPr>
              <a:t>Last page should be used for contacts and social media. 33pt</a:t>
            </a:r>
            <a:endParaRPr lang="en-US" sz="3300" dirty="0" smtClean="0">
              <a:latin typeface="NeueHaasGroteskDisp Std Blk" charset="0"/>
              <a:ea typeface="ヒラギノ角ゴ ProN W6" charset="0"/>
              <a:cs typeface="ヒラギノ角ゴ ProN W6" charset="0"/>
              <a:sym typeface="NeueHaasGroteskDisp Std Blk" charset="0"/>
            </a:endParaRPr>
          </a:p>
        </p:txBody>
      </p:sp>
    </p:spTree>
    <p:extLst>
      <p:ext uri="{BB962C8B-B14F-4D97-AF65-F5344CB8AC3E}">
        <p14:creationId xmlns:p14="http://schemas.microsoft.com/office/powerpoint/2010/main" val="1778480550"/>
      </p:ext>
    </p:extLst>
  </p:cSld>
  <p:clrMapOvr>
    <a:masterClrMapping/>
  </p:clrMapOvr>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age + Imag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2195736" y="2204864"/>
            <a:ext cx="6696744" cy="4032448"/>
          </a:xfrm>
          <a:prstGeom prst="rect">
            <a:avLst/>
          </a:prstGeom>
        </p:spPr>
        <p:txBody>
          <a:bodyPr/>
          <a:lstStyle>
            <a:lvl1pPr marL="0" indent="0" eaLnBrk="1" hangingPunct="1">
              <a:buSzPct val="125000"/>
              <a:buFontTx/>
              <a:buNone/>
              <a:defRPr sz="2100" i="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a:p>
            <a:pPr lvl="0"/>
            <a:endParaRPr lang="en-US" dirty="0" smtClean="0"/>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sp>
        <p:nvSpPr>
          <p:cNvPr id="7" name="Picture Placeholder 6"/>
          <p:cNvSpPr>
            <a:spLocks noGrp="1"/>
          </p:cNvSpPr>
          <p:nvPr>
            <p:ph type="pic" sz="quarter" idx="11"/>
          </p:nvPr>
        </p:nvSpPr>
        <p:spPr>
          <a:xfrm>
            <a:off x="179388" y="1340768"/>
            <a:ext cx="1871662" cy="3816424"/>
          </a:xfrm>
          <a:prstGeom prst="rect">
            <a:avLst/>
          </a:prstGeom>
        </p:spPr>
        <p:txBody>
          <a:bodyPr/>
          <a:lstStyle/>
          <a:p>
            <a:r>
              <a:rPr lang="en-US" dirty="0" smtClean="0"/>
              <a:t>Click icon to add picture</a:t>
            </a:r>
            <a:endParaRPr lang="en-GB" dirty="0"/>
          </a:p>
        </p:txBody>
      </p:sp>
      <p:sp>
        <p:nvSpPr>
          <p:cNvPr id="9" name="Text Placeholder 8"/>
          <p:cNvSpPr>
            <a:spLocks noGrp="1"/>
          </p:cNvSpPr>
          <p:nvPr>
            <p:ph type="body" sz="quarter" idx="12" hasCustomPrompt="1"/>
          </p:nvPr>
        </p:nvSpPr>
        <p:spPr>
          <a:xfrm>
            <a:off x="179388" y="5157788"/>
            <a:ext cx="1871662" cy="1079500"/>
          </a:xfrm>
          <a:prstGeom prst="rect">
            <a:avLst/>
          </a:prstGeom>
        </p:spPr>
        <p:txBody>
          <a:bodyPr/>
          <a:lstStyle>
            <a:lvl1pPr marL="0" indent="0">
              <a:buNone/>
              <a:defRPr sz="1300">
                <a:latin typeface="NeueHaasGroteskDisp Std Blk"/>
              </a:defRPr>
            </a:lvl1pPr>
            <a:lvl2pPr>
              <a:defRPr sz="1300"/>
            </a:lvl2pPr>
            <a:lvl3pPr>
              <a:defRPr sz="1300"/>
            </a:lvl3pPr>
            <a:lvl4pPr>
              <a:defRPr sz="1300"/>
            </a:lvl4pPr>
            <a:lvl5pPr>
              <a:defRPr sz="1300"/>
            </a:lvl5pPr>
          </a:lstStyle>
          <a:p>
            <a:pPr lvl="0"/>
            <a:r>
              <a:rPr lang="en-US" dirty="0" smtClean="0"/>
              <a:t>Picture description goes here – standard font 13pt</a:t>
            </a:r>
          </a:p>
        </p:txBody>
      </p:sp>
      <p:sp>
        <p:nvSpPr>
          <p:cNvPr id="6" name="Text Placeholder 5"/>
          <p:cNvSpPr>
            <a:spLocks noGrp="1"/>
          </p:cNvSpPr>
          <p:nvPr>
            <p:ph type="body" sz="quarter" idx="13" hasCustomPrompt="1"/>
          </p:nvPr>
        </p:nvSpPr>
        <p:spPr>
          <a:xfrm>
            <a:off x="2195736" y="1341438"/>
            <a:ext cx="6697439" cy="719137"/>
          </a:xfrm>
          <a:prstGeom prst="rect">
            <a:avLst/>
          </a:prstGeom>
        </p:spPr>
        <p:txBody>
          <a:bodyPr/>
          <a:lstStyle>
            <a:lvl1pPr marL="0" indent="0" algn="l">
              <a:buNone/>
              <a:defRPr sz="2100" b="1">
                <a:latin typeface="NeueHaasGroteskDisp Std Blk"/>
              </a:defRPr>
            </a:lvl1pPr>
          </a:lstStyle>
          <a:p>
            <a:pPr algn="l"/>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Subtitle should not run over three lines.</a:t>
            </a:r>
            <a:endParaRPr lang="en-US" sz="2100" dirty="0">
              <a:solidFill>
                <a:schemeClr val="tx1"/>
              </a:solidFill>
              <a:latin typeface="NeueHaasGroteskDisp Std Blk" charset="0"/>
              <a:ea typeface="NeueHaasGroteskDisp Std Blk" charset="0"/>
              <a:cs typeface="NeueHaasGroteskDisp Std Blk" charset="0"/>
              <a:sym typeface="NeueHaasGroteskDisp Std Blk" charset="0"/>
            </a:endParaRPr>
          </a:p>
        </p:txBody>
      </p:sp>
    </p:spTree>
    <p:extLst>
      <p:ext uri="{BB962C8B-B14F-4D97-AF65-F5344CB8AC3E}">
        <p14:creationId xmlns:p14="http://schemas.microsoft.com/office/powerpoint/2010/main" val="2541870680"/>
      </p:ext>
    </p:extLst>
  </p:cSld>
  <p:clrMapOvr>
    <a:masterClrMapping/>
  </p:clrMapOvr>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 Pag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2195736" y="1340768"/>
            <a:ext cx="6696744" cy="4896544"/>
          </a:xfrm>
          <a:prstGeom prst="rect">
            <a:avLst/>
          </a:prstGeom>
        </p:spPr>
        <p:txBody>
          <a:bodyPr/>
          <a:lstStyle>
            <a:lvl1pPr marL="0" indent="0" eaLnBrk="1" hangingPunct="1">
              <a:buSzPct val="125000"/>
              <a:buFontTx/>
              <a:buNone/>
              <a:defRPr sz="2100" i="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a:p>
            <a:pPr lvl="0"/>
            <a:endParaRPr lang="en-US" dirty="0" smtClean="0"/>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sp>
        <p:nvSpPr>
          <p:cNvPr id="7" name="Picture Placeholder 6"/>
          <p:cNvSpPr>
            <a:spLocks noGrp="1"/>
          </p:cNvSpPr>
          <p:nvPr>
            <p:ph type="pic" sz="quarter" idx="11"/>
          </p:nvPr>
        </p:nvSpPr>
        <p:spPr>
          <a:xfrm>
            <a:off x="179388" y="1340768"/>
            <a:ext cx="1871662" cy="3816424"/>
          </a:xfrm>
          <a:prstGeom prst="rect">
            <a:avLst/>
          </a:prstGeom>
        </p:spPr>
        <p:txBody>
          <a:bodyPr/>
          <a:lstStyle/>
          <a:p>
            <a:r>
              <a:rPr lang="en-US" dirty="0" smtClean="0"/>
              <a:t>Click icon to add picture</a:t>
            </a:r>
            <a:endParaRPr lang="en-GB" dirty="0"/>
          </a:p>
        </p:txBody>
      </p:sp>
      <p:sp>
        <p:nvSpPr>
          <p:cNvPr id="9" name="Text Placeholder 8"/>
          <p:cNvSpPr>
            <a:spLocks noGrp="1"/>
          </p:cNvSpPr>
          <p:nvPr>
            <p:ph type="body" sz="quarter" idx="12" hasCustomPrompt="1"/>
          </p:nvPr>
        </p:nvSpPr>
        <p:spPr>
          <a:xfrm>
            <a:off x="179388" y="5157788"/>
            <a:ext cx="1871662" cy="1079500"/>
          </a:xfrm>
          <a:prstGeom prst="rect">
            <a:avLst/>
          </a:prstGeom>
        </p:spPr>
        <p:txBody>
          <a:bodyPr/>
          <a:lstStyle>
            <a:lvl1pPr marL="0" indent="0">
              <a:buNone/>
              <a:defRPr sz="1300">
                <a:latin typeface="NeueHaasGroteskDisp Std Blk"/>
              </a:defRPr>
            </a:lvl1pPr>
            <a:lvl2pPr>
              <a:defRPr sz="1300"/>
            </a:lvl2pPr>
            <a:lvl3pPr>
              <a:defRPr sz="1300"/>
            </a:lvl3pPr>
            <a:lvl4pPr>
              <a:defRPr sz="1300"/>
            </a:lvl4pPr>
            <a:lvl5pPr>
              <a:defRPr sz="1300"/>
            </a:lvl5pPr>
          </a:lstStyle>
          <a:p>
            <a:pPr lvl="0"/>
            <a:r>
              <a:rPr lang="en-US" dirty="0" smtClean="0"/>
              <a:t>Picture description goes here – standard font 13pt</a:t>
            </a:r>
          </a:p>
        </p:txBody>
      </p:sp>
    </p:spTree>
    <p:extLst>
      <p:ext uri="{BB962C8B-B14F-4D97-AF65-F5344CB8AC3E}">
        <p14:creationId xmlns:p14="http://schemas.microsoft.com/office/powerpoint/2010/main" val="521722812"/>
      </p:ext>
    </p:extLst>
  </p:cSld>
  <p:clrMapOvr>
    <a:masterClrMapping/>
  </p:clrMapOvr>
  <p:transition/>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2276872"/>
            <a:ext cx="8712968" cy="4032448"/>
          </a:xfrm>
          <a:prstGeom prst="rect">
            <a:avLst/>
          </a:prstGeom>
        </p:spPr>
        <p:txBody>
          <a:bodyPr/>
          <a:lstStyle>
            <a:lvl1pPr marL="0" indent="0" eaLnBrk="1" hangingPunct="1">
              <a:buSzPct val="125000"/>
              <a:buFontTx/>
              <a:buNone/>
              <a:defRPr sz="2100" i="0" baseline="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sp>
        <p:nvSpPr>
          <p:cNvPr id="6" name="Text Placeholder 5"/>
          <p:cNvSpPr>
            <a:spLocks noGrp="1"/>
          </p:cNvSpPr>
          <p:nvPr>
            <p:ph type="body" sz="quarter" idx="11" hasCustomPrompt="1"/>
          </p:nvPr>
        </p:nvSpPr>
        <p:spPr>
          <a:xfrm>
            <a:off x="179388" y="1340768"/>
            <a:ext cx="8713787" cy="864270"/>
          </a:xfrm>
          <a:prstGeom prst="rect">
            <a:avLst/>
          </a:prstGeom>
        </p:spPr>
        <p:txBody>
          <a:bodyPr/>
          <a:lstStyle>
            <a:lvl1pPr marL="0" indent="0">
              <a:buNone/>
              <a:defRPr sz="2100" b="1">
                <a:latin typeface="NeueHaasGroteskDisp Std Blk"/>
              </a:defRPr>
            </a:lvl1pPr>
          </a:lstStyle>
          <a:p>
            <a:pPr lvl="0"/>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Subtitle should not run over three lines</a:t>
            </a:r>
            <a:endParaRPr lang="en-GB" dirty="0"/>
          </a:p>
        </p:txBody>
      </p:sp>
    </p:spTree>
    <p:extLst>
      <p:ext uri="{BB962C8B-B14F-4D97-AF65-F5344CB8AC3E}">
        <p14:creationId xmlns:p14="http://schemas.microsoft.com/office/powerpoint/2010/main" val="3837763036"/>
      </p:ext>
    </p:extLst>
  </p:cSld>
  <p:clrMapOvr>
    <a:masterClrMapping/>
  </p:clrMapOvr>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1340768"/>
            <a:ext cx="8712968" cy="4968552"/>
          </a:xfrm>
          <a:prstGeom prst="rect">
            <a:avLst/>
          </a:prstGeom>
        </p:spPr>
        <p:txBody>
          <a:bodyPr/>
          <a:lstStyle>
            <a:lvl1pPr marL="0" indent="0" eaLnBrk="1" hangingPunct="1">
              <a:buSzPct val="125000"/>
              <a:buFontTx/>
              <a:buNone/>
              <a:defRPr sz="2100" i="0" baseline="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spTree>
    <p:extLst>
      <p:ext uri="{BB962C8B-B14F-4D97-AF65-F5344CB8AC3E}">
        <p14:creationId xmlns:p14="http://schemas.microsoft.com/office/powerpoint/2010/main" val="65461628"/>
      </p:ext>
    </p:extLst>
  </p:cSld>
  <p:clrMapOvr>
    <a:masterClrMapping/>
  </p:clrMapOvr>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Subtitle + C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2204864"/>
            <a:ext cx="8712968" cy="2952328"/>
          </a:xfrm>
          <a:prstGeom prst="rect">
            <a:avLst/>
          </a:prstGeom>
        </p:spPr>
        <p:txBody>
          <a:bodyPr/>
          <a:lstStyle>
            <a:lvl1pPr marL="0" indent="0" eaLnBrk="1" hangingPunct="1">
              <a:buSzPct val="125000"/>
              <a:buFontTx/>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sp>
        <p:nvSpPr>
          <p:cNvPr id="6" name="Content Placeholder 5"/>
          <p:cNvSpPr>
            <a:spLocks noGrp="1"/>
          </p:cNvSpPr>
          <p:nvPr>
            <p:ph sz="quarter" idx="11" hasCustomPrompt="1"/>
          </p:nvPr>
        </p:nvSpPr>
        <p:spPr>
          <a:xfrm>
            <a:off x="179388" y="5300663"/>
            <a:ext cx="8713787" cy="1296987"/>
          </a:xfrm>
          <a:prstGeom prst="rect">
            <a:avLst/>
          </a:prstGeom>
          <a:ln w="12700">
            <a:solidFill>
              <a:schemeClr val="tx2"/>
            </a:solidFill>
          </a:ln>
        </p:spPr>
        <p:txBody>
          <a:bodyPr/>
          <a:lstStyle>
            <a:lvl1pPr marL="0" indent="0">
              <a:buNone/>
              <a:defRPr sz="2100" baseline="0">
                <a:solidFill>
                  <a:schemeClr val="tx2"/>
                </a:solidFill>
                <a:latin typeface="NeueHaasGroteskDisp Std Blk"/>
              </a:defRPr>
            </a:lvl1pPr>
          </a:lstStyle>
          <a:p>
            <a:pPr lvl="0"/>
            <a:r>
              <a:rPr lang="en-GB" dirty="0" smtClean="0"/>
              <a:t>Call to action in 21pt and same colour as title</a:t>
            </a:r>
            <a:endParaRPr lang="en-GB" dirty="0"/>
          </a:p>
        </p:txBody>
      </p:sp>
      <p:sp>
        <p:nvSpPr>
          <p:cNvPr id="7" name="Text Placeholder 6"/>
          <p:cNvSpPr>
            <a:spLocks noGrp="1"/>
          </p:cNvSpPr>
          <p:nvPr>
            <p:ph type="body" sz="quarter" idx="12" hasCustomPrompt="1"/>
          </p:nvPr>
        </p:nvSpPr>
        <p:spPr>
          <a:xfrm>
            <a:off x="179512" y="1340768"/>
            <a:ext cx="8713787" cy="792162"/>
          </a:xfrm>
          <a:prstGeom prst="rect">
            <a:avLst/>
          </a:prstGeom>
        </p:spPr>
        <p:txBody>
          <a:bodyPr/>
          <a:lstStyle>
            <a:lvl1pPr marL="0" marR="0" indent="0" algn="l" defTabSz="914400" rtl="0" eaLnBrk="1" fontAlgn="base" latinLnBrk="0" hangingPunct="1">
              <a:lnSpc>
                <a:spcPct val="100000"/>
              </a:lnSpc>
              <a:spcBef>
                <a:spcPts val="800"/>
              </a:spcBef>
              <a:spcAft>
                <a:spcPct val="0"/>
              </a:spcAft>
              <a:buClr>
                <a:srgbClr val="000000"/>
              </a:buClr>
              <a:buSzPct val="100000"/>
              <a:buFont typeface="Arial" charset="0"/>
              <a:buNone/>
              <a:tabLst/>
              <a:defRPr sz="2100" b="1">
                <a:latin typeface="NeueHaasGroteskDisp Std Blk"/>
              </a:defRPr>
            </a:lvl1pPr>
          </a:lstStyle>
          <a:p>
            <a:pPr marL="0" marR="0" lvl="0" indent="0" algn="l" defTabSz="914400" rtl="0" eaLnBrk="1" fontAlgn="base" latinLnBrk="0" hangingPunct="1">
              <a:lnSpc>
                <a:spcPct val="100000"/>
              </a:lnSpc>
              <a:spcBef>
                <a:spcPts val="800"/>
              </a:spcBef>
              <a:spcAft>
                <a:spcPct val="0"/>
              </a:spcAft>
              <a:buClr>
                <a:srgbClr val="000000"/>
              </a:buClr>
              <a:buSzPct val="100000"/>
              <a:buFont typeface="Arial" charset="0"/>
              <a:buNone/>
              <a:tabLst/>
              <a:defRPr/>
            </a:pPr>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Subtitle should not run over three lines</a:t>
            </a:r>
            <a:endParaRPr lang="en-GB" dirty="0" smtClean="0"/>
          </a:p>
        </p:txBody>
      </p:sp>
    </p:spTree>
    <p:extLst>
      <p:ext uri="{BB962C8B-B14F-4D97-AF65-F5344CB8AC3E}">
        <p14:creationId xmlns:p14="http://schemas.microsoft.com/office/powerpoint/2010/main" val="2390422389"/>
      </p:ext>
    </p:extLst>
  </p:cSld>
  <p:clrMapOvr>
    <a:masterClrMapping/>
  </p:clrMapOvr>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C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1340768"/>
            <a:ext cx="8712968" cy="3816424"/>
          </a:xfrm>
          <a:prstGeom prst="rect">
            <a:avLst/>
          </a:prstGeom>
        </p:spPr>
        <p:txBody>
          <a:bodyPr/>
          <a:lstStyle>
            <a:lvl1pPr marL="0" indent="0" eaLnBrk="1" hangingPunct="1">
              <a:buSzPct val="125000"/>
              <a:buFontTx/>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 – All quotes need to be attributed</a:t>
            </a:r>
          </a:p>
          <a:p>
            <a:pPr marL="254000" indent="-254000" eaLnBrk="1" hangingPunct="1">
              <a:buSzPct val="125000"/>
              <a:buFontTx/>
              <a:buChar char="•"/>
            </a:pPr>
            <a:endParaRPr lang="en-US" kern="0" dirty="0" smtClean="0"/>
          </a:p>
          <a:p>
            <a:pPr marL="254000" indent="-254000" eaLnBrk="1" hangingPunct="1">
              <a:buSzPct val="125000"/>
              <a:buFontTx/>
              <a:buChar char="•"/>
            </a:pPr>
            <a:r>
              <a:rPr lang="en-US" kern="0" dirty="0" smtClean="0"/>
              <a:t>Line break after ten words; </a:t>
            </a:r>
          </a:p>
          <a:p>
            <a:pPr marL="254000" indent="-254000" eaLnBrk="1" hangingPunct="1">
              <a:buSzPct val="125000"/>
              <a:buFontTx/>
              <a:buChar char="•"/>
            </a:pPr>
            <a:r>
              <a:rPr lang="en-US" kern="0" dirty="0" smtClean="0"/>
              <a:t>Standard font should be 21 point;</a:t>
            </a:r>
          </a:p>
          <a:p>
            <a:pPr marL="254000" indent="-254000" eaLnBrk="1" hangingPunct="1">
              <a:buSzPct val="125000"/>
              <a:buFontTx/>
              <a:buChar char="•"/>
            </a:pPr>
            <a:r>
              <a:rPr lang="en-US" kern="0" dirty="0" smtClean="0"/>
              <a:t>Best practice is no more than three bullets.</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sp>
        <p:nvSpPr>
          <p:cNvPr id="6" name="Content Placeholder 5"/>
          <p:cNvSpPr>
            <a:spLocks noGrp="1"/>
          </p:cNvSpPr>
          <p:nvPr>
            <p:ph sz="quarter" idx="11" hasCustomPrompt="1"/>
          </p:nvPr>
        </p:nvSpPr>
        <p:spPr>
          <a:xfrm>
            <a:off x="179388" y="5300663"/>
            <a:ext cx="8713787" cy="1296987"/>
          </a:xfrm>
          <a:prstGeom prst="rect">
            <a:avLst/>
          </a:prstGeom>
          <a:ln w="12700">
            <a:solidFill>
              <a:schemeClr val="tx2"/>
            </a:solidFill>
          </a:ln>
        </p:spPr>
        <p:txBody>
          <a:bodyPr/>
          <a:lstStyle>
            <a:lvl1pPr marL="0" indent="0">
              <a:buNone/>
              <a:defRPr sz="2100" baseline="0">
                <a:solidFill>
                  <a:schemeClr val="tx2"/>
                </a:solidFill>
                <a:latin typeface="NeueHaasGroteskDisp Std Blk"/>
              </a:defRPr>
            </a:lvl1pPr>
          </a:lstStyle>
          <a:p>
            <a:pPr lvl="0"/>
            <a:r>
              <a:rPr lang="en-GB" dirty="0" smtClean="0"/>
              <a:t>Call to action in 21pt and same colour as title</a:t>
            </a:r>
            <a:endParaRPr lang="en-GB" dirty="0"/>
          </a:p>
        </p:txBody>
      </p:sp>
    </p:spTree>
    <p:extLst>
      <p:ext uri="{BB962C8B-B14F-4D97-AF65-F5344CB8AC3E}">
        <p14:creationId xmlns:p14="http://schemas.microsoft.com/office/powerpoint/2010/main" val="1385421959"/>
      </p:ext>
    </p:extLst>
  </p:cSld>
  <p:clrMapOvr>
    <a:masterClrMapping/>
  </p:clrMapOvr>
  <p:transition/>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spl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1340768"/>
            <a:ext cx="4248472" cy="4968552"/>
          </a:xfrm>
          <a:prstGeom prst="rect">
            <a:avLst/>
          </a:prstGeom>
        </p:spPr>
        <p:txBody>
          <a:bodyPr/>
          <a:lstStyle>
            <a:lvl1pPr marL="0" indent="0">
              <a:buFont typeface="Arial" pitchFamily="34" charset="0"/>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sp>
        <p:nvSpPr>
          <p:cNvPr id="7" name="Content Placeholder 2"/>
          <p:cNvSpPr>
            <a:spLocks noGrp="1"/>
          </p:cNvSpPr>
          <p:nvPr>
            <p:ph idx="12" hasCustomPrompt="1"/>
          </p:nvPr>
        </p:nvSpPr>
        <p:spPr>
          <a:xfrm>
            <a:off x="4644008" y="1340768"/>
            <a:ext cx="4248472" cy="4968552"/>
          </a:xfrm>
          <a:prstGeom prst="rect">
            <a:avLst/>
          </a:prstGeom>
        </p:spPr>
        <p:txBody>
          <a:bodyPr/>
          <a:lstStyle>
            <a:lvl1pPr marL="0" indent="0">
              <a:buFont typeface="Arial" pitchFamily="34" charset="0"/>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a:t>
            </a:r>
          </a:p>
        </p:txBody>
      </p:sp>
    </p:spTree>
    <p:extLst>
      <p:ext uri="{BB962C8B-B14F-4D97-AF65-F5344CB8AC3E}">
        <p14:creationId xmlns:p14="http://schemas.microsoft.com/office/powerpoint/2010/main" val="3384829083"/>
      </p:ext>
    </p:extLst>
  </p:cSld>
  <p:clrMapOvr>
    <a:masterClrMapping/>
  </p:clrMapOvr>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split +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260648"/>
            <a:ext cx="8712968" cy="864096"/>
          </a:xfrm>
          <a:prstGeom prst="rect">
            <a:avLst/>
          </a:prstGeom>
        </p:spPr>
        <p:txBody>
          <a:bodyPr/>
          <a:lstStyle>
            <a:lvl1pPr algn="l">
              <a:defRPr sz="3400">
                <a:solidFill>
                  <a:schemeClr val="tx2"/>
                </a:solidFill>
                <a:latin typeface="NeueHaasGroteskDisp Std Blk"/>
              </a:defRPr>
            </a:lvl1pPr>
          </a:lstStyle>
          <a:p>
            <a:r>
              <a:rPr lang="en-US" dirty="0" smtClean="0"/>
              <a:t>Title goes here – Standard font 34pt</a:t>
            </a:r>
            <a:endParaRPr lang="en-GB" dirty="0"/>
          </a:p>
        </p:txBody>
      </p:sp>
      <p:sp>
        <p:nvSpPr>
          <p:cNvPr id="3" name="Content Placeholder 2"/>
          <p:cNvSpPr>
            <a:spLocks noGrp="1"/>
          </p:cNvSpPr>
          <p:nvPr>
            <p:ph idx="1" hasCustomPrompt="1"/>
          </p:nvPr>
        </p:nvSpPr>
        <p:spPr>
          <a:xfrm>
            <a:off x="179512" y="1988840"/>
            <a:ext cx="4248472" cy="4320480"/>
          </a:xfrm>
          <a:prstGeom prst="rect">
            <a:avLst/>
          </a:prstGeom>
        </p:spPr>
        <p:txBody>
          <a:bodyPr/>
          <a:lstStyle>
            <a:lvl1pPr marL="0" indent="0">
              <a:buFont typeface="Arial" pitchFamily="34" charset="0"/>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a:t>
            </a:r>
          </a:p>
        </p:txBody>
      </p:sp>
      <p:sp>
        <p:nvSpPr>
          <p:cNvPr id="4" name="Text Box 1"/>
          <p:cNvSpPr txBox="1">
            <a:spLocks noGrp="1" noChangeArrowheads="1"/>
          </p:cNvSpPr>
          <p:nvPr>
            <p:ph type="sldNum" sz="quarter" idx="10"/>
          </p:nvPr>
        </p:nvSpPr>
        <p:spPr>
          <a:ln/>
        </p:spPr>
        <p:txBody>
          <a:bodyPr/>
          <a:lstStyle>
            <a:lvl1pPr>
              <a:defRPr/>
            </a:lvl1pPr>
          </a:lstStyle>
          <a:p>
            <a:pPr>
              <a:defRPr/>
            </a:pPr>
            <a:fld id="{223D1A83-DC1D-43E7-A826-A080D0E04935}" type="slidenum">
              <a:rPr lang="en-US" smtClean="0"/>
              <a:pPr>
                <a:defRPr/>
              </a:pPr>
              <a:t>‹#›</a:t>
            </a:fld>
            <a:endParaRPr lang="en-US" dirty="0"/>
          </a:p>
        </p:txBody>
      </p:sp>
      <p:sp>
        <p:nvSpPr>
          <p:cNvPr id="7" name="Content Placeholder 2"/>
          <p:cNvSpPr>
            <a:spLocks noGrp="1"/>
          </p:cNvSpPr>
          <p:nvPr>
            <p:ph idx="12" hasCustomPrompt="1"/>
          </p:nvPr>
        </p:nvSpPr>
        <p:spPr>
          <a:xfrm>
            <a:off x="4644008" y="1988840"/>
            <a:ext cx="4248472" cy="4320480"/>
          </a:xfrm>
          <a:prstGeom prst="rect">
            <a:avLst/>
          </a:prstGeom>
        </p:spPr>
        <p:txBody>
          <a:bodyPr/>
          <a:lstStyle>
            <a:lvl1pPr marL="0" indent="0">
              <a:buFont typeface="Arial" pitchFamily="34" charset="0"/>
              <a:buNone/>
              <a:defRPr sz="2100">
                <a:latin typeface="NeueHaasGroteskDisp Std Blk"/>
              </a:defRPr>
            </a:lvl1pPr>
            <a:lvl2pPr marL="742950" indent="-285750">
              <a:buFont typeface="Arial" pitchFamily="34" charset="0"/>
              <a:buChar char="•"/>
              <a:defRPr sz="2100">
                <a:latin typeface="NeueHaasGroteskDisp Std Blk"/>
              </a:defRPr>
            </a:lvl2pPr>
            <a:lvl3pPr>
              <a:defRPr>
                <a:latin typeface="NeueHaasGroteskDisp Std Blk"/>
              </a:defRPr>
            </a:lvl3pPr>
            <a:lvl4pPr>
              <a:defRPr>
                <a:latin typeface="NeueHaasGroteskDisp Std Blk"/>
              </a:defRPr>
            </a:lvl4pPr>
            <a:lvl5pPr>
              <a:defRPr>
                <a:latin typeface="NeueHaasGroteskDisp Std Blk"/>
              </a:defRPr>
            </a:lvl5pPr>
          </a:lstStyle>
          <a:p>
            <a:pPr lvl="0"/>
            <a:r>
              <a:rPr lang="en-US" dirty="0" smtClean="0"/>
              <a:t>Content should be added here in size 21 text.</a:t>
            </a:r>
          </a:p>
          <a:p>
            <a:pPr lvl="0"/>
            <a:r>
              <a:rPr lang="en-US" dirty="0" smtClean="0"/>
              <a:t>“Quotes should be shown in quotation marks and be size 21 in italic”</a:t>
            </a:r>
          </a:p>
        </p:txBody>
      </p:sp>
      <p:sp>
        <p:nvSpPr>
          <p:cNvPr id="6" name="Text Placeholder 5"/>
          <p:cNvSpPr>
            <a:spLocks noGrp="1"/>
          </p:cNvSpPr>
          <p:nvPr>
            <p:ph type="body" sz="quarter" idx="13" hasCustomPrompt="1"/>
          </p:nvPr>
        </p:nvSpPr>
        <p:spPr>
          <a:xfrm>
            <a:off x="179388" y="1125538"/>
            <a:ext cx="4248150" cy="863600"/>
          </a:xfrm>
          <a:prstGeom prst="rect">
            <a:avLst/>
          </a:prstGeom>
        </p:spPr>
        <p:txBody>
          <a:bodyPr/>
          <a:lstStyle>
            <a:lvl1pPr marL="0" indent="0">
              <a:buNone/>
              <a:defRPr sz="2100" b="1">
                <a:solidFill>
                  <a:schemeClr val="tx2"/>
                </a:solidFill>
                <a:latin typeface="NeueHaasGroteskDisp Std Blk"/>
              </a:defRPr>
            </a:lvl1pPr>
          </a:lstStyle>
          <a:p>
            <a:pPr lvl="0"/>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a:t>
            </a:r>
            <a:endParaRPr lang="en-GB" dirty="0"/>
          </a:p>
        </p:txBody>
      </p:sp>
      <p:sp>
        <p:nvSpPr>
          <p:cNvPr id="8" name="Text Placeholder 5"/>
          <p:cNvSpPr>
            <a:spLocks noGrp="1"/>
          </p:cNvSpPr>
          <p:nvPr>
            <p:ph type="body" sz="quarter" idx="14" hasCustomPrompt="1"/>
          </p:nvPr>
        </p:nvSpPr>
        <p:spPr>
          <a:xfrm>
            <a:off x="4644008" y="1124744"/>
            <a:ext cx="4248150" cy="863600"/>
          </a:xfrm>
          <a:prstGeom prst="rect">
            <a:avLst/>
          </a:prstGeom>
        </p:spPr>
        <p:txBody>
          <a:bodyPr/>
          <a:lstStyle>
            <a:lvl1pPr marL="0" indent="0">
              <a:buNone/>
              <a:defRPr sz="2100" b="1">
                <a:solidFill>
                  <a:schemeClr val="tx2"/>
                </a:solidFill>
                <a:latin typeface="NeueHaasGroteskDisp Std Blk"/>
              </a:defRPr>
            </a:lvl1pPr>
          </a:lstStyle>
          <a:p>
            <a:pPr lvl="0"/>
            <a:r>
              <a:rPr lang="en-US" sz="2100" dirty="0" smtClean="0">
                <a:solidFill>
                  <a:schemeClr val="tx1"/>
                </a:solidFill>
                <a:latin typeface="NeueHaasGroteskDisp Std Blk" charset="0"/>
                <a:ea typeface="NeueHaasGroteskDisp Std Blk" charset="0"/>
                <a:cs typeface="NeueHaasGroteskDisp Std Blk" charset="0"/>
                <a:sym typeface="NeueHaasGroteskDisp Std Blk" charset="0"/>
              </a:rPr>
              <a:t>Subtitle if needed in 21pt bold. </a:t>
            </a:r>
            <a:endParaRPr lang="en-GB" dirty="0"/>
          </a:p>
        </p:txBody>
      </p:sp>
    </p:spTree>
    <p:extLst>
      <p:ext uri="{BB962C8B-B14F-4D97-AF65-F5344CB8AC3E}">
        <p14:creationId xmlns:p14="http://schemas.microsoft.com/office/powerpoint/2010/main" val="1371804348"/>
      </p:ext>
    </p:extLst>
  </p:cSld>
  <p:clrMapOvr>
    <a:masterClrMapping/>
  </p:clrMapOvr>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223D1A83-DC1D-43E7-A826-A080D0E04935}" type="slidenum">
              <a:rPr lang="en-US" smtClean="0"/>
              <a:pPr>
                <a:defRPr/>
              </a:pPr>
              <a:t>‹#›</a:t>
            </a:fld>
            <a:endParaRPr lang="en-US" dirty="0"/>
          </a:p>
        </p:txBody>
      </p:sp>
    </p:spTree>
    <p:extLst>
      <p:ext uri="{BB962C8B-B14F-4D97-AF65-F5344CB8AC3E}">
        <p14:creationId xmlns:p14="http://schemas.microsoft.com/office/powerpoint/2010/main" val="191216000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1"/>
          </a:solidFill>
          <a:latin typeface="+mj-lt"/>
          <a:ea typeface="+mj-ea"/>
          <a:cs typeface="+mj-cs"/>
          <a:sym typeface="Lucida Grande" charset="0"/>
        </a:defRPr>
      </a:lvl1pPr>
      <a:lvl2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eaLnBrk="1" fontAlgn="base" hangingPunct="1">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eaLnBrk="1" fontAlgn="base" hangingPunct="1">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42950" indent="-285750" algn="l" rtl="0" eaLnBrk="1" fontAlgn="base" hangingPunct="1">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43000" indent="-228600" algn="l" rtl="0" eaLnBrk="1" fontAlgn="base" hangingPunct="1">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6002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574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146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718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290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86200" indent="-228600" algn="l" rtl="0" eaLnBrk="1" fontAlgn="base" hangingPunct="1">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corbisimages.com/stock-photo/rights-managed/42-17764256/aerospace-engineer-at-w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www.corbisimages.com/stock-photo/rights-managed/42-44650531/aviation-industry-mechanic-assembling-fan-blades-o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rbisimages.com/stock-photo/royalty-free/42-51118681/researcher-using-comput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kces.org.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Rebecca.Jones@ukces.org.uk"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orbisimages.com/stock-photo/rights-managed/42-51225808/leipzig-research-group-receives-exist-scholarshi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rbisimages.com/stock-photo/rights-managed/42-42897754/portrait-of-young-aeronautic-engineer-standing-i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corbisimages.com/stock-photo/rights-managed/42-45209473/dr-robert-lanz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hyperlink" Target="http://blog.ponoko.com/2011/05/14/aerospace-industry-adopting-3d-print-technology/" TargetMode="External"/><Relationship Id="rId13"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www.tormach.com/Product_PCNC_main2.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8.jpeg"/><Relationship Id="rId5" Type="http://schemas.openxmlformats.org/officeDocument/2006/relationships/diagramQuickStyle" Target="../diagrams/quickStyle3.xml"/><Relationship Id="rId10" Type="http://schemas.openxmlformats.org/officeDocument/2006/relationships/hyperlink" Target="http://www.3dimensionprint.co.uk/printers/printing-fortus250mc.html" TargetMode="External"/><Relationship Id="rId4" Type="http://schemas.openxmlformats.org/officeDocument/2006/relationships/diagramLayout" Target="../diagrams/layout3.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51520" y="1124744"/>
            <a:ext cx="8424936" cy="2591594"/>
          </a:xfrm>
        </p:spPr>
        <p:txBody>
          <a:bodyPr/>
          <a:lstStyle/>
          <a:p>
            <a:r>
              <a:rPr lang="en-GB" sz="6600" dirty="0" smtClean="0"/>
              <a:t>Technology and Skills in the Aerospace and Automotive Industries</a:t>
            </a:r>
            <a:endParaRPr lang="en-GB" sz="6600" dirty="0"/>
          </a:p>
        </p:txBody>
      </p:sp>
    </p:spTree>
    <p:extLst>
      <p:ext uri="{BB962C8B-B14F-4D97-AF65-F5344CB8AC3E}">
        <p14:creationId xmlns:p14="http://schemas.microsoft.com/office/powerpoint/2010/main" val="22950035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rgbClr val="D24837"/>
                </a:solidFill>
                <a:latin typeface="Arial" pitchFamily="34" charset="0"/>
                <a:cs typeface="Arial" pitchFamily="34" charset="0"/>
              </a:rPr>
              <a:t>Composites</a:t>
            </a:r>
            <a:br>
              <a:rPr lang="en-GB" dirty="0" smtClean="0">
                <a:solidFill>
                  <a:srgbClr val="D24837"/>
                </a:solidFill>
                <a:latin typeface="Arial" pitchFamily="34" charset="0"/>
                <a:cs typeface="Arial" pitchFamily="34" charset="0"/>
              </a:rPr>
            </a:br>
            <a:r>
              <a:rPr lang="en-GB" dirty="0">
                <a:solidFill>
                  <a:srgbClr val="D24837"/>
                </a:solidFill>
                <a:latin typeface="Arial" pitchFamily="34" charset="0"/>
                <a:cs typeface="Arial" pitchFamily="34" charset="0"/>
              </a:rPr>
              <a:t>Core </a:t>
            </a:r>
            <a:r>
              <a:rPr lang="en-GB" dirty="0" smtClean="0">
                <a:solidFill>
                  <a:srgbClr val="D24837"/>
                </a:solidFill>
                <a:latin typeface="Arial" pitchFamily="34" charset="0"/>
                <a:cs typeface="Arial" pitchFamily="34" charset="0"/>
              </a:rPr>
              <a:t>skills and knowledge</a:t>
            </a:r>
            <a:endParaRPr lang="en-GB" dirty="0">
              <a:solidFill>
                <a:srgbClr val="D24837"/>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34C2BFB-94E8-411C-AFA4-6699941CFF0C}" type="slidenum">
              <a:rPr lang="en-GB" smtClean="0"/>
              <a:pPr/>
              <a:t>10</a:t>
            </a:fld>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32067032"/>
              </p:ext>
            </p:extLst>
          </p:nvPr>
        </p:nvGraphicFramePr>
        <p:xfrm>
          <a:off x="179388" y="1341438"/>
          <a:ext cx="8713787" cy="496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3926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rgbClr val="D24837"/>
                </a:solidFill>
              </a:rPr>
              <a:t>Plastic Electronics</a:t>
            </a:r>
            <a:br>
              <a:rPr lang="en-GB" dirty="0" smtClean="0">
                <a:solidFill>
                  <a:srgbClr val="D24837"/>
                </a:solidFill>
              </a:rPr>
            </a:br>
            <a:r>
              <a:rPr lang="en-GB" dirty="0">
                <a:solidFill>
                  <a:srgbClr val="D24837"/>
                </a:solidFill>
              </a:rPr>
              <a:t>Core </a:t>
            </a:r>
            <a:r>
              <a:rPr lang="en-GB" dirty="0" smtClean="0">
                <a:solidFill>
                  <a:srgbClr val="D24837"/>
                </a:solidFill>
              </a:rPr>
              <a:t>skills and knowledge </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fld id="{234C2BFB-94E8-411C-AFA4-6699941CFF0C}" type="slidenum">
              <a:rPr lang="en-GB" smtClean="0"/>
              <a:pPr/>
              <a:t>11</a:t>
            </a:fld>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24375191"/>
              </p:ext>
            </p:extLst>
          </p:nvPr>
        </p:nvGraphicFramePr>
        <p:xfrm>
          <a:off x="179512" y="1412776"/>
          <a:ext cx="8713787" cy="4823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2454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sz="2800" dirty="0" smtClean="0">
                <a:solidFill>
                  <a:srgbClr val="D24837"/>
                </a:solidFill>
              </a:rPr>
              <a:t>Recruitment problems in Additive Manufacturing</a:t>
            </a:r>
            <a:endParaRPr lang="en-GB" sz="2800" dirty="0">
              <a:solidFill>
                <a:srgbClr val="D24837"/>
              </a:solidFill>
            </a:endParaRPr>
          </a:p>
        </p:txBody>
      </p:sp>
      <p:sp>
        <p:nvSpPr>
          <p:cNvPr id="25" name="Content Placeholder 24"/>
          <p:cNvSpPr>
            <a:spLocks noGrp="1"/>
          </p:cNvSpPr>
          <p:nvPr>
            <p:ph idx="1"/>
          </p:nvPr>
        </p:nvSpPr>
        <p:spPr>
          <a:xfrm>
            <a:off x="2699792" y="1268760"/>
            <a:ext cx="6120680" cy="2430090"/>
          </a:xfrm>
        </p:spPr>
        <p:txBody>
          <a:bodyPr/>
          <a:lstStyle/>
          <a:p>
            <a:pPr marL="342900" lvl="0" indent="-342900">
              <a:buFont typeface="Arial" pitchFamily="34" charset="0"/>
              <a:buChar char="•"/>
            </a:pPr>
            <a:r>
              <a:rPr lang="en-GB" dirty="0" smtClean="0"/>
              <a:t>Experience in Additive Manufacturing</a:t>
            </a:r>
          </a:p>
          <a:p>
            <a:pPr marL="342900" lvl="0" indent="-342900">
              <a:buFont typeface="Arial" pitchFamily="34" charset="0"/>
              <a:buChar char="•"/>
            </a:pPr>
            <a:r>
              <a:rPr lang="en-GB" dirty="0" smtClean="0"/>
              <a:t>Process Design Engineers</a:t>
            </a:r>
          </a:p>
          <a:p>
            <a:pPr marL="342900" lvl="0" indent="-342900">
              <a:buFont typeface="Arial" pitchFamily="34" charset="0"/>
              <a:buChar char="•"/>
            </a:pPr>
            <a:r>
              <a:rPr lang="en-GB" dirty="0" smtClean="0"/>
              <a:t>Project Management staff</a:t>
            </a:r>
            <a:endParaRPr lang="en-GB" dirty="0"/>
          </a:p>
          <a:p>
            <a:pPr marL="342900" indent="-342900">
              <a:buFont typeface="Arial" pitchFamily="34" charset="0"/>
              <a:buChar char="•"/>
            </a:pPr>
            <a:r>
              <a:rPr lang="en-GB" dirty="0" smtClean="0"/>
              <a:t>CAD staff</a:t>
            </a:r>
          </a:p>
          <a:p>
            <a:pPr marL="342900" indent="-342900">
              <a:buFont typeface="Arial" pitchFamily="34" charset="0"/>
              <a:buChar char="•"/>
            </a:pPr>
            <a:r>
              <a:rPr lang="en-GB" dirty="0" smtClean="0"/>
              <a:t>Traditional Engineering skills (i.e. Apprenticed Toolmakers)</a:t>
            </a:r>
            <a:endParaRPr lang="en-GB" dirty="0"/>
          </a:p>
          <a:p>
            <a:endParaRPr lang="en-GB" dirty="0" smtClean="0"/>
          </a:p>
          <a:p>
            <a:pPr marL="342900" indent="-342900">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12</a:t>
            </a:fld>
            <a:endParaRPr lang="en-US" dirty="0"/>
          </a:p>
        </p:txBody>
      </p:sp>
      <p:sp>
        <p:nvSpPr>
          <p:cNvPr id="28" name="Text Placeholder 27"/>
          <p:cNvSpPr>
            <a:spLocks noGrp="1"/>
          </p:cNvSpPr>
          <p:nvPr>
            <p:ph type="body" sz="quarter" idx="13"/>
          </p:nvPr>
        </p:nvSpPr>
        <p:spPr>
          <a:xfrm>
            <a:off x="2699792" y="909191"/>
            <a:ext cx="5904656" cy="719137"/>
          </a:xfrm>
        </p:spPr>
        <p:txBody>
          <a:bodyPr/>
          <a:lstStyle/>
          <a:p>
            <a:r>
              <a:rPr lang="en-GB" dirty="0" smtClean="0"/>
              <a:t>Specific recruitment issues relate to: </a:t>
            </a:r>
            <a:endParaRPr lang="en-GB" dirty="0"/>
          </a:p>
        </p:txBody>
      </p:sp>
      <p:sp>
        <p:nvSpPr>
          <p:cNvPr id="12" name="Text Placeholder 27"/>
          <p:cNvSpPr>
            <a:spLocks noGrp="1"/>
          </p:cNvSpPr>
          <p:nvPr>
            <p:ph type="body" sz="quarter" idx="13"/>
          </p:nvPr>
        </p:nvSpPr>
        <p:spPr>
          <a:xfrm>
            <a:off x="539552" y="3645024"/>
            <a:ext cx="7800447" cy="2232248"/>
          </a:xfrm>
        </p:spPr>
        <p:txBody>
          <a:bodyPr/>
          <a:lstStyle/>
          <a:p>
            <a:pPr algn="just"/>
            <a:r>
              <a:rPr lang="en-GB" dirty="0" smtClean="0"/>
              <a:t>Collaboration or merger &amp; acquisition </a:t>
            </a:r>
            <a:r>
              <a:rPr lang="en-GB" b="0" dirty="0" smtClean="0"/>
              <a:t>have been used to gain access to complementary technological know-how</a:t>
            </a:r>
            <a:r>
              <a:rPr lang="en-GB" dirty="0" smtClean="0"/>
              <a:t>: </a:t>
            </a:r>
          </a:p>
          <a:p>
            <a:pPr algn="just"/>
            <a:r>
              <a:rPr lang="en-GB" sz="2000" b="0" dirty="0" smtClean="0"/>
              <a:t>“</a:t>
            </a:r>
            <a:r>
              <a:rPr lang="en-GB" sz="2000" b="0" i="1" dirty="0" smtClean="0"/>
              <a:t>The reason why General Electric bought Morris Technologies was for the people and their skills, not the machines.  They recognise that the skills are in very short supply</a:t>
            </a:r>
            <a:r>
              <a:rPr lang="en-GB" sz="2000" b="0" dirty="0" smtClean="0"/>
              <a:t>,” Industry expert, Additive Manufacturing.</a:t>
            </a:r>
            <a:endParaRPr lang="en-GB" sz="2000" b="0" dirty="0"/>
          </a:p>
        </p:txBody>
      </p:sp>
      <p:pic>
        <p:nvPicPr>
          <p:cNvPr id="29698" name="Picture 2" descr="http://media3.corbisimages.com/CorbisImage/hover/17/76/4256/17764256/Corbis-42-17764256.jpg">
            <a:hlinkClick r:id="rId3"/>
          </p:cNvPr>
          <p:cNvPicPr>
            <a:picLocks noChangeAspect="1" noChangeArrowheads="1"/>
          </p:cNvPicPr>
          <p:nvPr/>
        </p:nvPicPr>
        <p:blipFill>
          <a:blip r:embed="rId4" cstate="print"/>
          <a:srcRect/>
          <a:stretch>
            <a:fillRect/>
          </a:stretch>
        </p:blipFill>
        <p:spPr bwMode="auto">
          <a:xfrm>
            <a:off x="467544" y="1052736"/>
            <a:ext cx="2232248" cy="2639567"/>
          </a:xfrm>
          <a:prstGeom prst="rect">
            <a:avLst/>
          </a:prstGeom>
          <a:noFill/>
        </p:spPr>
      </p:pic>
    </p:spTree>
    <p:extLst>
      <p:ext uri="{BB962C8B-B14F-4D97-AF65-F5344CB8AC3E}">
        <p14:creationId xmlns:p14="http://schemas.microsoft.com/office/powerpoint/2010/main" val="20397389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sz="2800" dirty="0" smtClean="0">
                <a:solidFill>
                  <a:srgbClr val="D24837"/>
                </a:solidFill>
              </a:rPr>
              <a:t>Recruitment problems in Composites</a:t>
            </a:r>
            <a:endParaRPr lang="en-GB" sz="2800" dirty="0">
              <a:solidFill>
                <a:srgbClr val="D24837"/>
              </a:solidFill>
            </a:endParaRPr>
          </a:p>
        </p:txBody>
      </p:sp>
      <p:sp>
        <p:nvSpPr>
          <p:cNvPr id="25" name="Content Placeholder 24"/>
          <p:cNvSpPr>
            <a:spLocks noGrp="1"/>
          </p:cNvSpPr>
          <p:nvPr>
            <p:ph idx="1"/>
          </p:nvPr>
        </p:nvSpPr>
        <p:spPr>
          <a:xfrm>
            <a:off x="2699792" y="1268760"/>
            <a:ext cx="6120680" cy="2430090"/>
          </a:xfrm>
        </p:spPr>
        <p:txBody>
          <a:bodyPr/>
          <a:lstStyle/>
          <a:p>
            <a:pPr lvl="0">
              <a:spcBef>
                <a:spcPts val="0"/>
              </a:spcBef>
              <a:buFont typeface="Arial" pitchFamily="34" charset="0"/>
              <a:buChar char="•"/>
            </a:pPr>
            <a:r>
              <a:rPr lang="en-GB" sz="1800" dirty="0" smtClean="0"/>
              <a:t>Higher </a:t>
            </a:r>
            <a:r>
              <a:rPr lang="en-GB" sz="1800" dirty="0"/>
              <a:t>level occupations/specialists  - Operational &amp; Site Managers, Resource </a:t>
            </a:r>
            <a:r>
              <a:rPr lang="en-GB" sz="1800" dirty="0" smtClean="0"/>
              <a:t>Planners and </a:t>
            </a:r>
            <a:r>
              <a:rPr lang="en-GB" sz="1800" dirty="0"/>
              <a:t>R&amp;D staff with relevant industry </a:t>
            </a:r>
            <a:r>
              <a:rPr lang="en-GB" sz="1800" dirty="0" smtClean="0"/>
              <a:t>experience </a:t>
            </a:r>
            <a:endParaRPr lang="en-GB" sz="1800" dirty="0"/>
          </a:p>
          <a:p>
            <a:pPr lvl="0">
              <a:spcBef>
                <a:spcPts val="0"/>
              </a:spcBef>
              <a:buFont typeface="Arial" pitchFamily="34" charset="0"/>
              <a:buChar char="•"/>
            </a:pPr>
            <a:r>
              <a:rPr lang="en-GB" sz="1800" dirty="0"/>
              <a:t>  Engineering staff  - experience in Precision engineering &amp; CAD </a:t>
            </a:r>
            <a:r>
              <a:rPr lang="en-GB" sz="1800" dirty="0" smtClean="0"/>
              <a:t>Designers </a:t>
            </a:r>
            <a:endParaRPr lang="en-GB" sz="1800" dirty="0"/>
          </a:p>
          <a:p>
            <a:pPr lvl="0">
              <a:spcBef>
                <a:spcPts val="0"/>
              </a:spcBef>
              <a:buFont typeface="Arial" pitchFamily="34" charset="0"/>
              <a:buChar char="•"/>
            </a:pPr>
            <a:r>
              <a:rPr lang="en-GB" sz="1800" dirty="0"/>
              <a:t>  Technical staff – Quality and CNC </a:t>
            </a:r>
            <a:r>
              <a:rPr lang="en-GB" sz="1800" dirty="0" smtClean="0"/>
              <a:t>Machinists </a:t>
            </a:r>
            <a:endParaRPr lang="en-GB" sz="1800" dirty="0"/>
          </a:p>
          <a:p>
            <a:pPr lvl="0">
              <a:spcBef>
                <a:spcPts val="0"/>
              </a:spcBef>
              <a:buFont typeface="Arial" pitchFamily="34" charset="0"/>
              <a:buChar char="•"/>
            </a:pPr>
            <a:r>
              <a:rPr lang="en-GB" sz="1800" dirty="0"/>
              <a:t>  Operatives</a:t>
            </a:r>
            <a:r>
              <a:rPr lang="en-GB" sz="2400" dirty="0"/>
              <a:t> </a:t>
            </a:r>
          </a:p>
          <a:p>
            <a:endParaRPr lang="en-GB" dirty="0" smtClean="0"/>
          </a:p>
          <a:p>
            <a:pPr marL="342900" indent="-342900">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13</a:t>
            </a:fld>
            <a:endParaRPr lang="en-US" dirty="0"/>
          </a:p>
        </p:txBody>
      </p:sp>
      <p:sp>
        <p:nvSpPr>
          <p:cNvPr id="28" name="Text Placeholder 27"/>
          <p:cNvSpPr>
            <a:spLocks noGrp="1"/>
          </p:cNvSpPr>
          <p:nvPr>
            <p:ph type="body" sz="quarter" idx="13"/>
          </p:nvPr>
        </p:nvSpPr>
        <p:spPr>
          <a:xfrm>
            <a:off x="2699792" y="909191"/>
            <a:ext cx="5904656" cy="719137"/>
          </a:xfrm>
        </p:spPr>
        <p:txBody>
          <a:bodyPr/>
          <a:lstStyle/>
          <a:p>
            <a:r>
              <a:rPr lang="en-GB" dirty="0" smtClean="0"/>
              <a:t>Specific recruitment issues relate to: </a:t>
            </a:r>
            <a:endParaRPr lang="en-GB" dirty="0"/>
          </a:p>
        </p:txBody>
      </p:sp>
      <p:sp>
        <p:nvSpPr>
          <p:cNvPr id="12" name="Text Placeholder 27"/>
          <p:cNvSpPr>
            <a:spLocks noGrp="1"/>
          </p:cNvSpPr>
          <p:nvPr>
            <p:ph type="body" sz="quarter" idx="13"/>
          </p:nvPr>
        </p:nvSpPr>
        <p:spPr>
          <a:xfrm>
            <a:off x="515969" y="3573016"/>
            <a:ext cx="7800447" cy="1512168"/>
          </a:xfrm>
        </p:spPr>
        <p:txBody>
          <a:bodyPr/>
          <a:lstStyle/>
          <a:p>
            <a:pPr algn="just"/>
            <a:r>
              <a:rPr lang="en-GB" sz="1800" i="1" dirty="0" smtClean="0"/>
              <a:t> </a:t>
            </a:r>
            <a:r>
              <a:rPr lang="en-GB" sz="1800" b="0" i="1" dirty="0" smtClean="0"/>
              <a:t>“We </a:t>
            </a:r>
            <a:r>
              <a:rPr lang="en-GB" sz="1800" b="0" i="1" dirty="0"/>
              <a:t>have struggled to find people with the right skills, with the right backgrounds and the right kind of ability to work...You can get university researchers and university graduates in composites, but we want people who have had their hands dirty, know what it’s like and can translate it into our </a:t>
            </a:r>
            <a:r>
              <a:rPr lang="en-GB" sz="1800" b="0" i="1" dirty="0" smtClean="0"/>
              <a:t>thinking,” </a:t>
            </a:r>
            <a:r>
              <a:rPr lang="en-GB" sz="1800" b="0" dirty="0" smtClean="0"/>
              <a:t>(Large automotive manufacturer).</a:t>
            </a:r>
          </a:p>
          <a:p>
            <a:pPr algn="just"/>
            <a:r>
              <a:rPr lang="en-GB" sz="1800" b="0" dirty="0" smtClean="0"/>
              <a:t>Larger composite employers recruit from a global skills pool and forge strong </a:t>
            </a:r>
            <a:r>
              <a:rPr lang="en-GB" sz="1800" dirty="0" smtClean="0"/>
              <a:t>relationships with HE and FE </a:t>
            </a:r>
            <a:r>
              <a:rPr lang="en-GB" sz="1800" b="0" dirty="0" smtClean="0"/>
              <a:t>to secure top talent.</a:t>
            </a:r>
          </a:p>
          <a:p>
            <a:r>
              <a:rPr lang="en-GB" sz="1800" dirty="0" smtClean="0"/>
              <a:t>SMEs don’t have these resources </a:t>
            </a:r>
            <a:r>
              <a:rPr lang="en-GB" sz="1800" b="0" dirty="0" smtClean="0"/>
              <a:t>and influence and therefore face greater recruitment challenges.</a:t>
            </a:r>
            <a:endParaRPr lang="en-GB" sz="1800" b="0" dirty="0"/>
          </a:p>
        </p:txBody>
      </p:sp>
      <p:pic>
        <p:nvPicPr>
          <p:cNvPr id="27650" name="Picture 2" descr="http://media2.corbisimages.com/CorbisImage/hover/44/65/531/44650531/Corbis-42-44650531.jpg">
            <a:hlinkClick r:id="rId3"/>
          </p:cNvPr>
          <p:cNvPicPr>
            <a:picLocks noChangeAspect="1" noChangeArrowheads="1"/>
          </p:cNvPicPr>
          <p:nvPr/>
        </p:nvPicPr>
        <p:blipFill>
          <a:blip r:embed="rId4" cstate="print"/>
          <a:srcRect/>
          <a:stretch>
            <a:fillRect/>
          </a:stretch>
        </p:blipFill>
        <p:spPr bwMode="auto">
          <a:xfrm>
            <a:off x="539552" y="908720"/>
            <a:ext cx="2088232" cy="2520280"/>
          </a:xfrm>
          <a:prstGeom prst="rect">
            <a:avLst/>
          </a:prstGeom>
          <a:noFill/>
        </p:spPr>
      </p:pic>
    </p:spTree>
    <p:extLst>
      <p:ext uri="{BB962C8B-B14F-4D97-AF65-F5344CB8AC3E}">
        <p14:creationId xmlns:p14="http://schemas.microsoft.com/office/powerpoint/2010/main" val="24318755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24837"/>
                </a:solidFill>
              </a:rPr>
              <a:t>Rolls Royce Case study</a:t>
            </a:r>
            <a:endParaRPr lang="en-GB" dirty="0">
              <a:solidFill>
                <a:srgbClr val="D24837"/>
              </a:solidFill>
            </a:endParaRPr>
          </a:p>
        </p:txBody>
      </p:sp>
      <p:sp>
        <p:nvSpPr>
          <p:cNvPr id="3" name="Content Placeholder 2"/>
          <p:cNvSpPr>
            <a:spLocks noGrp="1"/>
          </p:cNvSpPr>
          <p:nvPr>
            <p:ph idx="1"/>
          </p:nvPr>
        </p:nvSpPr>
        <p:spPr>
          <a:xfrm>
            <a:off x="2195736" y="1268760"/>
            <a:ext cx="6696744" cy="4968552"/>
          </a:xfrm>
        </p:spPr>
        <p:txBody>
          <a:bodyPr/>
          <a:lstStyle/>
          <a:p>
            <a:r>
              <a:rPr lang="en-GB" b="1" dirty="0" smtClean="0"/>
              <a:t>The problem:</a:t>
            </a:r>
          </a:p>
          <a:p>
            <a:r>
              <a:rPr lang="en-GB" dirty="0" smtClean="0"/>
              <a:t>5 years ago competitors</a:t>
            </a:r>
            <a:r>
              <a:rPr lang="en-GB" b="1" dirty="0" smtClean="0"/>
              <a:t> </a:t>
            </a:r>
            <a:r>
              <a:rPr lang="en-GB" dirty="0" smtClean="0"/>
              <a:t>were able to develop lighter weight solutions in composites for aero engine fan blades. Rolls-Royce recognised the need to increase composite capabilities in this area. </a:t>
            </a:r>
          </a:p>
          <a:p>
            <a:r>
              <a:rPr lang="en-GB" b="1" dirty="0" smtClean="0"/>
              <a:t>The solution:</a:t>
            </a:r>
          </a:p>
          <a:p>
            <a:r>
              <a:rPr lang="en-GB" dirty="0" smtClean="0"/>
              <a:t>A team within Rolls-Royce came together to develop a composite strategy for the company including a ‘University Technology Partnership’ arrangement with Bristol University and Dresden University. </a:t>
            </a:r>
          </a:p>
          <a:p>
            <a:r>
              <a:rPr lang="en-GB" b="1" dirty="0" smtClean="0"/>
              <a:t>The benefits:</a:t>
            </a:r>
          </a:p>
          <a:p>
            <a:r>
              <a:rPr lang="en-GB" dirty="0" smtClean="0"/>
              <a:t>Enhanced composite capability and increased ability to recruit appropriate high level skills.</a:t>
            </a:r>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14</a:t>
            </a:fld>
            <a:endParaRPr lang="en-US" dirty="0"/>
          </a:p>
        </p:txBody>
      </p:sp>
      <p:sp>
        <p:nvSpPr>
          <p:cNvPr id="6" name="Text Placeholder 5"/>
          <p:cNvSpPr>
            <a:spLocks noGrp="1"/>
          </p:cNvSpPr>
          <p:nvPr>
            <p:ph type="body" sz="quarter" idx="12"/>
          </p:nvPr>
        </p:nvSpPr>
        <p:spPr/>
        <p:txBody>
          <a:bodyPr/>
          <a:lstStyle/>
          <a:p>
            <a:r>
              <a:rPr lang="en-GB" dirty="0" smtClean="0"/>
              <a:t>Composite fan blade developed by GKN Aerospace and Rolls-Royce</a:t>
            </a:r>
            <a:endParaRPr lang="en-GB" dirty="0"/>
          </a:p>
        </p:txBody>
      </p:sp>
      <p:sp>
        <p:nvSpPr>
          <p:cNvPr id="7" name="Text Placeholder 6"/>
          <p:cNvSpPr>
            <a:spLocks noGrp="1"/>
          </p:cNvSpPr>
          <p:nvPr>
            <p:ph type="body" sz="quarter" idx="13"/>
          </p:nvPr>
        </p:nvSpPr>
        <p:spPr>
          <a:xfrm>
            <a:off x="2195736" y="836713"/>
            <a:ext cx="6697439" cy="504056"/>
          </a:xfrm>
        </p:spPr>
        <p:txBody>
          <a:bodyPr/>
          <a:lstStyle/>
          <a:p>
            <a:r>
              <a:rPr lang="en-GB" dirty="0" smtClean="0"/>
              <a:t>Tackling emerging skills needs</a:t>
            </a:r>
            <a:endParaRPr lang="en-GB" dirty="0"/>
          </a:p>
        </p:txBody>
      </p:sp>
      <p:pic>
        <p:nvPicPr>
          <p:cNvPr id="23560" name="Picture 8" descr="Composite fan blade"/>
          <p:cNvPicPr>
            <a:picLocks noGrp="1" noChangeAspect="1" noChangeArrowheads="1"/>
          </p:cNvPicPr>
          <p:nvPr>
            <p:ph type="pic" sz="quarter" idx="11"/>
          </p:nvPr>
        </p:nvPicPr>
        <p:blipFill>
          <a:blip r:embed="rId2" cstate="print"/>
          <a:srcRect l="13340" r="13340"/>
          <a:stretch>
            <a:fillRect/>
          </a:stretch>
        </p:blipFill>
        <p:spPr bwMode="auto">
          <a:prstGeom prst="rect">
            <a:avLst/>
          </a:prstGeom>
          <a:noFill/>
        </p:spPr>
      </p:pic>
    </p:spTree>
    <p:extLst>
      <p:ext uri="{BB962C8B-B14F-4D97-AF65-F5344CB8AC3E}">
        <p14:creationId xmlns:p14="http://schemas.microsoft.com/office/powerpoint/2010/main" val="19014483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sz="2800" dirty="0" smtClean="0">
                <a:solidFill>
                  <a:srgbClr val="D24837"/>
                </a:solidFill>
              </a:rPr>
              <a:t>Recruitment problems in Plastic Electronics</a:t>
            </a:r>
            <a:endParaRPr lang="en-GB" sz="2800" dirty="0">
              <a:solidFill>
                <a:srgbClr val="D24837"/>
              </a:solidFill>
            </a:endParaRPr>
          </a:p>
        </p:txBody>
      </p:sp>
      <p:sp>
        <p:nvSpPr>
          <p:cNvPr id="25" name="Content Placeholder 24"/>
          <p:cNvSpPr>
            <a:spLocks noGrp="1"/>
          </p:cNvSpPr>
          <p:nvPr>
            <p:ph idx="1"/>
          </p:nvPr>
        </p:nvSpPr>
        <p:spPr>
          <a:xfrm>
            <a:off x="2987824" y="1268760"/>
            <a:ext cx="5832648" cy="3024336"/>
          </a:xfrm>
        </p:spPr>
        <p:txBody>
          <a:bodyPr/>
          <a:lstStyle/>
          <a:p>
            <a:pPr marL="285750" lvl="0" indent="-285750">
              <a:buFont typeface="Arial" pitchFamily="34" charset="0"/>
              <a:buChar char="•"/>
            </a:pPr>
            <a:r>
              <a:rPr lang="en-GB" sz="1800" dirty="0"/>
              <a:t>Electronic Engineers</a:t>
            </a:r>
          </a:p>
          <a:p>
            <a:pPr marL="285750" lvl="0" indent="-285750">
              <a:buFont typeface="Arial" pitchFamily="34" charset="0"/>
              <a:buChar char="•"/>
            </a:pPr>
            <a:r>
              <a:rPr lang="en-GB" sz="1800" dirty="0"/>
              <a:t>Vacuum Process Engineers</a:t>
            </a:r>
          </a:p>
          <a:p>
            <a:pPr marL="285750" lvl="0" indent="-285750">
              <a:buFont typeface="Arial" pitchFamily="34" charset="0"/>
              <a:buChar char="•"/>
            </a:pPr>
            <a:r>
              <a:rPr lang="en-GB" sz="1800" dirty="0"/>
              <a:t>Software developers</a:t>
            </a:r>
          </a:p>
          <a:p>
            <a:pPr marL="285750" lvl="0" indent="-285750">
              <a:buFont typeface="Arial" pitchFamily="34" charset="0"/>
              <a:buChar char="•"/>
            </a:pPr>
            <a:r>
              <a:rPr lang="en-GB" sz="1800" dirty="0"/>
              <a:t>Chemists</a:t>
            </a:r>
          </a:p>
          <a:p>
            <a:pPr marL="285750" lvl="0" indent="-285750">
              <a:buFont typeface="Arial" pitchFamily="34" charset="0"/>
              <a:buChar char="•"/>
            </a:pPr>
            <a:r>
              <a:rPr lang="en-GB" sz="1800" dirty="0"/>
              <a:t>UK resident graduates</a:t>
            </a:r>
          </a:p>
          <a:p>
            <a:pPr marL="285750" lvl="0" indent="-285750">
              <a:buFont typeface="Arial" pitchFamily="34" charset="0"/>
              <a:buChar char="•"/>
            </a:pPr>
            <a:r>
              <a:rPr lang="en-GB" sz="1800" dirty="0"/>
              <a:t>Clean room skills</a:t>
            </a:r>
          </a:p>
          <a:p>
            <a:pPr marL="285750" indent="-285750">
              <a:buFont typeface="Arial" pitchFamily="34" charset="0"/>
              <a:buChar char="•"/>
            </a:pPr>
            <a:r>
              <a:rPr lang="en-GB" sz="1800" dirty="0"/>
              <a:t>Multi-disciplined graduates</a:t>
            </a:r>
          </a:p>
          <a:p>
            <a:endParaRPr lang="en-GB" dirty="0" smtClean="0"/>
          </a:p>
          <a:p>
            <a:pPr marL="342900" indent="-342900">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15</a:t>
            </a:fld>
            <a:endParaRPr lang="en-US" dirty="0"/>
          </a:p>
        </p:txBody>
      </p:sp>
      <p:sp>
        <p:nvSpPr>
          <p:cNvPr id="28" name="Text Placeholder 27"/>
          <p:cNvSpPr>
            <a:spLocks noGrp="1"/>
          </p:cNvSpPr>
          <p:nvPr>
            <p:ph type="body" sz="quarter" idx="13"/>
          </p:nvPr>
        </p:nvSpPr>
        <p:spPr>
          <a:xfrm>
            <a:off x="3131134" y="908721"/>
            <a:ext cx="5473313" cy="719608"/>
          </a:xfrm>
        </p:spPr>
        <p:txBody>
          <a:bodyPr/>
          <a:lstStyle/>
          <a:p>
            <a:r>
              <a:rPr lang="en-GB" dirty="0" smtClean="0"/>
              <a:t>Specific recruitment issues relate to: </a:t>
            </a:r>
            <a:endParaRPr lang="en-GB" dirty="0"/>
          </a:p>
        </p:txBody>
      </p:sp>
      <p:sp>
        <p:nvSpPr>
          <p:cNvPr id="12" name="Text Placeholder 27"/>
          <p:cNvSpPr>
            <a:spLocks noGrp="1"/>
          </p:cNvSpPr>
          <p:nvPr>
            <p:ph type="body" sz="quarter" idx="13"/>
          </p:nvPr>
        </p:nvSpPr>
        <p:spPr>
          <a:xfrm>
            <a:off x="515969" y="3573016"/>
            <a:ext cx="7800447" cy="2232248"/>
          </a:xfrm>
        </p:spPr>
        <p:txBody>
          <a:bodyPr/>
          <a:lstStyle/>
          <a:p>
            <a:endParaRPr lang="en-GB" b="0" dirty="0" smtClean="0"/>
          </a:p>
          <a:p>
            <a:pPr algn="just"/>
            <a:r>
              <a:rPr lang="en-GB" b="0" dirty="0" smtClean="0"/>
              <a:t>Many specialist firms face difficulties in finding suitably qualified staff with a plastic electronics background.  One firm noted that only 20% of its research staff are recruited from the UK</a:t>
            </a:r>
            <a:r>
              <a:rPr lang="en-GB" dirty="0" smtClean="0"/>
              <a:t>: </a:t>
            </a:r>
          </a:p>
          <a:p>
            <a:pPr algn="just"/>
            <a:r>
              <a:rPr lang="en-GB" sz="2000" b="0" i="1" dirty="0" smtClean="0"/>
              <a:t>“Maybe </a:t>
            </a:r>
            <a:r>
              <a:rPr lang="en-GB" sz="2000" b="0" i="1" dirty="0"/>
              <a:t>that is the biggest story – We are finding the people, but not necessarily from the </a:t>
            </a:r>
            <a:r>
              <a:rPr lang="en-GB" sz="2000" b="0" i="1" dirty="0" smtClean="0"/>
              <a:t>UK,”  </a:t>
            </a:r>
            <a:r>
              <a:rPr lang="en-GB" sz="2000" b="0" dirty="0" smtClean="0"/>
              <a:t>(Plastic </a:t>
            </a:r>
            <a:r>
              <a:rPr lang="en-GB" sz="2000" b="0" dirty="0"/>
              <a:t>Electronics </a:t>
            </a:r>
            <a:r>
              <a:rPr lang="en-GB" sz="2000" b="0" dirty="0" smtClean="0"/>
              <a:t>employer).</a:t>
            </a:r>
            <a:endParaRPr lang="en-GB" sz="2000" b="0" dirty="0"/>
          </a:p>
        </p:txBody>
      </p:sp>
      <p:pic>
        <p:nvPicPr>
          <p:cNvPr id="24578" name="Picture 2" descr="http://media2.corbisimages.com/CorbisImage/170/51/11/8681/51118681/Corbis-42-51118681.jpg">
            <a:hlinkClick r:id="rId3"/>
          </p:cNvPr>
          <p:cNvPicPr>
            <a:picLocks noChangeAspect="1" noChangeArrowheads="1"/>
          </p:cNvPicPr>
          <p:nvPr/>
        </p:nvPicPr>
        <p:blipFill>
          <a:blip r:embed="rId4" cstate="print"/>
          <a:srcRect/>
          <a:stretch>
            <a:fillRect/>
          </a:stretch>
        </p:blipFill>
        <p:spPr bwMode="auto">
          <a:xfrm>
            <a:off x="683568" y="980728"/>
            <a:ext cx="2304256" cy="2808312"/>
          </a:xfrm>
          <a:prstGeom prst="rect">
            <a:avLst/>
          </a:prstGeom>
          <a:noFill/>
        </p:spPr>
      </p:pic>
    </p:spTree>
    <p:extLst>
      <p:ext uri="{BB962C8B-B14F-4D97-AF65-F5344CB8AC3E}">
        <p14:creationId xmlns:p14="http://schemas.microsoft.com/office/powerpoint/2010/main" val="25642676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24837"/>
                </a:solidFill>
              </a:rPr>
              <a:t>Future jobs and skills – </a:t>
            </a:r>
            <a:br>
              <a:rPr lang="en-GB" dirty="0" smtClean="0">
                <a:solidFill>
                  <a:srgbClr val="D24837"/>
                </a:solidFill>
              </a:rPr>
            </a:br>
            <a:r>
              <a:rPr lang="en-GB" dirty="0" smtClean="0">
                <a:solidFill>
                  <a:srgbClr val="D24837"/>
                </a:solidFill>
              </a:rPr>
              <a:t>Additive Manufacturing in aerospace</a:t>
            </a:r>
            <a:endParaRPr lang="en-GB" dirty="0">
              <a:solidFill>
                <a:srgbClr val="D24837"/>
              </a:solidFill>
            </a:endParaRPr>
          </a:p>
        </p:txBody>
      </p:sp>
      <p:sp>
        <p:nvSpPr>
          <p:cNvPr id="3" name="Content Placeholder 2"/>
          <p:cNvSpPr>
            <a:spLocks noGrp="1"/>
          </p:cNvSpPr>
          <p:nvPr>
            <p:ph idx="1"/>
          </p:nvPr>
        </p:nvSpPr>
        <p:spPr>
          <a:xfrm>
            <a:off x="215099" y="2225482"/>
            <a:ext cx="8243156" cy="4032448"/>
          </a:xfrm>
        </p:spPr>
        <p:txBody>
          <a:bodyPr/>
          <a:lstStyle/>
          <a:p>
            <a:pPr marL="285750" indent="-285750">
              <a:spcAft>
                <a:spcPts val="0"/>
              </a:spcAft>
              <a:buFont typeface="Arial" pitchFamily="34" charset="0"/>
              <a:buChar char="•"/>
            </a:pPr>
            <a:r>
              <a:rPr lang="en-GB" sz="2400" dirty="0" smtClean="0"/>
              <a:t>Design and optimisation skills</a:t>
            </a:r>
          </a:p>
          <a:p>
            <a:pPr marL="285750" indent="-285750">
              <a:spcAft>
                <a:spcPts val="0"/>
              </a:spcAft>
              <a:buFont typeface="Arial" pitchFamily="34" charset="0"/>
              <a:buChar char="•"/>
            </a:pPr>
            <a:r>
              <a:rPr lang="en-GB" sz="2400" dirty="0" smtClean="0"/>
              <a:t>Research and Development staff</a:t>
            </a:r>
            <a:endParaRPr lang="en-GB" sz="2400" dirty="0"/>
          </a:p>
          <a:p>
            <a:pPr marL="285750" indent="-285750">
              <a:spcAft>
                <a:spcPts val="0"/>
              </a:spcAft>
              <a:buFont typeface="Arial" pitchFamily="34" charset="0"/>
              <a:buChar char="•"/>
            </a:pPr>
            <a:r>
              <a:rPr lang="en-GB" sz="2400" dirty="0" smtClean="0"/>
              <a:t>Research Engineers who understand Additive Manufacturing techniques</a:t>
            </a:r>
          </a:p>
          <a:p>
            <a:pPr marL="285750" indent="-285750">
              <a:spcAft>
                <a:spcPts val="0"/>
              </a:spcAft>
              <a:buFont typeface="Arial" pitchFamily="34" charset="0"/>
              <a:buChar char="•"/>
            </a:pPr>
            <a:r>
              <a:rPr lang="en-GB" sz="2400" dirty="0" smtClean="0"/>
              <a:t>Quality-related functions</a:t>
            </a:r>
          </a:p>
          <a:p>
            <a:pPr marL="285750" indent="-285750">
              <a:spcAft>
                <a:spcPts val="0"/>
              </a:spcAft>
              <a:buFont typeface="Arial" pitchFamily="34" charset="0"/>
              <a:buChar char="•"/>
            </a:pPr>
            <a:r>
              <a:rPr lang="en-GB" sz="2400" dirty="0" smtClean="0"/>
              <a:t>Project Management staff</a:t>
            </a:r>
            <a:endParaRPr lang="en-GB" sz="2400" dirty="0"/>
          </a:p>
          <a:p>
            <a:pPr marL="285750" indent="-285750">
              <a:spcAft>
                <a:spcPts val="0"/>
              </a:spcAft>
              <a:buFont typeface="Arial" pitchFamily="34" charset="0"/>
              <a:buChar char="•"/>
            </a:pPr>
            <a:r>
              <a:rPr lang="en-GB" sz="2400" dirty="0" smtClean="0"/>
              <a:t>Technicians with finishing skills</a:t>
            </a:r>
            <a:endParaRPr lang="en-GB" sz="2400" dirty="0"/>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16</a:t>
            </a:fld>
            <a:endParaRPr lang="en-US" dirty="0"/>
          </a:p>
        </p:txBody>
      </p:sp>
      <p:sp>
        <p:nvSpPr>
          <p:cNvPr id="7" name="Text Placeholder 6"/>
          <p:cNvSpPr>
            <a:spLocks noGrp="1"/>
          </p:cNvSpPr>
          <p:nvPr>
            <p:ph type="body" sz="quarter" idx="13"/>
          </p:nvPr>
        </p:nvSpPr>
        <p:spPr>
          <a:xfrm>
            <a:off x="81576" y="1628800"/>
            <a:ext cx="6697439" cy="719137"/>
          </a:xfrm>
        </p:spPr>
        <p:txBody>
          <a:bodyPr/>
          <a:lstStyle/>
          <a:p>
            <a:r>
              <a:rPr lang="en-GB" dirty="0" smtClean="0">
                <a:solidFill>
                  <a:srgbClr val="D24837"/>
                </a:solidFill>
              </a:rPr>
              <a:t>An increased requirement for:</a:t>
            </a:r>
            <a:endParaRPr lang="en-GB" dirty="0">
              <a:solidFill>
                <a:srgbClr val="D24837"/>
              </a:solidFill>
            </a:endParaRPr>
          </a:p>
        </p:txBody>
      </p:sp>
      <p:sp>
        <p:nvSpPr>
          <p:cNvPr id="9" name="TextBox 8"/>
          <p:cNvSpPr txBox="1"/>
          <p:nvPr/>
        </p:nvSpPr>
        <p:spPr>
          <a:xfrm>
            <a:off x="247830" y="5445224"/>
            <a:ext cx="8140593" cy="830997"/>
          </a:xfrm>
          <a:prstGeom prst="rect">
            <a:avLst/>
          </a:prstGeom>
          <a:solidFill>
            <a:schemeClr val="bg1">
              <a:lumMod val="50000"/>
            </a:schemeClr>
          </a:solidFill>
          <a:ln>
            <a:solidFill>
              <a:schemeClr val="bg1">
                <a:lumMod val="50000"/>
              </a:schemeClr>
            </a:solidFill>
          </a:ln>
        </p:spPr>
        <p:txBody>
          <a:bodyPr wrap="square" rtlCol="0">
            <a:spAutoFit/>
          </a:bodyPr>
          <a:lstStyle/>
          <a:p>
            <a:pPr>
              <a:buNone/>
            </a:pPr>
            <a:r>
              <a:rPr lang="en-GB" sz="1600" i="1" dirty="0" smtClean="0">
                <a:solidFill>
                  <a:schemeClr val="bg1"/>
                </a:solidFill>
              </a:rPr>
              <a:t>“</a:t>
            </a:r>
            <a:r>
              <a:rPr lang="en-GB" sz="1600" i="1" dirty="0">
                <a:solidFill>
                  <a:schemeClr val="bg1"/>
                </a:solidFill>
              </a:rPr>
              <a:t>It is the design side in our organisation where we need to be able to exploit. Without the design improvement we don’t get the weight savings. So it is design and optimisation </a:t>
            </a:r>
            <a:r>
              <a:rPr lang="en-GB" sz="1600" i="1" dirty="0" smtClean="0">
                <a:solidFill>
                  <a:schemeClr val="bg1"/>
                </a:solidFill>
              </a:rPr>
              <a:t>skills,” </a:t>
            </a:r>
            <a:r>
              <a:rPr lang="en-GB" sz="1600" dirty="0" smtClean="0">
                <a:solidFill>
                  <a:schemeClr val="bg1"/>
                </a:solidFill>
              </a:rPr>
              <a:t>(Large aerospace employer).</a:t>
            </a:r>
            <a:endParaRPr lang="en-GB" sz="1600" dirty="0">
              <a:solidFill>
                <a:schemeClr val="bg1"/>
              </a:solidFill>
            </a:endParaRPr>
          </a:p>
        </p:txBody>
      </p:sp>
    </p:spTree>
    <p:extLst>
      <p:ext uri="{BB962C8B-B14F-4D97-AF65-F5344CB8AC3E}">
        <p14:creationId xmlns:p14="http://schemas.microsoft.com/office/powerpoint/2010/main" val="28230890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24837"/>
                </a:solidFill>
              </a:rPr>
              <a:t>Future jobs and skills – </a:t>
            </a:r>
            <a:br>
              <a:rPr lang="en-GB" dirty="0" smtClean="0">
                <a:solidFill>
                  <a:srgbClr val="D24837"/>
                </a:solidFill>
              </a:rPr>
            </a:br>
            <a:r>
              <a:rPr lang="en-GB" dirty="0" smtClean="0">
                <a:solidFill>
                  <a:srgbClr val="D24837"/>
                </a:solidFill>
              </a:rPr>
              <a:t>Additive Manufacturing in automotive</a:t>
            </a:r>
            <a:endParaRPr lang="en-GB" dirty="0">
              <a:solidFill>
                <a:srgbClr val="D24837"/>
              </a:solidFill>
            </a:endParaRPr>
          </a:p>
        </p:txBody>
      </p:sp>
      <p:sp>
        <p:nvSpPr>
          <p:cNvPr id="3" name="Content Placeholder 2"/>
          <p:cNvSpPr>
            <a:spLocks noGrp="1"/>
          </p:cNvSpPr>
          <p:nvPr>
            <p:ph idx="1"/>
          </p:nvPr>
        </p:nvSpPr>
        <p:spPr>
          <a:xfrm>
            <a:off x="215099" y="2204864"/>
            <a:ext cx="8192537" cy="2808312"/>
          </a:xfrm>
        </p:spPr>
        <p:txBody>
          <a:bodyPr/>
          <a:lstStyle/>
          <a:p>
            <a:pPr marL="285750" indent="-285750">
              <a:spcAft>
                <a:spcPts val="0"/>
              </a:spcAft>
              <a:buFont typeface="Arial" pitchFamily="34" charset="0"/>
              <a:buChar char="•"/>
            </a:pPr>
            <a:r>
              <a:rPr lang="en-GB" sz="2400" dirty="0" smtClean="0"/>
              <a:t>Technicians with finishing skills</a:t>
            </a:r>
            <a:endParaRPr lang="en-GB" sz="2400" dirty="0"/>
          </a:p>
          <a:p>
            <a:pPr marL="285750" indent="-285750">
              <a:spcAft>
                <a:spcPts val="0"/>
              </a:spcAft>
              <a:buFont typeface="Arial" pitchFamily="34" charset="0"/>
              <a:buChar char="•"/>
            </a:pPr>
            <a:r>
              <a:rPr lang="en-GB" sz="2400" dirty="0" smtClean="0"/>
              <a:t>Knowledge of Additive Manufacturing and Rapid Production techniques</a:t>
            </a:r>
          </a:p>
          <a:p>
            <a:r>
              <a:rPr lang="en-GB" dirty="0" smtClean="0">
                <a:solidFill>
                  <a:schemeClr val="tx1">
                    <a:lumMod val="95000"/>
                    <a:lumOff val="5000"/>
                  </a:schemeClr>
                </a:solidFill>
              </a:rPr>
              <a:t>Growth </a:t>
            </a:r>
            <a:r>
              <a:rPr lang="en-GB" dirty="0">
                <a:solidFill>
                  <a:schemeClr val="tx1">
                    <a:lumMod val="95000"/>
                    <a:lumOff val="5000"/>
                  </a:schemeClr>
                </a:solidFill>
              </a:rPr>
              <a:t>of Additive Manufacturing </a:t>
            </a:r>
            <a:r>
              <a:rPr lang="en-GB" dirty="0"/>
              <a:t>in </a:t>
            </a:r>
            <a:r>
              <a:rPr lang="en-GB" dirty="0" smtClean="0"/>
              <a:t>high volume </a:t>
            </a:r>
            <a:r>
              <a:rPr lang="en-GB" dirty="0" smtClean="0">
                <a:solidFill>
                  <a:schemeClr val="tx1">
                    <a:lumMod val="95000"/>
                    <a:lumOff val="5000"/>
                  </a:schemeClr>
                </a:solidFill>
              </a:rPr>
              <a:t>automotive </a:t>
            </a:r>
            <a:r>
              <a:rPr lang="en-GB" dirty="0">
                <a:solidFill>
                  <a:schemeClr val="tx1">
                    <a:lumMod val="95000"/>
                    <a:lumOff val="5000"/>
                  </a:schemeClr>
                </a:solidFill>
              </a:rPr>
              <a:t>is thought to have a slightly longer trajectory.  As the technology moves from Research and Development stage to production, skills needs are likely to change in the automotive industry.</a:t>
            </a:r>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17</a:t>
            </a:fld>
            <a:endParaRPr lang="en-US" dirty="0"/>
          </a:p>
        </p:txBody>
      </p:sp>
      <p:sp>
        <p:nvSpPr>
          <p:cNvPr id="7" name="Text Placeholder 6"/>
          <p:cNvSpPr>
            <a:spLocks noGrp="1"/>
          </p:cNvSpPr>
          <p:nvPr>
            <p:ph type="body" sz="quarter" idx="13"/>
          </p:nvPr>
        </p:nvSpPr>
        <p:spPr>
          <a:xfrm>
            <a:off x="289110" y="1628800"/>
            <a:ext cx="7667266" cy="576064"/>
          </a:xfrm>
        </p:spPr>
        <p:txBody>
          <a:bodyPr/>
          <a:lstStyle/>
          <a:p>
            <a:r>
              <a:rPr lang="en-GB" sz="2000" dirty="0" smtClean="0">
                <a:solidFill>
                  <a:srgbClr val="D24837"/>
                </a:solidFill>
              </a:rPr>
              <a:t>An </a:t>
            </a:r>
            <a:r>
              <a:rPr lang="en-GB" sz="2000" dirty="0">
                <a:solidFill>
                  <a:srgbClr val="D24837"/>
                </a:solidFill>
              </a:rPr>
              <a:t>increased requirement for</a:t>
            </a:r>
            <a:r>
              <a:rPr lang="en-GB" sz="1400" dirty="0">
                <a:solidFill>
                  <a:srgbClr val="D24837"/>
                </a:solidFill>
              </a:rPr>
              <a:t>:</a:t>
            </a:r>
          </a:p>
          <a:p>
            <a:endParaRPr lang="en-GB" b="0" dirty="0">
              <a:solidFill>
                <a:schemeClr val="tx1">
                  <a:lumMod val="95000"/>
                  <a:lumOff val="5000"/>
                </a:schemeClr>
              </a:solidFill>
            </a:endParaRPr>
          </a:p>
        </p:txBody>
      </p:sp>
      <p:sp>
        <p:nvSpPr>
          <p:cNvPr id="5" name="Rectangle 4"/>
          <p:cNvSpPr/>
          <p:nvPr/>
        </p:nvSpPr>
        <p:spPr bwMode="auto">
          <a:xfrm>
            <a:off x="467544" y="5229200"/>
            <a:ext cx="7848872" cy="1224136"/>
          </a:xfrm>
          <a:prstGeom prst="rect">
            <a:avLst/>
          </a:prstGeom>
          <a:solidFill>
            <a:schemeClr val="bg1">
              <a:lumMod val="5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2000" dirty="0">
                <a:solidFill>
                  <a:schemeClr val="bg1"/>
                </a:solidFill>
              </a:rPr>
              <a:t>“</a:t>
            </a:r>
            <a:r>
              <a:rPr lang="en-GB" sz="2000" i="1" dirty="0">
                <a:solidFill>
                  <a:schemeClr val="bg1"/>
                </a:solidFill>
              </a:rPr>
              <a:t>What we are seeing is a divide, where the technical jobs are becoming more technical and the manual jobs are becoming less skilled</a:t>
            </a:r>
            <a:r>
              <a:rPr lang="en-GB" sz="2000" dirty="0">
                <a:solidFill>
                  <a:schemeClr val="bg1"/>
                </a:solidFill>
              </a:rPr>
              <a:t>,” (Automotive employer).</a:t>
            </a:r>
          </a:p>
        </p:txBody>
      </p:sp>
    </p:spTree>
    <p:extLst>
      <p:ext uri="{BB962C8B-B14F-4D97-AF65-F5344CB8AC3E}">
        <p14:creationId xmlns:p14="http://schemas.microsoft.com/office/powerpoint/2010/main" val="35209778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24837"/>
                </a:solidFill>
              </a:rPr>
              <a:t>Future jobs and skills – </a:t>
            </a:r>
            <a:br>
              <a:rPr lang="en-GB" dirty="0" smtClean="0">
                <a:solidFill>
                  <a:srgbClr val="D24837"/>
                </a:solidFill>
              </a:rPr>
            </a:br>
            <a:r>
              <a:rPr lang="en-GB" dirty="0" smtClean="0">
                <a:solidFill>
                  <a:srgbClr val="D24837"/>
                </a:solidFill>
              </a:rPr>
              <a:t>Composites in aerospace and automotive</a:t>
            </a:r>
            <a:endParaRPr lang="en-GB" dirty="0">
              <a:solidFill>
                <a:srgbClr val="D24837"/>
              </a:solidFill>
            </a:endParaRPr>
          </a:p>
        </p:txBody>
      </p:sp>
      <p:sp>
        <p:nvSpPr>
          <p:cNvPr id="3" name="Content Placeholder 2"/>
          <p:cNvSpPr>
            <a:spLocks noGrp="1"/>
          </p:cNvSpPr>
          <p:nvPr>
            <p:ph idx="1"/>
          </p:nvPr>
        </p:nvSpPr>
        <p:spPr>
          <a:xfrm>
            <a:off x="683568" y="2276872"/>
            <a:ext cx="7632848" cy="2376264"/>
          </a:xfrm>
        </p:spPr>
        <p:txBody>
          <a:bodyPr/>
          <a:lstStyle/>
          <a:p>
            <a:pPr lvl="1">
              <a:spcBef>
                <a:spcPct val="0"/>
              </a:spcBef>
            </a:pPr>
            <a:endParaRPr lang="en-GB" sz="1600" dirty="0">
              <a:solidFill>
                <a:schemeClr val="accent6">
                  <a:lumMod val="75000"/>
                </a:schemeClr>
              </a:solidFill>
            </a:endParaRPr>
          </a:p>
          <a:p>
            <a:pPr lvl="1">
              <a:spcBef>
                <a:spcPct val="0"/>
              </a:spcBef>
            </a:pPr>
            <a:r>
              <a:rPr lang="en-GB" sz="2000" dirty="0"/>
              <a:t>R&amp;D related roles such as Scientists and Test engineers</a:t>
            </a:r>
          </a:p>
          <a:p>
            <a:pPr lvl="1">
              <a:spcBef>
                <a:spcPct val="0"/>
              </a:spcBef>
            </a:pPr>
            <a:r>
              <a:rPr lang="en-GB" sz="2000" dirty="0"/>
              <a:t>Design </a:t>
            </a:r>
            <a:r>
              <a:rPr lang="en-GB" sz="2000" dirty="0" smtClean="0"/>
              <a:t>Engineers</a:t>
            </a:r>
            <a:r>
              <a:rPr lang="en-GB" sz="2000" dirty="0"/>
              <a:t>, </a:t>
            </a:r>
            <a:r>
              <a:rPr lang="en-GB" sz="2000" dirty="0" smtClean="0"/>
              <a:t>higher-level </a:t>
            </a:r>
            <a:r>
              <a:rPr lang="en-GB" sz="2000" dirty="0"/>
              <a:t>CAD skills</a:t>
            </a:r>
          </a:p>
          <a:p>
            <a:pPr lvl="1">
              <a:spcBef>
                <a:spcPct val="0"/>
              </a:spcBef>
            </a:pPr>
            <a:r>
              <a:rPr lang="en-GB" sz="2000" dirty="0"/>
              <a:t>Project </a:t>
            </a:r>
            <a:r>
              <a:rPr lang="en-GB" sz="2000" dirty="0" smtClean="0"/>
              <a:t>Engineers</a:t>
            </a:r>
            <a:r>
              <a:rPr lang="en-GB" sz="2000" dirty="0"/>
              <a:t>, New </a:t>
            </a:r>
            <a:r>
              <a:rPr lang="en-GB" sz="2000" dirty="0" smtClean="0"/>
              <a:t>Business Development Managers</a:t>
            </a:r>
            <a:endParaRPr lang="en-GB" sz="2000" dirty="0"/>
          </a:p>
          <a:p>
            <a:pPr lvl="1">
              <a:spcBef>
                <a:spcPct val="0"/>
              </a:spcBef>
            </a:pPr>
            <a:r>
              <a:rPr lang="en-GB" sz="2000" dirty="0" smtClean="0"/>
              <a:t>Multi-skilled </a:t>
            </a:r>
            <a:r>
              <a:rPr lang="en-GB" sz="2000" dirty="0"/>
              <a:t>Craft and Technician level workers with both CNC and composite experience</a:t>
            </a:r>
          </a:p>
          <a:p>
            <a:pPr lvl="1">
              <a:spcBef>
                <a:spcPct val="0"/>
              </a:spcBef>
            </a:pPr>
            <a:r>
              <a:rPr lang="en-GB" sz="2000" dirty="0"/>
              <a:t>Maintenance </a:t>
            </a:r>
            <a:r>
              <a:rPr lang="en-GB" sz="2000" dirty="0" smtClean="0"/>
              <a:t>Engineers </a:t>
            </a:r>
            <a:endParaRPr lang="en-GB" sz="2000" dirty="0"/>
          </a:p>
          <a:p>
            <a:pPr lvl="1">
              <a:spcBef>
                <a:spcPct val="0"/>
              </a:spcBef>
            </a:pPr>
            <a:r>
              <a:rPr lang="en-GB" sz="2000" dirty="0"/>
              <a:t>Fitters &amp; Laminators</a:t>
            </a:r>
            <a:endParaRPr lang="en-GB" sz="2000" b="1" dirty="0"/>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18</a:t>
            </a:fld>
            <a:endParaRPr lang="en-US" dirty="0"/>
          </a:p>
        </p:txBody>
      </p:sp>
      <p:sp>
        <p:nvSpPr>
          <p:cNvPr id="7" name="Text Placeholder 6"/>
          <p:cNvSpPr>
            <a:spLocks noGrp="1"/>
          </p:cNvSpPr>
          <p:nvPr>
            <p:ph type="body" sz="quarter" idx="13"/>
          </p:nvPr>
        </p:nvSpPr>
        <p:spPr>
          <a:xfrm>
            <a:off x="289110" y="1628800"/>
            <a:ext cx="7667266" cy="576064"/>
          </a:xfrm>
        </p:spPr>
        <p:txBody>
          <a:bodyPr/>
          <a:lstStyle/>
          <a:p>
            <a:r>
              <a:rPr lang="en-GB" sz="2000" dirty="0" smtClean="0">
                <a:solidFill>
                  <a:srgbClr val="D24837"/>
                </a:solidFill>
              </a:rPr>
              <a:t>Across both aerospace and automotive, there is likely to be an </a:t>
            </a:r>
            <a:r>
              <a:rPr lang="en-GB" sz="2000" dirty="0">
                <a:solidFill>
                  <a:srgbClr val="D24837"/>
                </a:solidFill>
              </a:rPr>
              <a:t>increased requirement </a:t>
            </a:r>
            <a:r>
              <a:rPr lang="en-GB" sz="2000" dirty="0" smtClean="0">
                <a:solidFill>
                  <a:srgbClr val="D24837"/>
                </a:solidFill>
              </a:rPr>
              <a:t>for:</a:t>
            </a:r>
            <a:endParaRPr lang="en-GB" b="0" dirty="0">
              <a:solidFill>
                <a:srgbClr val="D24837"/>
              </a:solidFill>
            </a:endParaRPr>
          </a:p>
        </p:txBody>
      </p:sp>
      <p:sp>
        <p:nvSpPr>
          <p:cNvPr id="5" name="Rectangle 4"/>
          <p:cNvSpPr/>
          <p:nvPr/>
        </p:nvSpPr>
        <p:spPr bwMode="auto">
          <a:xfrm>
            <a:off x="467544" y="4797152"/>
            <a:ext cx="7848872" cy="1800200"/>
          </a:xfrm>
          <a:prstGeom prst="rect">
            <a:avLst/>
          </a:prstGeom>
          <a:solidFill>
            <a:schemeClr val="bg1">
              <a:lumMod val="5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2000" dirty="0" smtClean="0">
                <a:solidFill>
                  <a:schemeClr val="bg1"/>
                </a:solidFill>
              </a:rPr>
              <a:t>“</a:t>
            </a:r>
            <a:r>
              <a:rPr lang="en-GB" sz="2000" i="1" dirty="0" smtClean="0">
                <a:solidFill>
                  <a:schemeClr val="bg1"/>
                </a:solidFill>
              </a:rPr>
              <a:t>There is a </a:t>
            </a:r>
            <a:r>
              <a:rPr lang="en-GB" sz="2000" i="1" dirty="0">
                <a:solidFill>
                  <a:schemeClr val="bg1"/>
                </a:solidFill>
              </a:rPr>
              <a:t>finite size of skill pool (in relation to composites), and it’s starting to move around. That skill pool has to be supplemented, so that the movement of that talent pool is not subject to the highest bidder. That’s in no one’s best </a:t>
            </a:r>
            <a:r>
              <a:rPr lang="en-GB" sz="2000" i="1" dirty="0" smtClean="0">
                <a:solidFill>
                  <a:schemeClr val="bg1"/>
                </a:solidFill>
              </a:rPr>
              <a:t>interests,” </a:t>
            </a:r>
            <a:r>
              <a:rPr lang="en-GB" sz="2000" dirty="0">
                <a:solidFill>
                  <a:schemeClr val="bg1"/>
                </a:solidFill>
              </a:rPr>
              <a:t>(Composite technology </a:t>
            </a:r>
            <a:r>
              <a:rPr lang="en-GB" sz="2000" dirty="0" smtClean="0">
                <a:solidFill>
                  <a:schemeClr val="bg1"/>
                </a:solidFill>
              </a:rPr>
              <a:t>company, automotive).</a:t>
            </a:r>
            <a:endParaRPr lang="en-GB" sz="2000" dirty="0">
              <a:solidFill>
                <a:schemeClr val="bg1"/>
              </a:solidFill>
            </a:endParaRPr>
          </a:p>
        </p:txBody>
      </p:sp>
    </p:spTree>
    <p:extLst>
      <p:ext uri="{BB962C8B-B14F-4D97-AF65-F5344CB8AC3E}">
        <p14:creationId xmlns:p14="http://schemas.microsoft.com/office/powerpoint/2010/main" val="3637886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24837"/>
                </a:solidFill>
              </a:rPr>
              <a:t>Future jobs and skills – Plastic Electronics</a:t>
            </a:r>
            <a:endParaRPr lang="en-GB" dirty="0">
              <a:solidFill>
                <a:srgbClr val="D24837"/>
              </a:solidFill>
            </a:endParaRPr>
          </a:p>
        </p:txBody>
      </p:sp>
      <p:sp>
        <p:nvSpPr>
          <p:cNvPr id="3" name="Content Placeholder 2"/>
          <p:cNvSpPr>
            <a:spLocks noGrp="1"/>
          </p:cNvSpPr>
          <p:nvPr>
            <p:ph idx="1"/>
          </p:nvPr>
        </p:nvSpPr>
        <p:spPr>
          <a:xfrm>
            <a:off x="683567" y="1916832"/>
            <a:ext cx="7640625" cy="2880320"/>
          </a:xfrm>
        </p:spPr>
        <p:txBody>
          <a:bodyPr/>
          <a:lstStyle/>
          <a:p>
            <a:pPr lvl="1"/>
            <a:r>
              <a:rPr lang="en-GB" sz="2000" dirty="0" smtClean="0"/>
              <a:t>Process </a:t>
            </a:r>
            <a:r>
              <a:rPr lang="en-GB" sz="2000" dirty="0"/>
              <a:t>Engineers, Micro Electronics Engineers, Manufacturing Engineers together with those with the required scientific backgrounds (Chemists, Physicists, Material Scientists) </a:t>
            </a:r>
          </a:p>
          <a:p>
            <a:pPr lvl="1"/>
            <a:r>
              <a:rPr lang="en-GB" sz="2000" dirty="0"/>
              <a:t>Operative and Technician level employees on the production line </a:t>
            </a:r>
          </a:p>
          <a:p>
            <a:pPr lvl="1"/>
            <a:r>
              <a:rPr lang="en-GB" sz="2000" dirty="0"/>
              <a:t>R&amp;D staff will remain core to business growth </a:t>
            </a:r>
          </a:p>
          <a:p>
            <a:r>
              <a:rPr lang="en-GB" sz="2000" dirty="0" smtClean="0"/>
              <a:t>Future employment growth largely depends upon market demand and location of production among many Plastic Electronics firms:</a:t>
            </a:r>
            <a:endParaRPr lang="en-GB" sz="2000"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19</a:t>
            </a:fld>
            <a:endParaRPr lang="en-US" dirty="0"/>
          </a:p>
        </p:txBody>
      </p:sp>
      <p:sp>
        <p:nvSpPr>
          <p:cNvPr id="7" name="Text Placeholder 6"/>
          <p:cNvSpPr>
            <a:spLocks noGrp="1"/>
          </p:cNvSpPr>
          <p:nvPr>
            <p:ph type="body" sz="quarter" idx="13"/>
          </p:nvPr>
        </p:nvSpPr>
        <p:spPr>
          <a:xfrm>
            <a:off x="323528" y="1124744"/>
            <a:ext cx="7667266" cy="576064"/>
          </a:xfrm>
        </p:spPr>
        <p:txBody>
          <a:bodyPr/>
          <a:lstStyle/>
          <a:p>
            <a:r>
              <a:rPr lang="en-GB" sz="2000" dirty="0" smtClean="0">
                <a:solidFill>
                  <a:srgbClr val="D24837"/>
                </a:solidFill>
              </a:rPr>
              <a:t>Although future UK growth in relation to aerospace and automotive is unclear, an </a:t>
            </a:r>
            <a:r>
              <a:rPr lang="en-GB" sz="2000" dirty="0">
                <a:solidFill>
                  <a:srgbClr val="D24837"/>
                </a:solidFill>
              </a:rPr>
              <a:t>increased requirement </a:t>
            </a:r>
            <a:r>
              <a:rPr lang="en-GB" sz="2000" dirty="0" smtClean="0">
                <a:solidFill>
                  <a:srgbClr val="D24837"/>
                </a:solidFill>
              </a:rPr>
              <a:t>is expected for:</a:t>
            </a:r>
            <a:endParaRPr lang="en-GB" b="0" dirty="0">
              <a:solidFill>
                <a:srgbClr val="D24837"/>
              </a:solidFill>
            </a:endParaRPr>
          </a:p>
        </p:txBody>
      </p:sp>
      <p:sp>
        <p:nvSpPr>
          <p:cNvPr id="5" name="Rectangle 4"/>
          <p:cNvSpPr/>
          <p:nvPr/>
        </p:nvSpPr>
        <p:spPr bwMode="auto">
          <a:xfrm>
            <a:off x="475321" y="5085184"/>
            <a:ext cx="7848872" cy="1368152"/>
          </a:xfrm>
          <a:prstGeom prst="rect">
            <a:avLst/>
          </a:prstGeom>
          <a:solidFill>
            <a:schemeClr val="bg1">
              <a:lumMod val="5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2000" dirty="0" smtClean="0">
                <a:solidFill>
                  <a:schemeClr val="bg1"/>
                </a:solidFill>
              </a:rPr>
              <a:t>“If that [new application] takes off, it only takes one company to take an interest.  That would change things dramatically…Overnight I would have to find ways of increasing the staff…” (Plastic Electronics company). </a:t>
            </a:r>
            <a:endParaRPr lang="en-GB" sz="2000" dirty="0">
              <a:solidFill>
                <a:schemeClr val="bg1"/>
              </a:solidFill>
            </a:endParaRPr>
          </a:p>
        </p:txBody>
      </p:sp>
    </p:spTree>
    <p:extLst>
      <p:ext uri="{BB962C8B-B14F-4D97-AF65-F5344CB8AC3E}">
        <p14:creationId xmlns:p14="http://schemas.microsoft.com/office/powerpoint/2010/main" val="41414518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24837"/>
                </a:solidFill>
              </a:rPr>
              <a:t>Introduction</a:t>
            </a:r>
            <a:r>
              <a:rPr lang="en-GB" dirty="0" smtClean="0"/>
              <a:t> </a:t>
            </a:r>
            <a:endParaRPr lang="en-GB" dirty="0"/>
          </a:p>
        </p:txBody>
      </p:sp>
      <p:sp>
        <p:nvSpPr>
          <p:cNvPr id="3" name="Content Placeholder 2"/>
          <p:cNvSpPr>
            <a:spLocks noGrp="1"/>
          </p:cNvSpPr>
          <p:nvPr>
            <p:ph idx="1"/>
          </p:nvPr>
        </p:nvSpPr>
        <p:spPr>
          <a:xfrm>
            <a:off x="-34244" y="980728"/>
            <a:ext cx="8782708" cy="6048672"/>
          </a:xfrm>
        </p:spPr>
        <p:txBody>
          <a:bodyPr/>
          <a:lstStyle/>
          <a:p>
            <a:pPr marL="180000" lvl="0" eaLnBrk="0" hangingPunct="0">
              <a:spcBef>
                <a:spcPct val="20000"/>
              </a:spcBef>
              <a:buClrTx/>
              <a:buSzTx/>
              <a:defRPr/>
            </a:pPr>
            <a:r>
              <a:rPr lang="en-GB" sz="1800" kern="1200" dirty="0">
                <a:solidFill>
                  <a:sysClr val="windowText" lastClr="000000"/>
                </a:solidFill>
              </a:rPr>
              <a:t>The UK Commission is working to transform the UK’s approach to investing in the  skills of </a:t>
            </a:r>
            <a:r>
              <a:rPr lang="en-GB" sz="1800" kern="1200" dirty="0" smtClean="0">
                <a:solidFill>
                  <a:sysClr val="windowText" lastClr="000000"/>
                </a:solidFill>
              </a:rPr>
              <a:t>its </a:t>
            </a:r>
            <a:r>
              <a:rPr lang="en-GB" sz="1800" kern="1200" dirty="0">
                <a:solidFill>
                  <a:sysClr val="windowText" lastClr="000000"/>
                </a:solidFill>
              </a:rPr>
              <a:t>people as an intrinsic part of securing jobs and growth.  Key to our ambition is the need to encourage greater employer ownership of skills, working to secure long term sustainable partnerships.</a:t>
            </a:r>
          </a:p>
          <a:p>
            <a:pPr marL="180000" lvl="0" eaLnBrk="0" hangingPunct="0">
              <a:spcBef>
                <a:spcPct val="20000"/>
              </a:spcBef>
              <a:buClrTx/>
              <a:buSzTx/>
              <a:defRPr/>
            </a:pPr>
            <a:endParaRPr lang="en-GB" sz="1800" kern="1200" dirty="0">
              <a:solidFill>
                <a:sysClr val="windowText" lastClr="000000"/>
              </a:solidFill>
            </a:endParaRPr>
          </a:p>
          <a:p>
            <a:pPr marL="180000" lvl="0" eaLnBrk="0" hangingPunct="0">
              <a:spcBef>
                <a:spcPct val="20000"/>
              </a:spcBef>
              <a:buClrTx/>
              <a:buSzTx/>
              <a:defRPr/>
            </a:pPr>
            <a:r>
              <a:rPr lang="en-GB" sz="1800" kern="1200" dirty="0"/>
              <a:t>This slide pack and accompanying evidence report present the case for </a:t>
            </a:r>
            <a:r>
              <a:rPr lang="en-GB" sz="1800" b="1" kern="1200" dirty="0"/>
              <a:t>more employers to invest in developing higher level skills in </a:t>
            </a:r>
            <a:r>
              <a:rPr lang="en-GB" sz="1800" b="1" dirty="0"/>
              <a:t>the </a:t>
            </a:r>
            <a:r>
              <a:rPr lang="en-GB" sz="1800" b="1" dirty="0" smtClean="0"/>
              <a:t>aerospace and automotive industries</a:t>
            </a:r>
            <a:r>
              <a:rPr lang="en-GB" sz="1800" b="1" kern="1200" dirty="0" smtClean="0"/>
              <a:t>. </a:t>
            </a:r>
            <a:r>
              <a:rPr lang="en-GB" sz="1800" kern="1200" dirty="0"/>
              <a:t>It </a:t>
            </a:r>
            <a:r>
              <a:rPr lang="en-GB" sz="1800" kern="1200" dirty="0" smtClean="0"/>
              <a:t>explores the skills required to meet the demands created by emerging technologies in advanced manufacturing. The main focus is on Additive Manufacturing, Composites and Plastic Electronic technologies.</a:t>
            </a:r>
            <a:endParaRPr lang="en-GB" sz="1800" kern="1200" dirty="0"/>
          </a:p>
          <a:p>
            <a:pPr marL="180000" lvl="0" eaLnBrk="0" hangingPunct="0">
              <a:spcBef>
                <a:spcPct val="20000"/>
              </a:spcBef>
              <a:buClrTx/>
              <a:buSzTx/>
              <a:defRPr/>
            </a:pPr>
            <a:endParaRPr lang="en-GB" sz="1800" kern="1200" dirty="0">
              <a:solidFill>
                <a:sysClr val="windowText" lastClr="000000"/>
              </a:solidFill>
            </a:endParaRPr>
          </a:p>
          <a:p>
            <a:pPr marL="180000" lvl="0" eaLnBrk="0" hangingPunct="0">
              <a:spcBef>
                <a:spcPct val="20000"/>
              </a:spcBef>
              <a:buClrTx/>
              <a:buSzTx/>
              <a:defRPr/>
            </a:pPr>
            <a:r>
              <a:rPr lang="en-GB" sz="1800" kern="1200" dirty="0">
                <a:solidFill>
                  <a:sysClr val="windowText" lastClr="000000"/>
                </a:solidFill>
              </a:rPr>
              <a:t>Slide packs and reports are also available for a number of other sectors from: </a:t>
            </a:r>
            <a:r>
              <a:rPr lang="en-GB" sz="1800" kern="1200" dirty="0">
                <a:solidFill>
                  <a:sysClr val="windowText" lastClr="000000"/>
                </a:solidFill>
                <a:hlinkClick r:id="rId3"/>
              </a:rPr>
              <a:t>www.ukces.org.uk</a:t>
            </a:r>
            <a:r>
              <a:rPr lang="en-GB" sz="1800" kern="1200" dirty="0">
                <a:solidFill>
                  <a:sysClr val="windowText" lastClr="000000"/>
                </a:solidFill>
              </a:rPr>
              <a:t> Each of the sectors are important to the economy in terms of driving up higher level skills through technological advancements. </a:t>
            </a:r>
          </a:p>
          <a:p>
            <a:pPr marL="180000" lvl="0" eaLnBrk="0" hangingPunct="0">
              <a:spcBef>
                <a:spcPct val="20000"/>
              </a:spcBef>
              <a:buClrTx/>
              <a:buSzTx/>
              <a:defRPr/>
            </a:pPr>
            <a:endParaRPr lang="en-GB" sz="1800" kern="1200" dirty="0">
              <a:solidFill>
                <a:sysClr val="windowText" lastClr="000000"/>
              </a:solidFill>
            </a:endParaRPr>
          </a:p>
          <a:p>
            <a:pPr marL="180000" lvl="0" eaLnBrk="0" hangingPunct="0">
              <a:spcBef>
                <a:spcPct val="20000"/>
              </a:spcBef>
              <a:buClrTx/>
              <a:buSzTx/>
              <a:defRPr/>
            </a:pPr>
            <a:r>
              <a:rPr lang="en-GB" sz="1800" kern="1200" dirty="0">
                <a:solidFill>
                  <a:sysClr val="windowText" lastClr="000000"/>
                </a:solidFill>
              </a:rPr>
              <a:t>For </a:t>
            </a:r>
            <a:r>
              <a:rPr lang="en-GB" sz="1800" b="1" kern="1200" dirty="0">
                <a:solidFill>
                  <a:sysClr val="windowText" lastClr="000000"/>
                </a:solidFill>
              </a:rPr>
              <a:t>information </a:t>
            </a:r>
            <a:r>
              <a:rPr lang="en-GB" sz="1800" kern="1200" dirty="0">
                <a:solidFill>
                  <a:sysClr val="windowText" lastClr="000000"/>
                </a:solidFill>
              </a:rPr>
              <a:t>about this slide pack and accompanying report please contact:</a:t>
            </a:r>
          </a:p>
          <a:p>
            <a:pPr marL="180000" lvl="0" eaLnBrk="0" hangingPunct="0">
              <a:spcBef>
                <a:spcPct val="20000"/>
              </a:spcBef>
              <a:buClrTx/>
              <a:buSzTx/>
              <a:defRPr/>
            </a:pPr>
            <a:r>
              <a:rPr lang="en-GB" sz="1800" kern="1200" dirty="0" smtClean="0">
                <a:solidFill>
                  <a:sysClr val="windowText" lastClr="000000"/>
                </a:solidFill>
              </a:rPr>
              <a:t>Rebecca Jones </a:t>
            </a:r>
            <a:r>
              <a:rPr lang="en-GB" sz="1800" dirty="0" smtClean="0">
                <a:solidFill>
                  <a:sysClr val="windowText" lastClr="000000"/>
                </a:solidFill>
              </a:rPr>
              <a:t>(</a:t>
            </a:r>
            <a:r>
              <a:rPr lang="en-GB" sz="1800" dirty="0" smtClean="0">
                <a:solidFill>
                  <a:sysClr val="windowText" lastClr="000000"/>
                </a:solidFill>
                <a:hlinkClick r:id="rId4"/>
              </a:rPr>
              <a:t>Rebecca.Jones@ukces.org.uk</a:t>
            </a:r>
            <a:r>
              <a:rPr lang="en-GB" sz="1800" dirty="0" smtClean="0">
                <a:solidFill>
                  <a:sysClr val="windowText" lastClr="000000"/>
                </a:solidFill>
              </a:rPr>
              <a:t>) </a:t>
            </a:r>
          </a:p>
          <a:p>
            <a:pPr marL="180000" lvl="0" eaLnBrk="0" hangingPunct="0">
              <a:spcBef>
                <a:spcPct val="20000"/>
              </a:spcBef>
              <a:buClrTx/>
              <a:buSzTx/>
              <a:defRPr/>
            </a:pPr>
            <a:endParaRPr lang="en-GB" sz="1800" dirty="0" smtClean="0">
              <a:solidFill>
                <a:sysClr val="windowText" lastClr="000000"/>
              </a:solidFill>
            </a:endParaRPr>
          </a:p>
          <a:p>
            <a:pPr marL="180000" lvl="0" eaLnBrk="0" hangingPunct="0">
              <a:spcBef>
                <a:spcPct val="20000"/>
              </a:spcBef>
              <a:buClrTx/>
              <a:buSzTx/>
              <a:defRPr/>
            </a:pPr>
            <a:r>
              <a:rPr lang="en-GB" sz="1800" b="1" kern="1200" dirty="0" smtClean="0">
                <a:solidFill>
                  <a:sysClr val="windowText" lastClr="000000"/>
                </a:solidFill>
              </a:rPr>
              <a:t>Source </a:t>
            </a:r>
            <a:r>
              <a:rPr lang="en-GB" sz="1800" b="1" kern="1200" dirty="0">
                <a:solidFill>
                  <a:sysClr val="windowText" lastClr="000000"/>
                </a:solidFill>
              </a:rPr>
              <a:t>information </a:t>
            </a:r>
            <a:r>
              <a:rPr lang="en-GB" sz="1800" kern="1200" dirty="0">
                <a:solidFill>
                  <a:sysClr val="windowText" lastClr="000000"/>
                </a:solidFill>
              </a:rPr>
              <a:t>can be found in the notes section of each slide.</a:t>
            </a:r>
          </a:p>
          <a:p>
            <a:endParaRPr lang="en-GB" sz="1800"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2</a:t>
            </a:fld>
            <a:endParaRPr lang="en-US" dirty="0"/>
          </a:p>
        </p:txBody>
      </p:sp>
    </p:spTree>
    <p:extLst>
      <p:ext uri="{BB962C8B-B14F-4D97-AF65-F5344CB8AC3E}">
        <p14:creationId xmlns:p14="http://schemas.microsoft.com/office/powerpoint/2010/main" val="38535208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sz="2800" dirty="0" smtClean="0"/>
              <a:t>Qualifications and training – Additive Manufacturing</a:t>
            </a:r>
            <a:endParaRPr lang="en-GB" sz="2800"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20</a:t>
            </a:fld>
            <a:endParaRPr lang="en-US" dirty="0"/>
          </a:p>
        </p:txBody>
      </p:sp>
      <p:sp>
        <p:nvSpPr>
          <p:cNvPr id="28" name="Text Placeholder 27"/>
          <p:cNvSpPr>
            <a:spLocks noGrp="1"/>
          </p:cNvSpPr>
          <p:nvPr>
            <p:ph type="body" sz="quarter" idx="13"/>
          </p:nvPr>
        </p:nvSpPr>
        <p:spPr>
          <a:xfrm>
            <a:off x="208490" y="876574"/>
            <a:ext cx="8856984" cy="719137"/>
          </a:xfrm>
        </p:spPr>
        <p:txBody>
          <a:bodyPr/>
          <a:lstStyle/>
          <a:p>
            <a:r>
              <a:rPr lang="en-GB" dirty="0" smtClean="0">
                <a:solidFill>
                  <a:srgbClr val="D24837"/>
                </a:solidFill>
              </a:rPr>
              <a:t>Concerns with existing education, training and qualification provision: </a:t>
            </a:r>
            <a:endParaRPr lang="en-GB" dirty="0">
              <a:solidFill>
                <a:srgbClr val="D24837"/>
              </a:solidFill>
            </a:endParaRPr>
          </a:p>
        </p:txBody>
      </p:sp>
      <p:sp>
        <p:nvSpPr>
          <p:cNvPr id="5" name="Rounded Rectangle 4"/>
          <p:cNvSpPr/>
          <p:nvPr/>
        </p:nvSpPr>
        <p:spPr bwMode="auto">
          <a:xfrm>
            <a:off x="1979712" y="1664970"/>
            <a:ext cx="2160240" cy="1086249"/>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Scope </a:t>
            </a:r>
            <a:r>
              <a:rPr lang="en-GB" sz="1300" b="1" dirty="0">
                <a:solidFill>
                  <a:srgbClr val="000000"/>
                </a:solidFill>
                <a:latin typeface="NeueHaasGroteskDisp Std Blk"/>
                <a:sym typeface="Gill Sans" charset="0"/>
              </a:rPr>
              <a:t>for Additive Manufacturing modules for degree and Masters courses</a:t>
            </a:r>
          </a:p>
        </p:txBody>
      </p:sp>
      <p:sp>
        <p:nvSpPr>
          <p:cNvPr id="6" name="TextBox 5"/>
          <p:cNvSpPr txBox="1"/>
          <p:nvPr/>
        </p:nvSpPr>
        <p:spPr>
          <a:xfrm>
            <a:off x="2455591" y="4513346"/>
            <a:ext cx="4176464" cy="646331"/>
          </a:xfrm>
          <a:prstGeom prst="rect">
            <a:avLst/>
          </a:prstGeom>
          <a:noFill/>
        </p:spPr>
        <p:txBody>
          <a:bodyPr wrap="square" rtlCol="0">
            <a:spAutoFit/>
          </a:bodyPr>
          <a:lstStyle/>
          <a:p>
            <a:pPr algn="ctr"/>
            <a:r>
              <a:rPr lang="en-GB" b="1" dirty="0" smtClean="0">
                <a:solidFill>
                  <a:srgbClr val="000000"/>
                </a:solidFill>
                <a:latin typeface="NeueHaasGroteskDisp Std Blk"/>
                <a:sym typeface="Gill Sans" charset="0"/>
              </a:rPr>
              <a:t>Much training takes place in-house</a:t>
            </a:r>
          </a:p>
          <a:p>
            <a:pPr algn="ctr"/>
            <a:r>
              <a:rPr lang="en-GB" b="1" dirty="0" smtClean="0">
                <a:solidFill>
                  <a:srgbClr val="000000"/>
                </a:solidFill>
                <a:latin typeface="NeueHaasGroteskDisp Std Blk"/>
                <a:sym typeface="Gill Sans" charset="0"/>
              </a:rPr>
              <a:t>And on-the-job</a:t>
            </a:r>
          </a:p>
        </p:txBody>
      </p:sp>
      <p:sp>
        <p:nvSpPr>
          <p:cNvPr id="8" name="Rounded Rectangle 7"/>
          <p:cNvSpPr/>
          <p:nvPr/>
        </p:nvSpPr>
        <p:spPr bwMode="auto">
          <a:xfrm>
            <a:off x="488136" y="3019341"/>
            <a:ext cx="2278902" cy="1002190"/>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Potential to provide more training on design for manufacture using AM techniques</a:t>
            </a:r>
          </a:p>
        </p:txBody>
      </p:sp>
      <p:sp>
        <p:nvSpPr>
          <p:cNvPr id="16" name="Rounded Rectangle 15"/>
          <p:cNvSpPr/>
          <p:nvPr/>
        </p:nvSpPr>
        <p:spPr bwMode="auto">
          <a:xfrm>
            <a:off x="5508246" y="1664970"/>
            <a:ext cx="2376122" cy="1086250"/>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200" b="1" dirty="0">
                <a:solidFill>
                  <a:srgbClr val="000000"/>
                </a:solidFill>
                <a:latin typeface="NeueHaasGroteskDisp Std Blk"/>
                <a:sym typeface="Gill Sans" charset="0"/>
              </a:rPr>
              <a:t>Scope for the development of an Additive Manufacturing Apprenticeship framework</a:t>
            </a:r>
          </a:p>
          <a:p>
            <a:pPr algn="ctr"/>
            <a:endParaRPr lang="en-GB" dirty="0" smtClean="0">
              <a:solidFill>
                <a:srgbClr val="000000"/>
              </a:solidFill>
              <a:latin typeface="NeueHaasGroteskDisp Std Blk"/>
              <a:sym typeface="Gill Sans" charset="0"/>
            </a:endParaRPr>
          </a:p>
        </p:txBody>
      </p:sp>
      <p:sp>
        <p:nvSpPr>
          <p:cNvPr id="17" name="Rounded Rectangle 16"/>
          <p:cNvSpPr/>
          <p:nvPr/>
        </p:nvSpPr>
        <p:spPr bwMode="auto">
          <a:xfrm>
            <a:off x="244494" y="4644705"/>
            <a:ext cx="2304256" cy="1146050"/>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Need for training provision in relation to powder management and machine operation</a:t>
            </a:r>
          </a:p>
        </p:txBody>
      </p:sp>
      <p:sp>
        <p:nvSpPr>
          <p:cNvPr id="19" name="Rounded Rectangle 18"/>
          <p:cNvSpPr/>
          <p:nvPr/>
        </p:nvSpPr>
        <p:spPr bwMode="auto">
          <a:xfrm>
            <a:off x="6600555" y="4631552"/>
            <a:ext cx="2304256" cy="1159203"/>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Important to raise awareness of Additive Manufacturing techniques among customers </a:t>
            </a:r>
          </a:p>
        </p:txBody>
      </p:sp>
      <p:sp>
        <p:nvSpPr>
          <p:cNvPr id="31" name="Rounded Rectangle 30"/>
          <p:cNvSpPr/>
          <p:nvPr/>
        </p:nvSpPr>
        <p:spPr bwMode="auto">
          <a:xfrm>
            <a:off x="6657131" y="3028720"/>
            <a:ext cx="2137245" cy="992811"/>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Need for improvement to CAD training within university degrees</a:t>
            </a:r>
          </a:p>
        </p:txBody>
      </p:sp>
      <p:sp>
        <p:nvSpPr>
          <p:cNvPr id="2" name="TextBox 1"/>
          <p:cNvSpPr txBox="1"/>
          <p:nvPr/>
        </p:nvSpPr>
        <p:spPr>
          <a:xfrm>
            <a:off x="2787455" y="4998232"/>
            <a:ext cx="3512737" cy="1585049"/>
          </a:xfrm>
          <a:prstGeom prst="rect">
            <a:avLst/>
          </a:prstGeom>
          <a:noFill/>
        </p:spPr>
        <p:txBody>
          <a:bodyPr wrap="square" rtlCol="0">
            <a:spAutoFit/>
          </a:bodyPr>
          <a:lstStyle/>
          <a:p>
            <a:pPr lvl="0" algn="ctr"/>
            <a:endParaRPr lang="en-GB" sz="1400" i="1" dirty="0" smtClean="0">
              <a:solidFill>
                <a:srgbClr val="000000"/>
              </a:solidFill>
              <a:latin typeface="Gill Sans" charset="0"/>
              <a:sym typeface="Gill Sans" charset="0"/>
            </a:endParaRPr>
          </a:p>
          <a:p>
            <a:pPr lvl="0" algn="ctr"/>
            <a:r>
              <a:rPr lang="en-GB" sz="1400" i="1" dirty="0" smtClean="0">
                <a:solidFill>
                  <a:srgbClr val="000000"/>
                </a:solidFill>
                <a:latin typeface="Gill Sans" charset="0"/>
                <a:sym typeface="Gill Sans" charset="0"/>
              </a:rPr>
              <a:t>“</a:t>
            </a:r>
            <a:r>
              <a:rPr lang="en-GB" sz="1400" i="1" dirty="0" smtClean="0"/>
              <a:t>At </a:t>
            </a:r>
            <a:r>
              <a:rPr lang="en-GB" sz="1400" i="1" dirty="0"/>
              <a:t>the moment the training courses are not there.  At the moment there is no book on how to design for additives. No rules </a:t>
            </a:r>
            <a:r>
              <a:rPr lang="en-GB" sz="1400" i="1" dirty="0" smtClean="0"/>
              <a:t>anywhere,” </a:t>
            </a:r>
            <a:r>
              <a:rPr lang="en-GB" sz="1400" dirty="0" smtClean="0"/>
              <a:t>(Industry Expert).</a:t>
            </a:r>
            <a:endParaRPr lang="en-GB" sz="1400" dirty="0"/>
          </a:p>
          <a:p>
            <a:pPr algn="ctr"/>
            <a:endParaRPr lang="en-GB" sz="1400" dirty="0">
              <a:solidFill>
                <a:srgbClr val="000000"/>
              </a:solidFill>
              <a:latin typeface="Gill Sans" charset="0"/>
              <a:sym typeface="Gill Sans" charset="0"/>
            </a:endParaRPr>
          </a:p>
          <a:p>
            <a:pPr algn="ctr"/>
            <a:endParaRPr lang="en-GB" sz="1300" dirty="0">
              <a:solidFill>
                <a:srgbClr val="000000"/>
              </a:solidFill>
              <a:latin typeface="Gill Sans" charset="0"/>
              <a:sym typeface="Gill Sans" charset="0"/>
            </a:endParaRPr>
          </a:p>
        </p:txBody>
      </p:sp>
      <p:pic>
        <p:nvPicPr>
          <p:cNvPr id="14338" name="Picture 2" descr="http://media2.corbisimages.com/CorbisImage/hover/51/22/5808/51225808/Corbis-42-51225808.jpg">
            <a:hlinkClick r:id="rId3"/>
          </p:cNvPr>
          <p:cNvPicPr>
            <a:picLocks noChangeAspect="1" noChangeArrowheads="1"/>
          </p:cNvPicPr>
          <p:nvPr/>
        </p:nvPicPr>
        <p:blipFill>
          <a:blip r:embed="rId4" cstate="print"/>
          <a:srcRect/>
          <a:stretch>
            <a:fillRect/>
          </a:stretch>
        </p:blipFill>
        <p:spPr bwMode="auto">
          <a:xfrm>
            <a:off x="2987824" y="2852936"/>
            <a:ext cx="3333750" cy="1656184"/>
          </a:xfrm>
          <a:prstGeom prst="rect">
            <a:avLst/>
          </a:prstGeom>
          <a:noFill/>
        </p:spPr>
      </p:pic>
    </p:spTree>
    <p:extLst>
      <p:ext uri="{BB962C8B-B14F-4D97-AF65-F5344CB8AC3E}">
        <p14:creationId xmlns:p14="http://schemas.microsoft.com/office/powerpoint/2010/main" val="39531082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EADS Case study</a:t>
            </a:r>
            <a:endParaRPr lang="en-GB" dirty="0"/>
          </a:p>
        </p:txBody>
      </p:sp>
      <p:sp>
        <p:nvSpPr>
          <p:cNvPr id="3" name="Content Placeholder 2"/>
          <p:cNvSpPr>
            <a:spLocks noGrp="1"/>
          </p:cNvSpPr>
          <p:nvPr>
            <p:ph idx="1"/>
          </p:nvPr>
        </p:nvSpPr>
        <p:spPr>
          <a:xfrm>
            <a:off x="2195736" y="1556792"/>
            <a:ext cx="6696744" cy="4680520"/>
          </a:xfrm>
        </p:spPr>
        <p:txBody>
          <a:bodyPr/>
          <a:lstStyle/>
          <a:p>
            <a:r>
              <a:rPr lang="en-GB" b="1" dirty="0" smtClean="0"/>
              <a:t>The problem:</a:t>
            </a:r>
          </a:p>
          <a:p>
            <a:r>
              <a:rPr lang="en-GB" dirty="0" smtClean="0"/>
              <a:t>A major increase in the demand for Design Engineers with Additive Manufacturing skills is expected.</a:t>
            </a:r>
          </a:p>
          <a:p>
            <a:r>
              <a:rPr lang="en-GB" b="1" dirty="0" smtClean="0"/>
              <a:t>The solution:</a:t>
            </a:r>
          </a:p>
          <a:p>
            <a:r>
              <a:rPr lang="en-GB" dirty="0" smtClean="0"/>
              <a:t>EADS are talking with universities about how to introduce course provision with some company-specific knowledge embedded to meet these needs.</a:t>
            </a:r>
          </a:p>
          <a:p>
            <a:r>
              <a:rPr lang="en-GB" b="1" dirty="0" smtClean="0"/>
              <a:t>The potential benefits:</a:t>
            </a:r>
          </a:p>
          <a:p>
            <a:r>
              <a:rPr lang="en-GB" dirty="0" smtClean="0"/>
              <a:t>Ensure graduate Design Engineers are equipped with the appropriate CAD and Additive Manufacturing design skills.</a:t>
            </a:r>
          </a:p>
          <a:p>
            <a:endParaRPr lang="en-GB" b="1"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21</a:t>
            </a:fld>
            <a:endParaRPr lang="en-US" dirty="0"/>
          </a:p>
        </p:txBody>
      </p:sp>
      <p:sp>
        <p:nvSpPr>
          <p:cNvPr id="6" name="Text Placeholder 5"/>
          <p:cNvSpPr>
            <a:spLocks noGrp="1"/>
          </p:cNvSpPr>
          <p:nvPr>
            <p:ph type="body" sz="quarter" idx="12"/>
          </p:nvPr>
        </p:nvSpPr>
        <p:spPr/>
        <p:txBody>
          <a:bodyPr/>
          <a:lstStyle/>
          <a:p>
            <a:r>
              <a:rPr lang="en-GB" dirty="0" smtClean="0"/>
              <a:t>Computer Aided Design (CAD) software for Additive Manufacturing</a:t>
            </a:r>
            <a:endParaRPr lang="en-GB" dirty="0"/>
          </a:p>
        </p:txBody>
      </p:sp>
      <p:sp>
        <p:nvSpPr>
          <p:cNvPr id="7" name="Text Placeholder 6"/>
          <p:cNvSpPr>
            <a:spLocks noGrp="1"/>
          </p:cNvSpPr>
          <p:nvPr>
            <p:ph type="body" sz="quarter" idx="13"/>
          </p:nvPr>
        </p:nvSpPr>
        <p:spPr>
          <a:xfrm>
            <a:off x="2195736" y="836713"/>
            <a:ext cx="6697439" cy="720080"/>
          </a:xfrm>
        </p:spPr>
        <p:txBody>
          <a:bodyPr/>
          <a:lstStyle/>
          <a:p>
            <a:r>
              <a:rPr lang="en-GB" dirty="0" smtClean="0"/>
              <a:t>Overcoming training issues in Additive Manufacturing.</a:t>
            </a:r>
            <a:endParaRPr lang="en-GB" dirty="0"/>
          </a:p>
        </p:txBody>
      </p:sp>
      <p:pic>
        <p:nvPicPr>
          <p:cNvPr id="10244" name="Picture 4" descr="Software for Engineers"/>
          <p:cNvPicPr>
            <a:picLocks noGrp="1" noChangeAspect="1" noChangeArrowheads="1"/>
          </p:cNvPicPr>
          <p:nvPr>
            <p:ph type="pic" sz="quarter" idx="11"/>
          </p:nvPr>
        </p:nvPicPr>
        <p:blipFill>
          <a:blip r:embed="rId3" cstate="print"/>
          <a:srcRect l="35786" r="35786"/>
          <a:stretch>
            <a:fillRect/>
          </a:stretch>
        </p:blipFill>
        <p:spPr bwMode="auto">
          <a:xfrm>
            <a:off x="179388" y="1341438"/>
            <a:ext cx="2016125" cy="3816350"/>
          </a:xfrm>
          <a:prstGeom prst="rect">
            <a:avLst/>
          </a:prstGeom>
          <a:noFill/>
        </p:spPr>
      </p:pic>
    </p:spTree>
    <p:extLst>
      <p:ext uri="{BB962C8B-B14F-4D97-AF65-F5344CB8AC3E}">
        <p14:creationId xmlns:p14="http://schemas.microsoft.com/office/powerpoint/2010/main" val="15679654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sz="2800" dirty="0" smtClean="0"/>
              <a:t>Qualifications and training – Composites</a:t>
            </a:r>
            <a:endParaRPr lang="en-GB" sz="2800"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22</a:t>
            </a:fld>
            <a:endParaRPr lang="en-US" dirty="0"/>
          </a:p>
        </p:txBody>
      </p:sp>
      <p:sp>
        <p:nvSpPr>
          <p:cNvPr id="28" name="Text Placeholder 27"/>
          <p:cNvSpPr>
            <a:spLocks noGrp="1"/>
          </p:cNvSpPr>
          <p:nvPr>
            <p:ph type="body" sz="quarter" idx="13"/>
          </p:nvPr>
        </p:nvSpPr>
        <p:spPr>
          <a:xfrm>
            <a:off x="208490" y="876574"/>
            <a:ext cx="8856984" cy="719137"/>
          </a:xfrm>
        </p:spPr>
        <p:txBody>
          <a:bodyPr/>
          <a:lstStyle/>
          <a:p>
            <a:r>
              <a:rPr lang="en-GB" dirty="0" smtClean="0">
                <a:solidFill>
                  <a:srgbClr val="D24837"/>
                </a:solidFill>
              </a:rPr>
              <a:t>Concerns with existing education, training and qualification provision: </a:t>
            </a:r>
            <a:endParaRPr lang="en-GB" dirty="0">
              <a:solidFill>
                <a:srgbClr val="D24837"/>
              </a:solidFill>
            </a:endParaRPr>
          </a:p>
        </p:txBody>
      </p:sp>
      <p:sp>
        <p:nvSpPr>
          <p:cNvPr id="5" name="Rounded Rectangle 4"/>
          <p:cNvSpPr/>
          <p:nvPr/>
        </p:nvSpPr>
        <p:spPr bwMode="auto">
          <a:xfrm>
            <a:off x="1835696" y="1412776"/>
            <a:ext cx="2160240" cy="1086249"/>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New Composites Apprenticeship framework underpins the supply of composite skills</a:t>
            </a:r>
            <a:endParaRPr lang="en-GB" sz="1300" b="1" dirty="0">
              <a:solidFill>
                <a:srgbClr val="000000"/>
              </a:solidFill>
              <a:latin typeface="NeueHaasGroteskDisp Std Blk"/>
              <a:sym typeface="Gill Sans" charset="0"/>
            </a:endParaRPr>
          </a:p>
        </p:txBody>
      </p:sp>
      <p:sp>
        <p:nvSpPr>
          <p:cNvPr id="6" name="TextBox 5"/>
          <p:cNvSpPr txBox="1"/>
          <p:nvPr/>
        </p:nvSpPr>
        <p:spPr>
          <a:xfrm>
            <a:off x="2455591" y="4513346"/>
            <a:ext cx="4176464" cy="646331"/>
          </a:xfrm>
          <a:prstGeom prst="rect">
            <a:avLst/>
          </a:prstGeom>
          <a:noFill/>
        </p:spPr>
        <p:txBody>
          <a:bodyPr wrap="square" rtlCol="0">
            <a:spAutoFit/>
          </a:bodyPr>
          <a:lstStyle/>
          <a:p>
            <a:pPr algn="ctr"/>
            <a:r>
              <a:rPr lang="en-GB" b="1" dirty="0" smtClean="0">
                <a:solidFill>
                  <a:srgbClr val="000000"/>
                </a:solidFill>
                <a:latin typeface="NeueHaasGroteskDisp Std Blk"/>
                <a:sym typeface="Gill Sans" charset="0"/>
              </a:rPr>
              <a:t>Training provision in the UK remains largely fragmented</a:t>
            </a:r>
          </a:p>
        </p:txBody>
      </p:sp>
      <p:sp>
        <p:nvSpPr>
          <p:cNvPr id="8" name="Rounded Rectangle 7"/>
          <p:cNvSpPr/>
          <p:nvPr/>
        </p:nvSpPr>
        <p:spPr bwMode="auto">
          <a:xfrm>
            <a:off x="251519" y="3306223"/>
            <a:ext cx="2204071" cy="992810"/>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Training provision currently driven primarily by major aerospace companies</a:t>
            </a:r>
          </a:p>
        </p:txBody>
      </p:sp>
      <p:sp>
        <p:nvSpPr>
          <p:cNvPr id="16" name="Rounded Rectangle 15"/>
          <p:cNvSpPr/>
          <p:nvPr/>
        </p:nvSpPr>
        <p:spPr bwMode="auto">
          <a:xfrm>
            <a:off x="4860032" y="1412776"/>
            <a:ext cx="2376122" cy="1086250"/>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200" b="1" dirty="0" smtClean="0">
                <a:solidFill>
                  <a:srgbClr val="000000"/>
                </a:solidFill>
                <a:latin typeface="NeueHaasGroteskDisp Std Blk"/>
                <a:sym typeface="Gill Sans" charset="0"/>
              </a:rPr>
              <a:t>Strong links between industry and HE/FE vital in developing bespoke composites training programmes</a:t>
            </a:r>
            <a:endParaRPr lang="en-GB" sz="1200" b="1" dirty="0">
              <a:solidFill>
                <a:srgbClr val="000000"/>
              </a:solidFill>
              <a:latin typeface="NeueHaasGroteskDisp Std Blk"/>
              <a:sym typeface="Gill Sans" charset="0"/>
            </a:endParaRPr>
          </a:p>
          <a:p>
            <a:pPr algn="ctr"/>
            <a:endParaRPr lang="en-GB" dirty="0" smtClean="0">
              <a:solidFill>
                <a:srgbClr val="000000"/>
              </a:solidFill>
              <a:latin typeface="NeueHaasGroteskDisp Std Blk"/>
              <a:sym typeface="Gill Sans" charset="0"/>
            </a:endParaRPr>
          </a:p>
        </p:txBody>
      </p:sp>
      <p:sp>
        <p:nvSpPr>
          <p:cNvPr id="31" name="Rounded Rectangle 30"/>
          <p:cNvSpPr/>
          <p:nvPr/>
        </p:nvSpPr>
        <p:spPr bwMode="auto">
          <a:xfrm>
            <a:off x="6228184" y="3356992"/>
            <a:ext cx="2137245" cy="842858"/>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Need to improve SME access to composites training provision</a:t>
            </a:r>
          </a:p>
        </p:txBody>
      </p:sp>
      <p:sp>
        <p:nvSpPr>
          <p:cNvPr id="2" name="TextBox 1"/>
          <p:cNvSpPr txBox="1"/>
          <p:nvPr/>
        </p:nvSpPr>
        <p:spPr>
          <a:xfrm>
            <a:off x="2787455" y="4998232"/>
            <a:ext cx="3512737" cy="1800493"/>
          </a:xfrm>
          <a:prstGeom prst="rect">
            <a:avLst/>
          </a:prstGeom>
          <a:noFill/>
        </p:spPr>
        <p:txBody>
          <a:bodyPr wrap="square" rtlCol="0">
            <a:spAutoFit/>
          </a:bodyPr>
          <a:lstStyle/>
          <a:p>
            <a:pPr lvl="0" algn="ctr"/>
            <a:endParaRPr lang="en-GB" sz="1400" i="1" dirty="0" smtClean="0">
              <a:solidFill>
                <a:srgbClr val="000000"/>
              </a:solidFill>
              <a:latin typeface="Gill Sans" charset="0"/>
              <a:sym typeface="Gill Sans" charset="0"/>
            </a:endParaRPr>
          </a:p>
          <a:p>
            <a:pPr>
              <a:buNone/>
            </a:pPr>
            <a:r>
              <a:rPr lang="en-GB" sz="1400" i="1" dirty="0"/>
              <a:t>“I know there are a few companies trying to break into composites, just from having to try and sell my business, and they are all lacking the training side of </a:t>
            </a:r>
            <a:r>
              <a:rPr lang="en-GB" sz="1400" i="1" dirty="0" smtClean="0"/>
              <a:t>things,”  (</a:t>
            </a:r>
            <a:r>
              <a:rPr lang="en-GB" sz="1400" dirty="0" smtClean="0"/>
              <a:t>SME composites company</a:t>
            </a:r>
            <a:r>
              <a:rPr lang="en-GB" sz="1400" dirty="0"/>
              <a:t>)</a:t>
            </a:r>
          </a:p>
          <a:p>
            <a:pPr algn="ctr"/>
            <a:endParaRPr lang="en-GB" sz="1400" dirty="0">
              <a:solidFill>
                <a:srgbClr val="000000"/>
              </a:solidFill>
              <a:latin typeface="Gill Sans" charset="0"/>
              <a:sym typeface="Gill Sans" charset="0"/>
            </a:endParaRPr>
          </a:p>
          <a:p>
            <a:pPr algn="ctr"/>
            <a:endParaRPr lang="en-GB" sz="1300" dirty="0">
              <a:solidFill>
                <a:srgbClr val="000000"/>
              </a:solidFill>
              <a:latin typeface="Gill Sans" charset="0"/>
              <a:sym typeface="Gill Sans" charset="0"/>
            </a:endParaRPr>
          </a:p>
        </p:txBody>
      </p:sp>
      <p:pic>
        <p:nvPicPr>
          <p:cNvPr id="10242" name="Picture 2" descr="http://media2.corbisimages.com/CorbisImage/hover/42/89/7754/42897754/Corbis-42-42897754.jpg">
            <a:hlinkClick r:id="rId3"/>
          </p:cNvPr>
          <p:cNvPicPr>
            <a:picLocks noChangeAspect="1" noChangeArrowheads="1"/>
          </p:cNvPicPr>
          <p:nvPr/>
        </p:nvPicPr>
        <p:blipFill>
          <a:blip r:embed="rId4" cstate="print"/>
          <a:srcRect/>
          <a:stretch>
            <a:fillRect/>
          </a:stretch>
        </p:blipFill>
        <p:spPr bwMode="auto">
          <a:xfrm>
            <a:off x="2699792" y="2564904"/>
            <a:ext cx="3333750" cy="1921769"/>
          </a:xfrm>
          <a:prstGeom prst="rect">
            <a:avLst/>
          </a:prstGeom>
          <a:noFill/>
        </p:spPr>
      </p:pic>
    </p:spTree>
    <p:extLst>
      <p:ext uri="{BB962C8B-B14F-4D97-AF65-F5344CB8AC3E}">
        <p14:creationId xmlns:p14="http://schemas.microsoft.com/office/powerpoint/2010/main" val="29579964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sz="2800" dirty="0" smtClean="0"/>
              <a:t>Qualifications and training – Plastic Electronics</a:t>
            </a:r>
            <a:endParaRPr lang="en-GB" sz="2800"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23</a:t>
            </a:fld>
            <a:endParaRPr lang="en-US" dirty="0"/>
          </a:p>
        </p:txBody>
      </p:sp>
      <p:sp>
        <p:nvSpPr>
          <p:cNvPr id="28" name="Text Placeholder 27"/>
          <p:cNvSpPr>
            <a:spLocks noGrp="1"/>
          </p:cNvSpPr>
          <p:nvPr>
            <p:ph type="body" sz="quarter" idx="13"/>
          </p:nvPr>
        </p:nvSpPr>
        <p:spPr>
          <a:xfrm>
            <a:off x="208490" y="876574"/>
            <a:ext cx="8856984" cy="719137"/>
          </a:xfrm>
        </p:spPr>
        <p:txBody>
          <a:bodyPr/>
          <a:lstStyle/>
          <a:p>
            <a:r>
              <a:rPr lang="en-GB" dirty="0" smtClean="0">
                <a:solidFill>
                  <a:srgbClr val="D24837"/>
                </a:solidFill>
              </a:rPr>
              <a:t>Concerns with existing education, training and qualification provision: </a:t>
            </a:r>
            <a:endParaRPr lang="en-GB" dirty="0">
              <a:solidFill>
                <a:srgbClr val="D24837"/>
              </a:solidFill>
            </a:endParaRPr>
          </a:p>
        </p:txBody>
      </p:sp>
      <p:pic>
        <p:nvPicPr>
          <p:cNvPr id="7" name="Picture 6" descr="R:\Comms + Marketing\02 Guidance and Reusable Media\09 Pictograms\2-Workplaces\office_desk_and_chai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751220"/>
            <a:ext cx="1800225" cy="154781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1691680" y="1412776"/>
            <a:ext cx="2160240" cy="1086249"/>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Potential scope </a:t>
            </a:r>
            <a:r>
              <a:rPr lang="en-GB" sz="1300" b="1" dirty="0">
                <a:solidFill>
                  <a:srgbClr val="000000"/>
                </a:solidFill>
                <a:latin typeface="NeueHaasGroteskDisp Std Blk"/>
                <a:sym typeface="Gill Sans" charset="0"/>
              </a:rPr>
              <a:t>for </a:t>
            </a:r>
            <a:r>
              <a:rPr lang="en-GB" sz="1300" b="1" dirty="0" smtClean="0">
                <a:solidFill>
                  <a:srgbClr val="000000"/>
                </a:solidFill>
                <a:latin typeface="NeueHaasGroteskDisp Std Blk"/>
                <a:sym typeface="Gill Sans" charset="0"/>
              </a:rPr>
              <a:t>Plastic Electronics </a:t>
            </a:r>
            <a:r>
              <a:rPr lang="en-GB" sz="1300" b="1" dirty="0">
                <a:solidFill>
                  <a:srgbClr val="000000"/>
                </a:solidFill>
                <a:latin typeface="NeueHaasGroteskDisp Std Blk"/>
                <a:sym typeface="Gill Sans" charset="0"/>
              </a:rPr>
              <a:t>modules for </a:t>
            </a:r>
            <a:r>
              <a:rPr lang="en-GB" sz="1300" b="1" dirty="0" smtClean="0">
                <a:solidFill>
                  <a:srgbClr val="000000"/>
                </a:solidFill>
                <a:latin typeface="NeueHaasGroteskDisp Std Blk"/>
                <a:sym typeface="Gill Sans" charset="0"/>
              </a:rPr>
              <a:t>Masters </a:t>
            </a:r>
            <a:r>
              <a:rPr lang="en-GB" sz="1300" b="1" dirty="0">
                <a:solidFill>
                  <a:srgbClr val="000000"/>
                </a:solidFill>
                <a:latin typeface="NeueHaasGroteskDisp Std Blk"/>
                <a:sym typeface="Gill Sans" charset="0"/>
              </a:rPr>
              <a:t>courses</a:t>
            </a:r>
          </a:p>
        </p:txBody>
      </p:sp>
      <p:sp>
        <p:nvSpPr>
          <p:cNvPr id="8" name="Rounded Rectangle 7"/>
          <p:cNvSpPr/>
          <p:nvPr/>
        </p:nvSpPr>
        <p:spPr bwMode="auto">
          <a:xfrm>
            <a:off x="323528" y="3068960"/>
            <a:ext cx="2204071" cy="992810"/>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300" b="1" dirty="0" smtClean="0">
                <a:solidFill>
                  <a:srgbClr val="000000"/>
                </a:solidFill>
                <a:latin typeface="NeueHaasGroteskDisp Std Blk"/>
                <a:sym typeface="Gill Sans" charset="0"/>
              </a:rPr>
              <a:t>Size of the sector limits the influence of Plastic Electronics companies on potential providers</a:t>
            </a:r>
          </a:p>
        </p:txBody>
      </p:sp>
      <p:sp>
        <p:nvSpPr>
          <p:cNvPr id="16" name="Rounded Rectangle 15"/>
          <p:cNvSpPr/>
          <p:nvPr/>
        </p:nvSpPr>
        <p:spPr bwMode="auto">
          <a:xfrm>
            <a:off x="5796136" y="1484784"/>
            <a:ext cx="2376122" cy="1086250"/>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200" b="1" dirty="0">
                <a:solidFill>
                  <a:srgbClr val="000000"/>
                </a:solidFill>
                <a:latin typeface="NeueHaasGroteskDisp Std Blk"/>
                <a:sym typeface="Gill Sans" charset="0"/>
              </a:rPr>
              <a:t>Scope for the development of </a:t>
            </a:r>
            <a:r>
              <a:rPr lang="en-GB" sz="1200" b="1" dirty="0" smtClean="0">
                <a:solidFill>
                  <a:srgbClr val="000000"/>
                </a:solidFill>
                <a:latin typeface="NeueHaasGroteskDisp Std Blk"/>
                <a:sym typeface="Gill Sans" charset="0"/>
              </a:rPr>
              <a:t>an Apprenticeship framework to support the Plastic Electronics sector</a:t>
            </a:r>
            <a:endParaRPr lang="en-GB" sz="1200" b="1" dirty="0">
              <a:solidFill>
                <a:srgbClr val="000000"/>
              </a:solidFill>
              <a:latin typeface="NeueHaasGroteskDisp Std Blk"/>
              <a:sym typeface="Gill Sans" charset="0"/>
            </a:endParaRPr>
          </a:p>
          <a:p>
            <a:pPr algn="ctr"/>
            <a:endParaRPr lang="en-GB" dirty="0" smtClean="0">
              <a:solidFill>
                <a:srgbClr val="000000"/>
              </a:solidFill>
              <a:latin typeface="NeueHaasGroteskDisp Std Blk"/>
              <a:sym typeface="Gill Sans" charset="0"/>
            </a:endParaRPr>
          </a:p>
        </p:txBody>
      </p:sp>
      <p:sp>
        <p:nvSpPr>
          <p:cNvPr id="31" name="Rounded Rectangle 30"/>
          <p:cNvSpPr/>
          <p:nvPr/>
        </p:nvSpPr>
        <p:spPr bwMode="auto">
          <a:xfrm>
            <a:off x="6372200" y="3068960"/>
            <a:ext cx="2494186" cy="1158065"/>
          </a:xfrm>
          <a:prstGeom prst="roundRect">
            <a:avLst/>
          </a:prstGeom>
          <a:solidFill>
            <a:schemeClr val="tx2">
              <a:lumMod val="20000"/>
              <a:lumOff val="8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sz="1200" b="1" dirty="0" smtClean="0">
                <a:solidFill>
                  <a:srgbClr val="000000"/>
                </a:solidFill>
                <a:latin typeface="NeueHaasGroteskDisp Std Blk"/>
                <a:sym typeface="Gill Sans" charset="0"/>
              </a:rPr>
              <a:t>External provision often involves the </a:t>
            </a:r>
            <a:r>
              <a:rPr lang="en-GB" sz="1200" b="1" dirty="0">
                <a:solidFill>
                  <a:srgbClr val="000000"/>
                </a:solidFill>
                <a:latin typeface="NeueHaasGroteskDisp Std Blk"/>
                <a:sym typeface="Gill Sans" charset="0"/>
              </a:rPr>
              <a:t>use of specialist  </a:t>
            </a:r>
            <a:r>
              <a:rPr lang="en-GB" sz="1200" b="1" dirty="0" smtClean="0">
                <a:solidFill>
                  <a:srgbClr val="000000"/>
                </a:solidFill>
                <a:latin typeface="NeueHaasGroteskDisp Std Blk"/>
                <a:sym typeface="Gill Sans" charset="0"/>
              </a:rPr>
              <a:t>conferences or events accessed via academic networks</a:t>
            </a:r>
            <a:endParaRPr lang="en-GB" sz="1200" b="1" dirty="0">
              <a:solidFill>
                <a:srgbClr val="000000"/>
              </a:solidFill>
              <a:latin typeface="NeueHaasGroteskDisp Std Blk"/>
              <a:sym typeface="Gill Sans" charset="0"/>
            </a:endParaRPr>
          </a:p>
        </p:txBody>
      </p:sp>
      <p:sp>
        <p:nvSpPr>
          <p:cNvPr id="2" name="TextBox 1"/>
          <p:cNvSpPr txBox="1"/>
          <p:nvPr/>
        </p:nvSpPr>
        <p:spPr>
          <a:xfrm>
            <a:off x="2771800" y="4869160"/>
            <a:ext cx="3512737" cy="1723549"/>
          </a:xfrm>
          <a:prstGeom prst="rect">
            <a:avLst/>
          </a:prstGeom>
          <a:noFill/>
        </p:spPr>
        <p:txBody>
          <a:bodyPr wrap="square" rtlCol="0">
            <a:spAutoFit/>
          </a:bodyPr>
          <a:lstStyle/>
          <a:p>
            <a:pPr algn="ctr"/>
            <a:r>
              <a:rPr lang="en-GB" b="1" dirty="0" smtClean="0">
                <a:solidFill>
                  <a:srgbClr val="000000"/>
                </a:solidFill>
                <a:latin typeface="NeueHaasGroteskDisp Std Blk"/>
                <a:sym typeface="Gill Sans" charset="0"/>
              </a:rPr>
              <a:t>Much </a:t>
            </a:r>
            <a:r>
              <a:rPr lang="en-GB" b="1" dirty="0">
                <a:solidFill>
                  <a:srgbClr val="000000"/>
                </a:solidFill>
                <a:latin typeface="NeueHaasGroteskDisp Std Blk"/>
                <a:sym typeface="Gill Sans" charset="0"/>
              </a:rPr>
              <a:t>training takes place </a:t>
            </a:r>
            <a:endParaRPr lang="en-GB" b="1" dirty="0" smtClean="0">
              <a:solidFill>
                <a:srgbClr val="000000"/>
              </a:solidFill>
              <a:latin typeface="NeueHaasGroteskDisp Std Blk"/>
              <a:sym typeface="Gill Sans" charset="0"/>
            </a:endParaRPr>
          </a:p>
          <a:p>
            <a:pPr algn="ctr"/>
            <a:r>
              <a:rPr lang="en-GB" b="1" dirty="0" smtClean="0">
                <a:solidFill>
                  <a:srgbClr val="000000"/>
                </a:solidFill>
                <a:latin typeface="NeueHaasGroteskDisp Std Blk"/>
                <a:sym typeface="Gill Sans" charset="0"/>
              </a:rPr>
              <a:t>in-house</a:t>
            </a:r>
            <a:endParaRPr lang="en-GB" i="1" dirty="0" smtClean="0">
              <a:solidFill>
                <a:srgbClr val="000000"/>
              </a:solidFill>
              <a:latin typeface="Gill Sans" charset="0"/>
              <a:sym typeface="Gill Sans" charset="0"/>
            </a:endParaRPr>
          </a:p>
          <a:p>
            <a:endParaRPr lang="en-GB" sz="1400" i="1" dirty="0" smtClean="0">
              <a:solidFill>
                <a:prstClr val="black"/>
              </a:solidFill>
            </a:endParaRPr>
          </a:p>
          <a:p>
            <a:pPr>
              <a:buNone/>
            </a:pPr>
            <a:r>
              <a:rPr lang="en-GB" sz="1400" i="1" dirty="0" smtClean="0"/>
              <a:t>“The </a:t>
            </a:r>
            <a:r>
              <a:rPr lang="en-GB" sz="1400" i="1" dirty="0"/>
              <a:t>Plastic Electronics sector doesn’t have large enough companies to invest </a:t>
            </a:r>
            <a:r>
              <a:rPr lang="en-GB" sz="1400" i="1" dirty="0" smtClean="0"/>
              <a:t>heavily</a:t>
            </a:r>
            <a:r>
              <a:rPr lang="en-GB" sz="1400" i="1" dirty="0"/>
              <a:t> </a:t>
            </a:r>
            <a:r>
              <a:rPr lang="en-GB" sz="1400" i="1" dirty="0" smtClean="0"/>
              <a:t>[in designing HE/FE courses],”</a:t>
            </a:r>
            <a:r>
              <a:rPr lang="en-GB" sz="1400" dirty="0" smtClean="0"/>
              <a:t>  (Industry Expert).</a:t>
            </a:r>
            <a:endParaRPr lang="en-GB" sz="1300" dirty="0">
              <a:solidFill>
                <a:srgbClr val="000000"/>
              </a:solidFill>
              <a:latin typeface="Gill Sans" charset="0"/>
              <a:sym typeface="Gill Sans" charset="0"/>
            </a:endParaRPr>
          </a:p>
        </p:txBody>
      </p:sp>
      <p:pic>
        <p:nvPicPr>
          <p:cNvPr id="8194" name="Picture 2" descr="http://media2.corbisimages.com/CorbisImage/hover/45/20/9473/45209473/Corbis-42-45209473.jpg">
            <a:hlinkClick r:id="rId4"/>
          </p:cNvPr>
          <p:cNvPicPr>
            <a:picLocks noChangeAspect="1" noChangeArrowheads="1"/>
          </p:cNvPicPr>
          <p:nvPr/>
        </p:nvPicPr>
        <p:blipFill>
          <a:blip r:embed="rId5" cstate="print"/>
          <a:srcRect/>
          <a:stretch>
            <a:fillRect/>
          </a:stretch>
        </p:blipFill>
        <p:spPr bwMode="auto">
          <a:xfrm>
            <a:off x="2771800" y="2708920"/>
            <a:ext cx="3333750" cy="2066925"/>
          </a:xfrm>
          <a:prstGeom prst="rect">
            <a:avLst/>
          </a:prstGeom>
          <a:noFill/>
        </p:spPr>
      </p:pic>
    </p:spTree>
    <p:extLst>
      <p:ext uri="{BB962C8B-B14F-4D97-AF65-F5344CB8AC3E}">
        <p14:creationId xmlns:p14="http://schemas.microsoft.com/office/powerpoint/2010/main" val="277752386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24837"/>
                </a:solidFill>
              </a:rPr>
              <a:t>Plastic Logic case study</a:t>
            </a:r>
            <a:endParaRPr lang="en-GB" dirty="0">
              <a:solidFill>
                <a:srgbClr val="D24837"/>
              </a:solidFill>
            </a:endParaRPr>
          </a:p>
        </p:txBody>
      </p:sp>
      <p:sp>
        <p:nvSpPr>
          <p:cNvPr id="3" name="Content Placeholder 2"/>
          <p:cNvSpPr>
            <a:spLocks noGrp="1"/>
          </p:cNvSpPr>
          <p:nvPr>
            <p:ph idx="1"/>
          </p:nvPr>
        </p:nvSpPr>
        <p:spPr>
          <a:xfrm>
            <a:off x="2483768" y="1340768"/>
            <a:ext cx="6408712" cy="4896544"/>
          </a:xfrm>
        </p:spPr>
        <p:txBody>
          <a:bodyPr/>
          <a:lstStyle/>
          <a:p>
            <a:r>
              <a:rPr lang="en-GB" b="1" dirty="0" smtClean="0"/>
              <a:t>The problem:</a:t>
            </a:r>
          </a:p>
          <a:p>
            <a:r>
              <a:rPr lang="en-GB" dirty="0" smtClean="0"/>
              <a:t>External training provision in relation to Plastic Electronics is not well developed. Problems being solved involve a wide range of different skills.   </a:t>
            </a:r>
          </a:p>
          <a:p>
            <a:r>
              <a:rPr lang="en-GB" b="1" dirty="0" smtClean="0"/>
              <a:t>The solution:</a:t>
            </a:r>
          </a:p>
          <a:p>
            <a:r>
              <a:rPr lang="en-GB" i="1" dirty="0" smtClean="0"/>
              <a:t>“Staff are brought together in informal project teams, where they can learn from their more experienced colleagues.” </a:t>
            </a:r>
            <a:r>
              <a:rPr lang="en-GB" dirty="0" smtClean="0"/>
              <a:t>(Plastic Logic)</a:t>
            </a:r>
          </a:p>
          <a:p>
            <a:r>
              <a:rPr lang="en-GB" b="1" dirty="0" smtClean="0"/>
              <a:t>The potential benefits:</a:t>
            </a:r>
          </a:p>
          <a:p>
            <a:r>
              <a:rPr lang="en-GB" dirty="0" smtClean="0"/>
              <a:t>More experienced staff pass on knowledge and experience to new staff as an integral part of their work.    </a:t>
            </a:r>
          </a:p>
          <a:p>
            <a:endParaRPr lang="en-GB" b="1"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24</a:t>
            </a:fld>
            <a:endParaRPr lang="en-US" dirty="0"/>
          </a:p>
        </p:txBody>
      </p:sp>
      <p:sp>
        <p:nvSpPr>
          <p:cNvPr id="6" name="Text Placeholder 5"/>
          <p:cNvSpPr>
            <a:spLocks noGrp="1"/>
          </p:cNvSpPr>
          <p:nvPr>
            <p:ph type="body" sz="quarter" idx="12"/>
          </p:nvPr>
        </p:nvSpPr>
        <p:spPr/>
        <p:txBody>
          <a:bodyPr/>
          <a:lstStyle/>
          <a:p>
            <a:r>
              <a:rPr lang="en-GB" dirty="0" smtClean="0"/>
              <a:t>Flexible colour display from Plastic Logic </a:t>
            </a:r>
            <a:endParaRPr lang="en-GB" dirty="0"/>
          </a:p>
        </p:txBody>
      </p:sp>
      <p:sp>
        <p:nvSpPr>
          <p:cNvPr id="7" name="Text Placeholder 6"/>
          <p:cNvSpPr>
            <a:spLocks noGrp="1"/>
          </p:cNvSpPr>
          <p:nvPr>
            <p:ph type="body" sz="quarter" idx="13"/>
          </p:nvPr>
        </p:nvSpPr>
        <p:spPr>
          <a:xfrm>
            <a:off x="2195736" y="836713"/>
            <a:ext cx="6697439" cy="720080"/>
          </a:xfrm>
        </p:spPr>
        <p:txBody>
          <a:bodyPr/>
          <a:lstStyle/>
          <a:p>
            <a:r>
              <a:rPr lang="en-GB" dirty="0" smtClean="0"/>
              <a:t>Overcoming training issues in Plastic Electronics</a:t>
            </a:r>
            <a:endParaRPr lang="en-GB" dirty="0"/>
          </a:p>
        </p:txBody>
      </p:sp>
      <p:pic>
        <p:nvPicPr>
          <p:cNvPr id="5133" name="Picture 13" descr="Plastic Logic flexible colour plastic display"/>
          <p:cNvPicPr>
            <a:picLocks noGrp="1" noChangeAspect="1" noChangeArrowheads="1"/>
          </p:cNvPicPr>
          <p:nvPr>
            <p:ph type="pic" sz="quarter" idx="11"/>
          </p:nvPr>
        </p:nvPicPr>
        <p:blipFill>
          <a:blip r:embed="rId2" cstate="print"/>
          <a:srcRect l="31233" r="31233"/>
          <a:stretch>
            <a:fillRect/>
          </a:stretch>
        </p:blipFill>
        <p:spPr bwMode="auto">
          <a:xfrm>
            <a:off x="179388" y="1341438"/>
            <a:ext cx="2089150" cy="3816350"/>
          </a:xfrm>
          <a:prstGeom prst="rect">
            <a:avLst/>
          </a:prstGeom>
          <a:noFill/>
        </p:spPr>
      </p:pic>
    </p:spTree>
    <p:extLst>
      <p:ext uri="{BB962C8B-B14F-4D97-AF65-F5344CB8AC3E}">
        <p14:creationId xmlns:p14="http://schemas.microsoft.com/office/powerpoint/2010/main" val="15679654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dirty="0" smtClean="0">
                <a:solidFill>
                  <a:srgbClr val="D24837"/>
                </a:solidFill>
              </a:rPr>
              <a:t>Conclusions</a:t>
            </a:r>
            <a:endParaRPr lang="en-GB" dirty="0">
              <a:solidFill>
                <a:srgbClr val="D24837"/>
              </a:solidFill>
            </a:endParaRPr>
          </a:p>
        </p:txBody>
      </p:sp>
      <p:sp>
        <p:nvSpPr>
          <p:cNvPr id="25" name="Content Placeholder 24"/>
          <p:cNvSpPr>
            <a:spLocks noGrp="1"/>
          </p:cNvSpPr>
          <p:nvPr>
            <p:ph idx="1"/>
          </p:nvPr>
        </p:nvSpPr>
        <p:spPr>
          <a:xfrm>
            <a:off x="323528" y="980728"/>
            <a:ext cx="8568952" cy="5328592"/>
          </a:xfrm>
        </p:spPr>
        <p:txBody>
          <a:bodyPr/>
          <a:lstStyle/>
          <a:p>
            <a:pPr lvl="0"/>
            <a:r>
              <a:rPr lang="en-GB" b="1" dirty="0" smtClean="0"/>
              <a:t>Additive Manufacturing</a:t>
            </a:r>
          </a:p>
          <a:p>
            <a:pPr lvl="0">
              <a:buFont typeface="Arial" pitchFamily="34" charset="0"/>
              <a:buChar char="•"/>
            </a:pPr>
            <a:r>
              <a:rPr lang="en-GB" sz="1800" dirty="0" smtClean="0"/>
              <a:t> Currently, highly qualified people outweigh those at a production level</a:t>
            </a:r>
          </a:p>
          <a:p>
            <a:pPr algn="just">
              <a:buFont typeface="Arial" pitchFamily="34" charset="0"/>
              <a:buChar char="•"/>
            </a:pPr>
            <a:r>
              <a:rPr lang="en-GB" sz="1800" b="1" dirty="0" smtClean="0"/>
              <a:t> </a:t>
            </a:r>
            <a:r>
              <a:rPr lang="en-GB" sz="1800" dirty="0" smtClean="0"/>
              <a:t>A move to volume manufacturing will require experienced production staff, retraining of existing staff and some increase in machine operatives </a:t>
            </a:r>
          </a:p>
          <a:p>
            <a:pPr algn="just">
              <a:buFont typeface="Arial" pitchFamily="34" charset="0"/>
              <a:buChar char="•"/>
            </a:pPr>
            <a:r>
              <a:rPr lang="en-GB" sz="1800" dirty="0" smtClean="0"/>
              <a:t> There is a general lack of Additive Manufacturing training available as expertise is currently ‘locked up’ in specialist Bureaus, certain aerospace and automotive OEMs and Tier 1 manufacturers. </a:t>
            </a:r>
          </a:p>
          <a:p>
            <a:pPr algn="just"/>
            <a:endParaRPr lang="en-GB" sz="1800" dirty="0" smtClean="0"/>
          </a:p>
          <a:p>
            <a:r>
              <a:rPr lang="en-GB" b="1" dirty="0" smtClean="0"/>
              <a:t>Composites           </a:t>
            </a:r>
          </a:p>
          <a:p>
            <a:pPr algn="just">
              <a:buFont typeface="Arial" pitchFamily="34" charset="0"/>
              <a:buChar char="•"/>
            </a:pPr>
            <a:r>
              <a:rPr lang="en-GB" sz="1800" dirty="0" smtClean="0"/>
              <a:t> Increasing use of Composites will create a demand for more R&amp;D related roles</a:t>
            </a:r>
          </a:p>
          <a:p>
            <a:pPr algn="just">
              <a:buFont typeface="Arial" pitchFamily="34" charset="0"/>
              <a:buChar char="•"/>
            </a:pPr>
            <a:r>
              <a:rPr lang="en-GB" sz="1800" dirty="0" smtClean="0"/>
              <a:t> Increased automation will also lead to the requirement for more multi-skilled craft and technician level workers</a:t>
            </a:r>
            <a:r>
              <a:rPr lang="en-GB" sz="1800" b="1" dirty="0" smtClean="0"/>
              <a:t>                                                                                                                                                                                                                                                                                                                                                                                                                                                                                                                                                                                                                                                                                                                                                                                                                                                                                                                                                                                                                                                                                                                                                                                                                                                                                                                                                                                                                                                                                                                                                                                                                                                                                                                                                                                                                                                                                                                                                                                                                                                                                                                                                                                                                                                                                                                                                                                                                                                                                                                                                                                                                                                                                                                                                                                                                                                                                                                                                                                                                                                                                                                                                                                                                                                                                                                                                                                                                                                                                                                                                                                                                                                                                                                                                                                                                                                                                                                                                                                                                                                                                                                                                                                                                                                                                                                                                                                                                                                                                                                                                                                                                                                                                                                                                                                                                         </a:t>
            </a:r>
            <a:endParaRPr lang="en-GB" sz="1800" b="1" dirty="0"/>
          </a:p>
          <a:p>
            <a:pPr algn="just">
              <a:buFont typeface="Arial" pitchFamily="34" charset="0"/>
              <a:buChar char="•"/>
            </a:pPr>
            <a:r>
              <a:rPr lang="en-GB" sz="1800" dirty="0" smtClean="0"/>
              <a:t> Large Composites employers are sufficiently well resourced to develop their own training programmes and have the influence to drive change within local training providers. For SMEs this is not possible and this may constrain growth in the supply chain.</a:t>
            </a:r>
            <a:endParaRPr lang="en-GB" sz="1800" b="1" dirty="0" smtClean="0"/>
          </a:p>
          <a:p>
            <a:pPr lvl="0"/>
            <a:endParaRPr lang="en-GB" b="1"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25</a:t>
            </a:fld>
            <a:endParaRPr lang="en-US" dirty="0"/>
          </a:p>
        </p:txBody>
      </p:sp>
    </p:spTree>
    <p:extLst>
      <p:ext uri="{BB962C8B-B14F-4D97-AF65-F5344CB8AC3E}">
        <p14:creationId xmlns:p14="http://schemas.microsoft.com/office/powerpoint/2010/main" val="18325558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GB" dirty="0" smtClean="0"/>
              <a:t>Conclusions</a:t>
            </a:r>
            <a:endParaRPr lang="en-GB" dirty="0"/>
          </a:p>
        </p:txBody>
      </p:sp>
      <p:sp>
        <p:nvSpPr>
          <p:cNvPr id="25" name="Content Placeholder 24"/>
          <p:cNvSpPr>
            <a:spLocks noGrp="1"/>
          </p:cNvSpPr>
          <p:nvPr>
            <p:ph idx="1"/>
          </p:nvPr>
        </p:nvSpPr>
        <p:spPr>
          <a:xfrm>
            <a:off x="323528" y="908720"/>
            <a:ext cx="8568952" cy="4898484"/>
          </a:xfrm>
        </p:spPr>
        <p:txBody>
          <a:bodyPr/>
          <a:lstStyle/>
          <a:p>
            <a:pPr lvl="0"/>
            <a:r>
              <a:rPr lang="en-GB" b="1" dirty="0" smtClean="0"/>
              <a:t>Plastic Electronics</a:t>
            </a:r>
          </a:p>
          <a:p>
            <a:pPr algn="just">
              <a:buFont typeface="Arial" pitchFamily="34" charset="0"/>
              <a:buChar char="•"/>
            </a:pPr>
            <a:r>
              <a:rPr lang="en-GB" sz="1800" dirty="0" smtClean="0"/>
              <a:t> Increased commercial production will require a highly qualified core of R&amp;D staff together with an increase in process development and production staff</a:t>
            </a:r>
          </a:p>
          <a:p>
            <a:pPr algn="just">
              <a:buFont typeface="Arial" pitchFamily="34" charset="0"/>
              <a:buChar char="•"/>
            </a:pPr>
            <a:r>
              <a:rPr lang="en-GB" sz="1800" dirty="0" smtClean="0"/>
              <a:t> Some employers may move production overseas if they can’t source suitable recruits from the UK. </a:t>
            </a:r>
          </a:p>
          <a:p>
            <a:pPr algn="just"/>
            <a:endParaRPr lang="en-GB" sz="1800" b="1" dirty="0" smtClean="0"/>
          </a:p>
          <a:p>
            <a:pPr algn="just"/>
            <a:r>
              <a:rPr lang="en-GB" b="1" dirty="0" smtClean="0"/>
              <a:t>Emerging themes across the technologies</a:t>
            </a:r>
            <a:endParaRPr lang="en-GB" b="1" dirty="0"/>
          </a:p>
          <a:p>
            <a:pPr lvl="0" algn="just">
              <a:buFont typeface="Arial" pitchFamily="34" charset="0"/>
              <a:buChar char="•"/>
            </a:pPr>
            <a:r>
              <a:rPr lang="en-GB" dirty="0" smtClean="0"/>
              <a:t> </a:t>
            </a:r>
            <a:r>
              <a:rPr lang="en-GB" sz="1800" dirty="0" smtClean="0"/>
              <a:t>Wide ranging recruitment difficulties are already reported</a:t>
            </a:r>
            <a:endParaRPr lang="en-GB" sz="1800" b="1" dirty="0" smtClean="0"/>
          </a:p>
          <a:p>
            <a:pPr lvl="0" algn="just">
              <a:buFont typeface="Arial" pitchFamily="34" charset="0"/>
              <a:buChar char="•"/>
            </a:pPr>
            <a:r>
              <a:rPr lang="en-GB" sz="1800" dirty="0" smtClean="0"/>
              <a:t> Training provision within the UK remains largely fragmented</a:t>
            </a:r>
          </a:p>
          <a:p>
            <a:pPr algn="just">
              <a:buFont typeface="Arial" pitchFamily="34" charset="0"/>
              <a:buChar char="•"/>
            </a:pPr>
            <a:r>
              <a:rPr lang="en-GB" sz="1800" dirty="0" smtClean="0"/>
              <a:t> Employers want a greater integration of these technologies within HE course modules</a:t>
            </a:r>
          </a:p>
          <a:p>
            <a:pPr algn="just">
              <a:buFont typeface="Arial" pitchFamily="34" charset="0"/>
              <a:buChar char="•"/>
            </a:pPr>
            <a:r>
              <a:rPr lang="en-GB" sz="1800" dirty="0" smtClean="0"/>
              <a:t> With respect to Apprenticeships, there was some support expressed for the development of Additive Manufacturing and Plastic Electronics frameworks in line with Apprenticeships developed for Composites.</a:t>
            </a:r>
          </a:p>
          <a:p>
            <a:pPr lvl="0">
              <a:buFont typeface="Arial" pitchFamily="34" charset="0"/>
              <a:buChar char="•"/>
            </a:pPr>
            <a:endParaRPr lang="en-GB" b="1" dirty="0"/>
          </a:p>
          <a:p>
            <a:pPr lvl="0"/>
            <a:endParaRPr lang="en-GB" b="1"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26</a:t>
            </a:fld>
            <a:endParaRPr lang="en-US" dirty="0"/>
          </a:p>
        </p:txBody>
      </p:sp>
    </p:spTree>
    <p:extLst>
      <p:ext uri="{BB962C8B-B14F-4D97-AF65-F5344CB8AC3E}">
        <p14:creationId xmlns:p14="http://schemas.microsoft.com/office/powerpoint/2010/main" val="3779805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24837"/>
                </a:solidFill>
              </a:rPr>
              <a:t>Storyboard</a:t>
            </a:r>
            <a:endParaRPr lang="en-GB" dirty="0">
              <a:solidFill>
                <a:srgbClr val="D24837"/>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42230720"/>
              </p:ext>
            </p:extLst>
          </p:nvPr>
        </p:nvGraphicFramePr>
        <p:xfrm>
          <a:off x="250825" y="1052736"/>
          <a:ext cx="8497639"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3</a:t>
            </a:fld>
            <a:endParaRPr lang="en-US" dirty="0"/>
          </a:p>
        </p:txBody>
      </p:sp>
    </p:spTree>
    <p:extLst>
      <p:ext uri="{BB962C8B-B14F-4D97-AF65-F5344CB8AC3E}">
        <p14:creationId xmlns:p14="http://schemas.microsoft.com/office/powerpoint/2010/main" val="21279597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3200" b="1" dirty="0">
                <a:solidFill>
                  <a:srgbClr val="D24837"/>
                </a:solidFill>
              </a:rPr>
              <a:t>The UK aerospace and automotive industries today</a:t>
            </a:r>
            <a:br>
              <a:rPr lang="en-GB" sz="3200" b="1" dirty="0">
                <a:solidFill>
                  <a:srgbClr val="D24837"/>
                </a:solidFill>
              </a:rPr>
            </a:br>
            <a:endParaRPr lang="en-GB" sz="3200" b="1" dirty="0">
              <a:solidFill>
                <a:srgbClr val="D24837"/>
              </a:solidFill>
            </a:endParaRPr>
          </a:p>
        </p:txBody>
      </p:sp>
      <p:sp>
        <p:nvSpPr>
          <p:cNvPr id="7" name="Content Placeholder 6"/>
          <p:cNvSpPr>
            <a:spLocks noGrp="1"/>
          </p:cNvSpPr>
          <p:nvPr>
            <p:ph idx="1"/>
          </p:nvPr>
        </p:nvSpPr>
        <p:spPr/>
        <p:txBody>
          <a:bodyPr/>
          <a:lstStyle/>
          <a:p>
            <a:endParaRPr lang="en-GB" dirty="0"/>
          </a:p>
        </p:txBody>
      </p:sp>
      <p:sp>
        <p:nvSpPr>
          <p:cNvPr id="5" name="Slide Number Placeholder 4"/>
          <p:cNvSpPr>
            <a:spLocks noGrp="1"/>
          </p:cNvSpPr>
          <p:nvPr>
            <p:ph type="sldNum" sz="quarter" idx="10"/>
          </p:nvPr>
        </p:nvSpPr>
        <p:spPr/>
        <p:txBody>
          <a:bodyPr/>
          <a:lstStyle/>
          <a:p>
            <a:fld id="{234C2BFB-94E8-411C-AFA4-6699941CFF0C}" type="slidenum">
              <a:rPr lang="en-GB" smtClean="0"/>
              <a:pPr/>
              <a:t>4</a:t>
            </a:fld>
            <a:endParaRPr lang="en-GB" dirty="0"/>
          </a:p>
        </p:txBody>
      </p:sp>
      <p:pic>
        <p:nvPicPr>
          <p:cNvPr id="8" name="Picture 1" descr="A380 Final assembly line"/>
          <p:cNvPicPr>
            <a:picLocks noChangeAspect="1" noChangeArrowheads="1"/>
          </p:cNvPicPr>
          <p:nvPr/>
        </p:nvPicPr>
        <p:blipFill>
          <a:blip r:embed="rId3" cstate="print"/>
          <a:srcRect/>
          <a:stretch>
            <a:fillRect/>
          </a:stretch>
        </p:blipFill>
        <p:spPr bwMode="auto">
          <a:xfrm>
            <a:off x="6569815" y="1398514"/>
            <a:ext cx="2376264" cy="2304256"/>
          </a:xfrm>
          <a:prstGeom prst="rect">
            <a:avLst/>
          </a:prstGeom>
          <a:noFill/>
        </p:spPr>
      </p:pic>
      <p:graphicFrame>
        <p:nvGraphicFramePr>
          <p:cNvPr id="9" name="Diagram 8"/>
          <p:cNvGraphicFramePr/>
          <p:nvPr>
            <p:extLst>
              <p:ext uri="{D42A27DB-BD31-4B8C-83A1-F6EECF244321}">
                <p14:modId xmlns:p14="http://schemas.microsoft.com/office/powerpoint/2010/main" val="1585342882"/>
              </p:ext>
            </p:extLst>
          </p:nvPr>
        </p:nvGraphicFramePr>
        <p:xfrm>
          <a:off x="6605819" y="3918794"/>
          <a:ext cx="2304256"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ounded Rectangle 9"/>
          <p:cNvSpPr/>
          <p:nvPr/>
        </p:nvSpPr>
        <p:spPr>
          <a:xfrm>
            <a:off x="179512" y="1398514"/>
            <a:ext cx="6120680" cy="2448272"/>
          </a:xfrm>
          <a:prstGeom prst="roundRect">
            <a:avLst/>
          </a:prstGeom>
          <a:solidFill>
            <a:schemeClr val="bg1">
              <a:lumMod val="50000"/>
            </a:schemeClr>
          </a:solidFill>
          <a:ln w="19050" cap="flat" cmpd="sng" algn="ctr">
            <a:solidFill>
              <a:schemeClr val="tx1"/>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The UK Aerospace sector: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1</a:t>
            </a:r>
            <a:r>
              <a:rPr kumimoji="0" lang="en-GB" sz="1600" b="0" i="0" u="none" strike="noStrike" kern="0" cap="none" spc="0" normalizeH="0" baseline="30000" noProof="0" dirty="0" smtClean="0">
                <a:ln>
                  <a:noFill/>
                </a:ln>
                <a:solidFill>
                  <a:prstClr val="white"/>
                </a:solidFill>
                <a:effectLst/>
                <a:uLnTx/>
                <a:uFillTx/>
                <a:latin typeface="Arial"/>
                <a:ea typeface="+mn-ea"/>
                <a:cs typeface="+mn-cs"/>
              </a:rPr>
              <a:t>st</a:t>
            </a:r>
            <a:r>
              <a:rPr kumimoji="0" lang="en-GB" sz="1600" b="0" i="0" u="none" strike="noStrike" kern="0" cap="none" spc="0" normalizeH="0" baseline="0" noProof="0" dirty="0" smtClean="0">
                <a:ln>
                  <a:noFill/>
                </a:ln>
                <a:solidFill>
                  <a:prstClr val="white"/>
                </a:solidFill>
                <a:effectLst/>
                <a:uLnTx/>
                <a:uFillTx/>
                <a:latin typeface="Arial"/>
                <a:ea typeface="+mn-ea"/>
                <a:cs typeface="+mn-cs"/>
              </a:rPr>
              <a:t> in Europe and 2</a:t>
            </a:r>
            <a:r>
              <a:rPr kumimoji="0" lang="en-GB" sz="1600" b="0" i="0" u="none" strike="noStrike" kern="0" cap="none" spc="0" normalizeH="0" baseline="30000" noProof="0" dirty="0" smtClean="0">
                <a:ln>
                  <a:noFill/>
                </a:ln>
                <a:solidFill>
                  <a:prstClr val="white"/>
                </a:solidFill>
                <a:effectLst/>
                <a:uLnTx/>
                <a:uFillTx/>
                <a:latin typeface="Arial"/>
                <a:ea typeface="+mn-ea"/>
                <a:cs typeface="+mn-cs"/>
              </a:rPr>
              <a:t>nd</a:t>
            </a:r>
            <a:r>
              <a:rPr kumimoji="0" lang="en-GB" sz="1600" b="0" i="0" u="none" strike="noStrike" kern="0" cap="none" spc="0" normalizeH="0" baseline="0" noProof="0" dirty="0" smtClean="0">
                <a:ln>
                  <a:noFill/>
                </a:ln>
                <a:solidFill>
                  <a:prstClr val="white"/>
                </a:solidFill>
                <a:effectLst/>
                <a:uLnTx/>
                <a:uFillTx/>
                <a:latin typeface="Arial"/>
                <a:ea typeface="+mn-ea"/>
                <a:cs typeface="+mn-cs"/>
              </a:rPr>
              <a:t> to the US worldwide in aerospace revenues with a 17% global market share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Annual revenues of over £24 billion, 1% of total UK GVA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Exports 75% of  production</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Annual R&amp;D spend of £1.4 billion (13 % of total UK manufacturing R&amp;D spend)</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Highly skilled workforce, high productivity and strong science and research base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smtClean="0">
              <a:ln>
                <a:noFill/>
              </a:ln>
              <a:solidFill>
                <a:prstClr val="white"/>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GB" sz="1600" dirty="0">
                <a:solidFill>
                  <a:prstClr val="white"/>
                </a:solidFill>
                <a:latin typeface="Arial"/>
              </a:rPr>
              <a:t>n</a:t>
            </a:r>
            <a:endParaRPr kumimoji="0" lang="en-GB" sz="1500" b="0" i="0" u="none" strike="noStrike" kern="0" cap="none" spc="0" normalizeH="0" baseline="0" noProof="0" dirty="0" smtClean="0">
              <a:ln>
                <a:noFill/>
              </a:ln>
              <a:solidFill>
                <a:prstClr val="white"/>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1" name="Rounded Rectangle 10"/>
          <p:cNvSpPr/>
          <p:nvPr/>
        </p:nvSpPr>
        <p:spPr>
          <a:xfrm>
            <a:off x="179512" y="3846786"/>
            <a:ext cx="6084676" cy="2448272"/>
          </a:xfrm>
          <a:prstGeom prst="roundRect">
            <a:avLst/>
          </a:prstGeom>
          <a:solidFill>
            <a:schemeClr val="bg1">
              <a:lumMod val="50000"/>
            </a:schemeClr>
          </a:solidFill>
          <a:ln w="19050" cap="flat" cmpd="sng" algn="ctr">
            <a:solidFill>
              <a:schemeClr val="tx1"/>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white"/>
                </a:solidFill>
                <a:effectLst/>
                <a:uLnTx/>
                <a:uFillTx/>
                <a:latin typeface="Arial"/>
                <a:ea typeface="+mn-ea"/>
                <a:cs typeface="+mn-cs"/>
              </a:rPr>
              <a:t>The UK Automotive sector: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4th largest vehicle producer in Europe, making 1.6 million vehicles in 2012</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Annual revenues of over £54 billion,  2% of  total UK GVA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Exports 80% of  production</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Annual R&amp;D spend of £1.5 billion (14 % of total UK manufacturing R&amp;D spend)</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 High skills base, high productivity, R&amp;D capabilities and support</a:t>
            </a:r>
          </a:p>
        </p:txBody>
      </p:sp>
    </p:spTree>
    <p:extLst>
      <p:ext uri="{BB962C8B-B14F-4D97-AF65-F5344CB8AC3E}">
        <p14:creationId xmlns:p14="http://schemas.microsoft.com/office/powerpoint/2010/main" val="34445587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b="1" dirty="0" smtClean="0">
                <a:solidFill>
                  <a:srgbClr val="D24837"/>
                </a:solidFill>
              </a:rPr>
              <a:t>Additive Manufacturing – What is it and why use it?</a:t>
            </a:r>
            <a:endParaRPr lang="en-GB" sz="3200" b="1" dirty="0">
              <a:solidFill>
                <a:srgbClr val="D24837"/>
              </a:solidFill>
            </a:endParaRPr>
          </a:p>
        </p:txBody>
      </p:sp>
      <p:graphicFrame>
        <p:nvGraphicFramePr>
          <p:cNvPr id="5" name="Content Placeholder 4"/>
          <p:cNvGraphicFramePr>
            <a:graphicFrameLocks noGrp="1"/>
          </p:cNvGraphicFramePr>
          <p:nvPr>
            <p:ph idx="1"/>
          </p:nvPr>
        </p:nvGraphicFramePr>
        <p:xfrm>
          <a:off x="179388" y="1341438"/>
          <a:ext cx="8713787" cy="496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0"/>
          </p:nvPr>
        </p:nvSpPr>
        <p:spPr/>
        <p:txBody>
          <a:bodyPr/>
          <a:lstStyle/>
          <a:p>
            <a:fld id="{234C2BFB-94E8-411C-AFA4-6699941CFF0C}" type="slidenum">
              <a:rPr lang="en-GB" smtClean="0"/>
              <a:pPr/>
              <a:t>5</a:t>
            </a:fld>
            <a:endParaRPr lang="en-GB" dirty="0"/>
          </a:p>
        </p:txBody>
      </p:sp>
      <p:sp>
        <p:nvSpPr>
          <p:cNvPr id="6" name="TextBox 5"/>
          <p:cNvSpPr txBox="1"/>
          <p:nvPr/>
        </p:nvSpPr>
        <p:spPr>
          <a:xfrm>
            <a:off x="251520" y="2780928"/>
            <a:ext cx="5184576" cy="1815882"/>
          </a:xfrm>
          <a:prstGeom prst="rect">
            <a:avLst/>
          </a:prstGeom>
          <a:solidFill>
            <a:schemeClr val="bg1"/>
          </a:solidFill>
        </p:spPr>
        <p:txBody>
          <a:bodyPr wrap="square" rtlCol="0">
            <a:spAutoFit/>
          </a:bodyPr>
          <a:lstStyle/>
          <a:p>
            <a:pPr lvl="0">
              <a:spcAft>
                <a:spcPts val="0"/>
              </a:spcAft>
            </a:pPr>
            <a:r>
              <a:rPr lang="en-GB" sz="1600" b="1" dirty="0" smtClean="0">
                <a:latin typeface="Arial" pitchFamily="34" charset="0"/>
                <a:cs typeface="Arial" pitchFamily="34" charset="0"/>
              </a:rPr>
              <a:t>Additive Manufacturing (AM):</a:t>
            </a:r>
          </a:p>
          <a:p>
            <a:pPr lvl="0">
              <a:spcAft>
                <a:spcPts val="0"/>
              </a:spcAft>
            </a:pPr>
            <a:r>
              <a:rPr lang="en-GB" sz="1600" dirty="0" smtClean="0">
                <a:latin typeface="Arial" pitchFamily="34" charset="0"/>
                <a:cs typeface="Arial" pitchFamily="34" charset="0"/>
              </a:rPr>
              <a:t>The manufacture of products using  digitally-controlled  machine tools and is often termed 3D printing. The approach differs from traditional manufacturing in that all AM processes use a layer-by-layer approach to build up components rather than through machining from a solid, mould or casting.</a:t>
            </a:r>
            <a:endParaRPr lang="en-GB" sz="1600" dirty="0" smtClean="0"/>
          </a:p>
        </p:txBody>
      </p:sp>
      <p:sp>
        <p:nvSpPr>
          <p:cNvPr id="9" name="TextBox 8"/>
          <p:cNvSpPr txBox="1"/>
          <p:nvPr/>
        </p:nvSpPr>
        <p:spPr>
          <a:xfrm>
            <a:off x="395536" y="1556793"/>
            <a:ext cx="7344816" cy="1323439"/>
          </a:xfrm>
          <a:prstGeom prst="rect">
            <a:avLst/>
          </a:prstGeom>
          <a:noFill/>
        </p:spPr>
        <p:txBody>
          <a:bodyPr wrap="square" rtlCol="0">
            <a:spAutoFit/>
          </a:bodyPr>
          <a:lstStyle/>
          <a:p>
            <a:pPr algn="just"/>
            <a:r>
              <a:rPr lang="en-GB" sz="1600" dirty="0" smtClean="0"/>
              <a:t>                                                                                                                                       </a:t>
            </a:r>
          </a:p>
          <a:p>
            <a:pPr algn="just"/>
            <a:endParaRPr lang="en-GB" sz="1600" dirty="0" smtClean="0"/>
          </a:p>
          <a:p>
            <a:pPr algn="just"/>
            <a:endParaRPr lang="en-GB" sz="1600" dirty="0" smtClean="0"/>
          </a:p>
          <a:p>
            <a:pPr algn="just"/>
            <a:endParaRPr lang="en-GB" sz="1600" dirty="0" smtClean="0"/>
          </a:p>
          <a:p>
            <a:pPr algn="just"/>
            <a:endParaRPr lang="en-GB" sz="1600" dirty="0" smtClean="0"/>
          </a:p>
        </p:txBody>
      </p:sp>
      <p:sp>
        <p:nvSpPr>
          <p:cNvPr id="10" name="TextBox 9"/>
          <p:cNvSpPr txBox="1"/>
          <p:nvPr/>
        </p:nvSpPr>
        <p:spPr>
          <a:xfrm>
            <a:off x="251520" y="1556792"/>
            <a:ext cx="5184576" cy="1077218"/>
          </a:xfrm>
          <a:prstGeom prst="rect">
            <a:avLst/>
          </a:prstGeom>
          <a:solidFill>
            <a:schemeClr val="bg1"/>
          </a:solidFill>
        </p:spPr>
        <p:txBody>
          <a:bodyPr wrap="square" rtlCol="0">
            <a:spAutoFit/>
          </a:bodyPr>
          <a:lstStyle/>
          <a:p>
            <a:pPr>
              <a:spcAft>
                <a:spcPts val="0"/>
              </a:spcAft>
            </a:pPr>
            <a:r>
              <a:rPr lang="en-GB" sz="1600" b="1" dirty="0" smtClean="0">
                <a:latin typeface="Arial" pitchFamily="34" charset="0"/>
                <a:cs typeface="Arial" pitchFamily="34" charset="0"/>
              </a:rPr>
              <a:t>Traditional Machining: </a:t>
            </a:r>
          </a:p>
          <a:p>
            <a:pPr lvl="0"/>
            <a:r>
              <a:rPr lang="en-GB" sz="1600" dirty="0" smtClean="0">
                <a:latin typeface="Arial" pitchFamily="34" charset="0"/>
                <a:cs typeface="Arial" pitchFamily="34" charset="0"/>
              </a:rPr>
              <a:t>Subtractive tool room methods involve machining  materials such as metals to produce a part - typically slow, expensive and wasteful (scrap). </a:t>
            </a:r>
            <a:endParaRPr lang="en-GB" sz="1600" dirty="0" smtClean="0"/>
          </a:p>
        </p:txBody>
      </p:sp>
      <p:pic>
        <p:nvPicPr>
          <p:cNvPr id="37892" name="Picture 4" descr="http://blog.ponoko.com/wp-content/uploads/2011/05/MG_6593_x534.jpg">
            <a:hlinkClick r:id="rId8"/>
          </p:cNvPr>
          <p:cNvPicPr>
            <a:picLocks noChangeAspect="1" noChangeArrowheads="1"/>
          </p:cNvPicPr>
          <p:nvPr/>
        </p:nvPicPr>
        <p:blipFill>
          <a:blip r:embed="rId9" cstate="print"/>
          <a:srcRect/>
          <a:stretch>
            <a:fillRect/>
          </a:stretch>
        </p:blipFill>
        <p:spPr bwMode="auto">
          <a:xfrm>
            <a:off x="5580112" y="4797152"/>
            <a:ext cx="2880320" cy="1728192"/>
          </a:xfrm>
          <a:prstGeom prst="rect">
            <a:avLst/>
          </a:prstGeom>
          <a:noFill/>
        </p:spPr>
      </p:pic>
      <p:pic>
        <p:nvPicPr>
          <p:cNvPr id="37894" name="Picture 6" descr="Dimension Elite 3D Printer">
            <a:hlinkClick r:id="rId10"/>
          </p:cNvPr>
          <p:cNvPicPr>
            <a:picLocks noChangeAspect="1" noChangeArrowheads="1"/>
          </p:cNvPicPr>
          <p:nvPr/>
        </p:nvPicPr>
        <p:blipFill>
          <a:blip r:embed="rId11" cstate="print"/>
          <a:srcRect/>
          <a:stretch>
            <a:fillRect/>
          </a:stretch>
        </p:blipFill>
        <p:spPr bwMode="auto">
          <a:xfrm>
            <a:off x="6012160" y="2996952"/>
            <a:ext cx="2088232" cy="1714500"/>
          </a:xfrm>
          <a:prstGeom prst="rect">
            <a:avLst/>
          </a:prstGeom>
          <a:noFill/>
        </p:spPr>
      </p:pic>
      <p:sp>
        <p:nvSpPr>
          <p:cNvPr id="13" name="TextBox 12"/>
          <p:cNvSpPr txBox="1"/>
          <p:nvPr/>
        </p:nvSpPr>
        <p:spPr>
          <a:xfrm>
            <a:off x="251520" y="4725144"/>
            <a:ext cx="4968552" cy="1569660"/>
          </a:xfrm>
          <a:prstGeom prst="rect">
            <a:avLst/>
          </a:prstGeom>
          <a:solidFill>
            <a:schemeClr val="bg1"/>
          </a:solidFill>
        </p:spPr>
        <p:txBody>
          <a:bodyPr wrap="square" rtlCol="0">
            <a:spAutoFit/>
          </a:bodyPr>
          <a:lstStyle/>
          <a:p>
            <a:pPr lvl="0"/>
            <a:r>
              <a:rPr lang="en-GB" sz="1600" b="1" dirty="0" smtClean="0">
                <a:latin typeface="Arial" pitchFamily="34" charset="0"/>
                <a:cs typeface="Arial" pitchFamily="34" charset="0"/>
              </a:rPr>
              <a:t>Advantages of Additive Manufacturing:</a:t>
            </a:r>
            <a:r>
              <a:rPr lang="en-GB" sz="1600" dirty="0" smtClean="0"/>
              <a:t> </a:t>
            </a:r>
          </a:p>
          <a:p>
            <a:pPr>
              <a:spcAft>
                <a:spcPts val="0"/>
              </a:spcAft>
            </a:pPr>
            <a:r>
              <a:rPr lang="en-GB" sz="1600" dirty="0" smtClean="0">
                <a:latin typeface="Arial" pitchFamily="34" charset="0"/>
                <a:cs typeface="Arial" pitchFamily="34" charset="0"/>
              </a:rPr>
              <a:t>Enables the manufacture of components with extremely complex geometries and in-built moving parts to be constructed with very little waste. </a:t>
            </a:r>
          </a:p>
          <a:p>
            <a:pPr>
              <a:spcAft>
                <a:spcPts val="0"/>
              </a:spcAft>
            </a:pPr>
            <a:r>
              <a:rPr lang="en-GB" sz="1600" dirty="0" smtClean="0">
                <a:latin typeface="Arial" pitchFamily="34" charset="0"/>
                <a:cs typeface="Arial" pitchFamily="34" charset="0"/>
              </a:rPr>
              <a:t>A key technology to achieve weight reduction efficiency, particularly in aerospace.</a:t>
            </a:r>
          </a:p>
        </p:txBody>
      </p:sp>
      <p:pic>
        <p:nvPicPr>
          <p:cNvPr id="37898" name="Picture 10" descr="http://www.tormach.com/uploads/images/Gallery/products/pcnc1100/pcnc_1100_mill/32085_PCNC1100_Series3_person.jpg">
            <a:hlinkClick r:id="rId12"/>
          </p:cNvPr>
          <p:cNvPicPr>
            <a:picLocks noChangeAspect="1" noChangeArrowheads="1"/>
          </p:cNvPicPr>
          <p:nvPr/>
        </p:nvPicPr>
        <p:blipFill>
          <a:blip r:embed="rId13" cstate="print"/>
          <a:srcRect/>
          <a:stretch>
            <a:fillRect/>
          </a:stretch>
        </p:blipFill>
        <p:spPr bwMode="auto">
          <a:xfrm>
            <a:off x="5508104" y="1484784"/>
            <a:ext cx="3096344" cy="1434207"/>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3200" b="1" kern="0" dirty="0" smtClean="0">
                <a:solidFill>
                  <a:srgbClr val="D24837"/>
                </a:solidFill>
                <a:latin typeface="NeueHaasGroteskDisp Std Blk"/>
                <a:sym typeface="Lucida Grande" charset="0"/>
              </a:rPr>
              <a:t>Composites – what are they and why use them?</a:t>
            </a:r>
            <a:endParaRPr lang="en-GB" sz="3200" b="1" dirty="0">
              <a:solidFill>
                <a:srgbClr val="D24837"/>
              </a:solidFill>
              <a:latin typeface="NeueHaasGroteskDisp Std Blk"/>
            </a:endParaRPr>
          </a:p>
        </p:txBody>
      </p:sp>
      <p:graphicFrame>
        <p:nvGraphicFramePr>
          <p:cNvPr id="5" name="Content Placeholder 4"/>
          <p:cNvGraphicFramePr>
            <a:graphicFrameLocks noGrp="1"/>
          </p:cNvGraphicFramePr>
          <p:nvPr>
            <p:ph idx="1"/>
          </p:nvPr>
        </p:nvGraphicFramePr>
        <p:xfrm>
          <a:off x="179388" y="1341438"/>
          <a:ext cx="8713787" cy="496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0"/>
          </p:nvPr>
        </p:nvSpPr>
        <p:spPr/>
        <p:txBody>
          <a:bodyPr/>
          <a:lstStyle/>
          <a:p>
            <a:fld id="{234C2BFB-94E8-411C-AFA4-6699941CFF0C}" type="slidenum">
              <a:rPr lang="en-GB" smtClean="0"/>
              <a:pPr/>
              <a:t>6</a:t>
            </a:fld>
            <a:endParaRPr lang="en-GB" dirty="0"/>
          </a:p>
        </p:txBody>
      </p:sp>
      <p:pic>
        <p:nvPicPr>
          <p:cNvPr id="35842" name="Picture 2" descr="http://ts3.mm.bing.net/th?id=H.4993390253442814&amp;pid=15.1"/>
          <p:cNvPicPr>
            <a:picLocks noChangeAspect="1" noChangeArrowheads="1"/>
          </p:cNvPicPr>
          <p:nvPr/>
        </p:nvPicPr>
        <p:blipFill>
          <a:blip r:embed="rId8" cstate="print"/>
          <a:srcRect/>
          <a:stretch>
            <a:fillRect/>
          </a:stretch>
        </p:blipFill>
        <p:spPr bwMode="auto">
          <a:xfrm>
            <a:off x="3995860" y="1071327"/>
            <a:ext cx="5140444" cy="3672408"/>
          </a:xfrm>
          <a:prstGeom prst="rect">
            <a:avLst/>
          </a:prstGeom>
          <a:noFill/>
        </p:spPr>
      </p:pic>
      <p:sp>
        <p:nvSpPr>
          <p:cNvPr id="8" name="TextBox 7"/>
          <p:cNvSpPr txBox="1"/>
          <p:nvPr/>
        </p:nvSpPr>
        <p:spPr>
          <a:xfrm>
            <a:off x="302340" y="1052736"/>
            <a:ext cx="3693596" cy="2062103"/>
          </a:xfrm>
          <a:prstGeom prst="rect">
            <a:avLst/>
          </a:prstGeom>
          <a:solidFill>
            <a:schemeClr val="bg1"/>
          </a:solidFill>
        </p:spPr>
        <p:txBody>
          <a:bodyPr wrap="square" rtlCol="0">
            <a:spAutoFit/>
          </a:bodyPr>
          <a:lstStyle/>
          <a:p>
            <a:pPr lvl="0"/>
            <a:r>
              <a:rPr lang="en-GB" sz="1600" b="1" dirty="0" smtClean="0"/>
              <a:t>Composites </a:t>
            </a:r>
            <a:r>
              <a:rPr lang="en-GB" sz="1600" dirty="0" smtClean="0"/>
              <a:t>consist of a bulk material (the ‘matrix’) and a reinforcement of some kind such as fibres, particles or flakes, usually added to increase strength and stiffness. </a:t>
            </a:r>
            <a:r>
              <a:rPr lang="en-GB" sz="1600" dirty="0"/>
              <a:t>Composites are becoming widely used as a direct substitute for metal components and injection moulded plastics </a:t>
            </a:r>
          </a:p>
        </p:txBody>
      </p:sp>
      <p:sp>
        <p:nvSpPr>
          <p:cNvPr id="9" name="TextBox 8"/>
          <p:cNvSpPr txBox="1"/>
          <p:nvPr/>
        </p:nvSpPr>
        <p:spPr>
          <a:xfrm>
            <a:off x="318106" y="3361060"/>
            <a:ext cx="3677830" cy="3293209"/>
          </a:xfrm>
          <a:prstGeom prst="rect">
            <a:avLst/>
          </a:prstGeom>
          <a:solidFill>
            <a:schemeClr val="bg1"/>
          </a:solidFill>
        </p:spPr>
        <p:txBody>
          <a:bodyPr wrap="square" rtlCol="0">
            <a:spAutoFit/>
          </a:bodyPr>
          <a:lstStyle/>
          <a:p>
            <a:pPr lvl="0"/>
            <a:r>
              <a:rPr lang="en-GB" sz="1600" b="1" dirty="0" smtClean="0"/>
              <a:t>Advantages of  Composites</a:t>
            </a:r>
          </a:p>
          <a:p>
            <a:pPr lvl="0"/>
            <a:endParaRPr lang="en-GB" sz="1600" b="1" dirty="0" smtClean="0"/>
          </a:p>
          <a:p>
            <a:pPr lvl="0"/>
            <a:r>
              <a:rPr lang="en-GB" sz="1600" b="1" dirty="0" smtClean="0"/>
              <a:t>Aerospace:</a:t>
            </a:r>
            <a:r>
              <a:rPr lang="en-GB" sz="1600" dirty="0" smtClean="0"/>
              <a:t> </a:t>
            </a:r>
          </a:p>
          <a:p>
            <a:pPr lvl="0"/>
            <a:r>
              <a:rPr lang="en-GB" sz="1600" dirty="0" smtClean="0"/>
              <a:t>+ Weight reduction</a:t>
            </a:r>
          </a:p>
          <a:p>
            <a:pPr lvl="0"/>
            <a:r>
              <a:rPr lang="en-GB" sz="1600" dirty="0" smtClean="0"/>
              <a:t>+ Increased strength,</a:t>
            </a:r>
          </a:p>
          <a:p>
            <a:pPr lvl="0"/>
            <a:r>
              <a:rPr lang="en-GB" sz="1600" dirty="0" smtClean="0"/>
              <a:t>+ High stiffness </a:t>
            </a:r>
          </a:p>
          <a:p>
            <a:pPr lvl="0"/>
            <a:r>
              <a:rPr lang="en-GB" sz="1600" dirty="0" smtClean="0"/>
              <a:t>+ Good fatigue and corrosion resistance.</a:t>
            </a:r>
          </a:p>
          <a:p>
            <a:pPr lvl="0"/>
            <a:r>
              <a:rPr lang="en-GB" sz="1600" dirty="0" smtClean="0"/>
              <a:t> </a:t>
            </a:r>
            <a:r>
              <a:rPr lang="en-GB" sz="1600" b="1" dirty="0" smtClean="0"/>
              <a:t> </a:t>
            </a:r>
            <a:endParaRPr lang="en-GB" sz="1600" dirty="0" smtClean="0"/>
          </a:p>
          <a:p>
            <a:pPr lvl="0"/>
            <a:r>
              <a:rPr lang="en-GB" sz="1600" b="1" dirty="0" smtClean="0"/>
              <a:t>Automotive:</a:t>
            </a:r>
            <a:r>
              <a:rPr lang="en-GB" sz="1600" dirty="0" smtClean="0"/>
              <a:t> </a:t>
            </a:r>
          </a:p>
          <a:p>
            <a:pPr lvl="0"/>
            <a:r>
              <a:rPr lang="en-GB" sz="1600" dirty="0" smtClean="0"/>
              <a:t>+ Cost reduction </a:t>
            </a:r>
          </a:p>
          <a:p>
            <a:pPr lvl="0"/>
            <a:r>
              <a:rPr lang="en-GB" sz="1600" dirty="0" smtClean="0"/>
              <a:t>+ Weight reduction </a:t>
            </a:r>
          </a:p>
          <a:p>
            <a:pPr lvl="0"/>
            <a:r>
              <a:rPr lang="en-GB" sz="1600" dirty="0" smtClean="0"/>
              <a:t>+ Recyclability.</a:t>
            </a:r>
            <a:r>
              <a:rPr lang="en-GB" sz="1600" b="1" dirty="0" smtClean="0"/>
              <a:t> </a:t>
            </a:r>
            <a:endParaRPr lang="en-GB" sz="16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b="1" kern="0" dirty="0" smtClean="0">
                <a:solidFill>
                  <a:srgbClr val="D24837"/>
                </a:solidFill>
                <a:latin typeface="NeueHaasGroteskDisp Std Blk"/>
                <a:sym typeface="Lucida Grande" charset="0"/>
              </a:rPr>
              <a:t>Plastic Electronics – what is PE technology and why use it?</a:t>
            </a:r>
            <a:endParaRPr lang="en-GB" sz="3200" b="1" dirty="0">
              <a:solidFill>
                <a:srgbClr val="D24837"/>
              </a:solidFill>
              <a:latin typeface="NeueHaasGroteskDisp Std Blk"/>
            </a:endParaRPr>
          </a:p>
        </p:txBody>
      </p:sp>
      <p:graphicFrame>
        <p:nvGraphicFramePr>
          <p:cNvPr id="5" name="Content Placeholder 4"/>
          <p:cNvGraphicFramePr>
            <a:graphicFrameLocks noGrp="1"/>
          </p:cNvGraphicFramePr>
          <p:nvPr>
            <p:ph idx="1"/>
          </p:nvPr>
        </p:nvGraphicFramePr>
        <p:xfrm>
          <a:off x="179388" y="1341438"/>
          <a:ext cx="8713787" cy="496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43471" y="4900294"/>
            <a:ext cx="8080585" cy="1477328"/>
          </a:xfrm>
          <a:prstGeom prst="rect">
            <a:avLst/>
          </a:prstGeom>
          <a:solidFill>
            <a:schemeClr val="bg1">
              <a:lumMod val="50000"/>
            </a:schemeClr>
          </a:solidFill>
        </p:spPr>
        <p:txBody>
          <a:bodyPr wrap="square" rtlCol="0">
            <a:spAutoFit/>
          </a:bodyPr>
          <a:lstStyle/>
          <a:p>
            <a:r>
              <a:rPr lang="en-GB" b="1" dirty="0" smtClean="0">
                <a:solidFill>
                  <a:schemeClr val="bg1"/>
                </a:solidFill>
              </a:rPr>
              <a:t>Advantages of Plastic Electronics</a:t>
            </a:r>
            <a:endParaRPr lang="en-GB" dirty="0" smtClean="0">
              <a:solidFill>
                <a:schemeClr val="bg1"/>
              </a:solidFill>
            </a:endParaRPr>
          </a:p>
          <a:p>
            <a:pPr lvl="0" algn="just"/>
            <a:r>
              <a:rPr lang="en-GB" dirty="0" smtClean="0">
                <a:solidFill>
                  <a:schemeClr val="bg1"/>
                </a:solidFill>
              </a:rPr>
              <a:t>+ weight reduction</a:t>
            </a:r>
          </a:p>
          <a:p>
            <a:pPr lvl="0" algn="just"/>
            <a:r>
              <a:rPr lang="en-GB" dirty="0" smtClean="0">
                <a:solidFill>
                  <a:schemeClr val="bg1"/>
                </a:solidFill>
              </a:rPr>
              <a:t>+ low cost manufacture of electronic products </a:t>
            </a:r>
          </a:p>
          <a:p>
            <a:pPr lvl="0" algn="just"/>
            <a:r>
              <a:rPr lang="en-GB" dirty="0" smtClean="0">
                <a:solidFill>
                  <a:schemeClr val="bg1"/>
                </a:solidFill>
              </a:rPr>
              <a:t>+development of new applications not accessible using rigid electronics technology. </a:t>
            </a:r>
          </a:p>
        </p:txBody>
      </p:sp>
      <p:pic>
        <p:nvPicPr>
          <p:cNvPr id="33793" name="Picture 1" descr="http://nanotech.sc.mahidol.ac.th/doc/plastic_electronics.jpg"/>
          <p:cNvPicPr>
            <a:picLocks noChangeAspect="1" noChangeArrowheads="1"/>
          </p:cNvPicPr>
          <p:nvPr/>
        </p:nvPicPr>
        <p:blipFill>
          <a:blip r:embed="rId8" cstate="print"/>
          <a:srcRect/>
          <a:stretch>
            <a:fillRect/>
          </a:stretch>
        </p:blipFill>
        <p:spPr bwMode="auto">
          <a:xfrm>
            <a:off x="5273779" y="1556792"/>
            <a:ext cx="3303984" cy="3168352"/>
          </a:xfrm>
          <a:prstGeom prst="rect">
            <a:avLst/>
          </a:prstGeom>
          <a:noFill/>
        </p:spPr>
      </p:pic>
      <p:sp>
        <p:nvSpPr>
          <p:cNvPr id="9" name="TextBox 8"/>
          <p:cNvSpPr txBox="1"/>
          <p:nvPr/>
        </p:nvSpPr>
        <p:spPr>
          <a:xfrm>
            <a:off x="8453218" y="6381328"/>
            <a:ext cx="269626" cy="276999"/>
          </a:xfrm>
          <a:prstGeom prst="rect">
            <a:avLst/>
          </a:prstGeom>
          <a:noFill/>
        </p:spPr>
        <p:txBody>
          <a:bodyPr wrap="none" rtlCol="0">
            <a:spAutoFit/>
          </a:bodyPr>
          <a:lstStyle/>
          <a:p>
            <a:pPr algn="just"/>
            <a:r>
              <a:rPr lang="en-GB" sz="1200" dirty="0" smtClean="0"/>
              <a:t>7</a:t>
            </a:r>
          </a:p>
        </p:txBody>
      </p:sp>
      <p:sp>
        <p:nvSpPr>
          <p:cNvPr id="10" name="Rectangle 9"/>
          <p:cNvSpPr/>
          <p:nvPr/>
        </p:nvSpPr>
        <p:spPr>
          <a:xfrm>
            <a:off x="395536" y="1556792"/>
            <a:ext cx="4680520" cy="31683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b="1" dirty="0" smtClean="0">
                <a:solidFill>
                  <a:schemeClr val="bg1"/>
                </a:solidFill>
                <a:latin typeface="Arial" pitchFamily="34" charset="0"/>
                <a:cs typeface="Arial" pitchFamily="34" charset="0"/>
              </a:rPr>
              <a:t>Plastic Electronic </a:t>
            </a:r>
            <a:r>
              <a:rPr lang="en-GB" dirty="0" smtClean="0">
                <a:solidFill>
                  <a:schemeClr val="bg1"/>
                </a:solidFill>
                <a:latin typeface="Arial" pitchFamily="34" charset="0"/>
                <a:cs typeface="Arial" pitchFamily="34" charset="0"/>
              </a:rPr>
              <a:t>techniques allow the printing of electronic materials onto both rigid and flexible surfaces.  Organic electronic materials such as polymers can be printed on any substrate surface using printing techniques.    New products can be created using plastic electronic techniques where traditional silicon (an inorganic semi-conductor) cannot be used.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applications of technologies</a:t>
            </a:r>
            <a:endParaRPr lang="en-GB" dirty="0"/>
          </a:p>
        </p:txBody>
      </p:sp>
      <p:sp>
        <p:nvSpPr>
          <p:cNvPr id="3" name="Content Placeholder 2"/>
          <p:cNvSpPr>
            <a:spLocks noGrp="1"/>
          </p:cNvSpPr>
          <p:nvPr>
            <p:ph idx="1"/>
          </p:nvPr>
        </p:nvSpPr>
        <p:spPr/>
        <p:txBody>
          <a:bodyPr/>
          <a:lstStyle/>
          <a:p>
            <a:r>
              <a:rPr lang="en-GB" sz="2000" b="1" dirty="0" smtClean="0">
                <a:solidFill>
                  <a:srgbClr val="D24837"/>
                </a:solidFill>
                <a:latin typeface="Arial" pitchFamily="34" charset="0"/>
                <a:cs typeface="Arial" pitchFamily="34" charset="0"/>
              </a:rPr>
              <a:t>Composites</a:t>
            </a:r>
            <a:r>
              <a:rPr lang="en-GB" sz="2000" b="1" dirty="0" smtClean="0">
                <a:solidFill>
                  <a:srgbClr val="FF0000"/>
                </a:solidFill>
                <a:latin typeface="Arial" pitchFamily="34" charset="0"/>
                <a:cs typeface="Arial" pitchFamily="34" charset="0"/>
              </a:rPr>
              <a:t> </a:t>
            </a:r>
            <a:r>
              <a:rPr lang="en-GB" sz="2000" b="1" dirty="0" smtClean="0">
                <a:latin typeface="Arial" pitchFamily="34" charset="0"/>
                <a:cs typeface="Arial" pitchFamily="34" charset="0"/>
              </a:rPr>
              <a:t>- Applications include:</a:t>
            </a:r>
          </a:p>
          <a:p>
            <a:pPr>
              <a:buFont typeface="Arial" pitchFamily="34" charset="0"/>
              <a:buChar char="•"/>
            </a:pPr>
            <a:r>
              <a:rPr lang="en-GB" sz="2000" b="1" dirty="0" smtClean="0">
                <a:latin typeface="Arial" pitchFamily="34" charset="0"/>
                <a:cs typeface="Arial" pitchFamily="34" charset="0"/>
              </a:rPr>
              <a:t> Aerospace: </a:t>
            </a:r>
            <a:r>
              <a:rPr lang="en-GB" sz="2000" dirty="0" smtClean="0">
                <a:latin typeface="Arial" pitchFamily="34" charset="0"/>
                <a:cs typeface="Arial" pitchFamily="34" charset="0"/>
              </a:rPr>
              <a:t>Fin, tail-plane; wing; fan; engine components</a:t>
            </a:r>
          </a:p>
          <a:p>
            <a:pPr>
              <a:buFont typeface="Arial" pitchFamily="34" charset="0"/>
              <a:buChar char="•"/>
            </a:pPr>
            <a:r>
              <a:rPr lang="en-GB" sz="2000" b="1" dirty="0" smtClean="0">
                <a:latin typeface="Arial" pitchFamily="34" charset="0"/>
                <a:cs typeface="Arial" pitchFamily="34" charset="0"/>
              </a:rPr>
              <a:t> Automotive</a:t>
            </a:r>
            <a:r>
              <a:rPr lang="en-GB" sz="2000" dirty="0" smtClean="0">
                <a:latin typeface="Arial" pitchFamily="34" charset="0"/>
                <a:cs typeface="Arial" pitchFamily="34" charset="0"/>
              </a:rPr>
              <a:t>: Cosmetic parts such as spoilers, trim accents and wheels; tailgates; use in alternative vehicles such as electric/hybrid and fuel cell vehicles.</a:t>
            </a:r>
          </a:p>
          <a:p>
            <a:r>
              <a:rPr lang="en-GB" sz="2000" b="1" dirty="0" smtClean="0">
                <a:solidFill>
                  <a:srgbClr val="D24837"/>
                </a:solidFill>
                <a:latin typeface="Arial" pitchFamily="34" charset="0"/>
                <a:cs typeface="Arial" pitchFamily="34" charset="0"/>
              </a:rPr>
              <a:t>Additive Manufacturing </a:t>
            </a:r>
            <a:r>
              <a:rPr lang="en-GB" sz="2000" b="1" dirty="0" smtClean="0">
                <a:latin typeface="Arial" pitchFamily="34" charset="0"/>
                <a:cs typeface="Arial" pitchFamily="34" charset="0"/>
              </a:rPr>
              <a:t>– Applications include:</a:t>
            </a:r>
          </a:p>
          <a:p>
            <a:pPr>
              <a:buFont typeface="Arial" pitchFamily="34" charset="0"/>
              <a:buChar char="•"/>
            </a:pPr>
            <a:r>
              <a:rPr lang="en-GB" sz="2000" b="1" dirty="0" smtClean="0">
                <a:latin typeface="Arial" pitchFamily="34" charset="0"/>
                <a:cs typeface="Arial" pitchFamily="34" charset="0"/>
              </a:rPr>
              <a:t> Aerospace: </a:t>
            </a:r>
            <a:r>
              <a:rPr lang="en-GB" sz="2000" dirty="0" smtClean="0">
                <a:latin typeface="Arial" pitchFamily="34" charset="0"/>
                <a:cs typeface="Arial" pitchFamily="34" charset="0"/>
              </a:rPr>
              <a:t>Range of complex metal and polymer ‘niche’ parts</a:t>
            </a:r>
          </a:p>
          <a:p>
            <a:pPr>
              <a:buFont typeface="Arial" pitchFamily="34" charset="0"/>
              <a:buChar char="•"/>
            </a:pPr>
            <a:r>
              <a:rPr lang="en-GB" sz="2000" b="1" dirty="0" smtClean="0">
                <a:latin typeface="Arial" pitchFamily="34" charset="0"/>
                <a:cs typeface="Arial" pitchFamily="34" charset="0"/>
              </a:rPr>
              <a:t> Automotive: </a:t>
            </a:r>
            <a:r>
              <a:rPr lang="en-GB" sz="2000" dirty="0" smtClean="0">
                <a:latin typeface="Arial" pitchFamily="34" charset="0"/>
                <a:cs typeface="Arial" pitchFamily="34" charset="0"/>
              </a:rPr>
              <a:t>Concept cars; tooling; live parts on ‘high end’ cars </a:t>
            </a:r>
          </a:p>
          <a:p>
            <a:r>
              <a:rPr lang="en-GB" sz="2000" b="1" dirty="0" smtClean="0">
                <a:solidFill>
                  <a:srgbClr val="D24837"/>
                </a:solidFill>
                <a:latin typeface="Arial" pitchFamily="34" charset="0"/>
                <a:cs typeface="Arial" pitchFamily="34" charset="0"/>
              </a:rPr>
              <a:t>Plastic Electronics </a:t>
            </a:r>
            <a:r>
              <a:rPr lang="en-GB" sz="2000" b="1" dirty="0" smtClean="0">
                <a:latin typeface="Arial" pitchFamily="34" charset="0"/>
                <a:cs typeface="Arial" pitchFamily="34" charset="0"/>
              </a:rPr>
              <a:t>– Potential applications include:</a:t>
            </a:r>
          </a:p>
          <a:p>
            <a:pPr>
              <a:buFont typeface="Arial" pitchFamily="34" charset="0"/>
              <a:buChar char="•"/>
            </a:pPr>
            <a:r>
              <a:rPr lang="en-GB" sz="2000" b="1" dirty="0" smtClean="0">
                <a:latin typeface="Arial" pitchFamily="34" charset="0"/>
                <a:cs typeface="Arial" pitchFamily="34" charset="0"/>
              </a:rPr>
              <a:t> Aerospace</a:t>
            </a:r>
            <a:r>
              <a:rPr lang="en-GB" sz="2000" dirty="0" smtClean="0">
                <a:latin typeface="Arial" pitchFamily="34" charset="0"/>
                <a:cs typeface="Arial" pitchFamily="34" charset="0"/>
              </a:rPr>
              <a:t>: Flexible, lightweight passenger displays; embedding passenger controls;  use of embedded sensors.</a:t>
            </a:r>
            <a:r>
              <a:rPr lang="en-GB" sz="2000" b="1" dirty="0" smtClean="0">
                <a:latin typeface="Arial" pitchFamily="34" charset="0"/>
                <a:cs typeface="Arial" pitchFamily="34" charset="0"/>
              </a:rPr>
              <a:t> </a:t>
            </a:r>
          </a:p>
          <a:p>
            <a:pPr>
              <a:buFont typeface="Arial" pitchFamily="34" charset="0"/>
              <a:buChar char="•"/>
            </a:pPr>
            <a:r>
              <a:rPr lang="en-GB" sz="2000" b="1" dirty="0" smtClean="0">
                <a:latin typeface="Arial" pitchFamily="34" charset="0"/>
                <a:cs typeface="Arial" pitchFamily="34" charset="0"/>
              </a:rPr>
              <a:t> Automotive:</a:t>
            </a:r>
            <a:r>
              <a:rPr lang="en-GB" sz="2000" dirty="0" smtClean="0">
                <a:latin typeface="Arial" pitchFamily="34" charset="0"/>
                <a:cs typeface="Arial" pitchFamily="34" charset="0"/>
              </a:rPr>
              <a:t> Flexible displays; embedded interior controls; seat sensor and exterior safety applications.</a:t>
            </a:r>
          </a:p>
          <a:p>
            <a:endParaRPr lang="en-GB" sz="2000"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223D1A83-DC1D-43E7-A826-A080D0E04935}" type="slidenum">
              <a:rPr lang="en-US" smtClean="0"/>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rgbClr val="D24837"/>
                </a:solidFill>
              </a:rPr>
              <a:t>Additive Manufacturing </a:t>
            </a:r>
            <a:br>
              <a:rPr lang="en-GB" dirty="0" smtClean="0">
                <a:solidFill>
                  <a:srgbClr val="D24837"/>
                </a:solidFill>
              </a:rPr>
            </a:br>
            <a:r>
              <a:rPr lang="en-GB" dirty="0">
                <a:solidFill>
                  <a:srgbClr val="D24837"/>
                </a:solidFill>
              </a:rPr>
              <a:t>Core </a:t>
            </a:r>
            <a:r>
              <a:rPr lang="en-GB" dirty="0" smtClean="0">
                <a:solidFill>
                  <a:srgbClr val="D24837"/>
                </a:solidFill>
              </a:rPr>
              <a:t>skills and knowledge</a:t>
            </a:r>
            <a:r>
              <a:rPr lang="en-GB" dirty="0">
                <a:solidFill>
                  <a:srgbClr val="D24837"/>
                </a:solidFill>
              </a:rPr>
              <a:t/>
            </a:r>
            <a:br>
              <a:rPr lang="en-GB" dirty="0">
                <a:solidFill>
                  <a:srgbClr val="D24837"/>
                </a:solidFill>
              </a:rPr>
            </a:br>
            <a:endParaRPr lang="en-GB" dirty="0">
              <a:solidFill>
                <a:srgbClr val="D24837"/>
              </a:solidFill>
            </a:endParaRPr>
          </a:p>
        </p:txBody>
      </p:sp>
      <p:sp>
        <p:nvSpPr>
          <p:cNvPr id="4" name="Slide Number Placeholder 3"/>
          <p:cNvSpPr>
            <a:spLocks noGrp="1"/>
          </p:cNvSpPr>
          <p:nvPr>
            <p:ph type="sldNum" sz="quarter" idx="10"/>
          </p:nvPr>
        </p:nvSpPr>
        <p:spPr/>
        <p:txBody>
          <a:bodyPr/>
          <a:lstStyle/>
          <a:p>
            <a:fld id="{234C2BFB-94E8-411C-AFA4-6699941CFF0C}" type="slidenum">
              <a:rPr lang="en-GB" smtClean="0"/>
              <a:pPr/>
              <a:t>9</a:t>
            </a:fld>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6650950"/>
              </p:ext>
            </p:extLst>
          </p:nvPr>
        </p:nvGraphicFramePr>
        <p:xfrm>
          <a:off x="179388" y="1341438"/>
          <a:ext cx="8713787"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031232"/>
      </p:ext>
    </p:extLst>
  </p:cSld>
  <p:clrMapOvr>
    <a:masterClrMapping/>
  </p:clrMapOvr>
  <p:transition/>
</p:sld>
</file>

<file path=ppt/theme/theme1.xml><?xml version="1.0" encoding="utf-8"?>
<a:theme xmlns:a="http://schemas.openxmlformats.org/drawingml/2006/main" name="UKCES Research">
  <a:themeElements>
    <a:clrScheme name="UKCES Research">
      <a:dk1>
        <a:sysClr val="windowText" lastClr="000000"/>
      </a:dk1>
      <a:lt1>
        <a:sysClr val="window" lastClr="FFFFFF"/>
      </a:lt1>
      <a:dk2>
        <a:srgbClr val="E8503E"/>
      </a:dk2>
      <a:lt2>
        <a:srgbClr val="CFC4C3"/>
      </a:lt2>
      <a:accent1>
        <a:srgbClr val="2B79BD"/>
      </a:accent1>
      <a:accent2>
        <a:srgbClr val="836DB0"/>
      </a:accent2>
      <a:accent3>
        <a:srgbClr val="E8503E"/>
      </a:accent3>
      <a:accent4>
        <a:srgbClr val="E31A52"/>
      </a:accent4>
      <a:accent5>
        <a:srgbClr val="12BFD6"/>
      </a:accent5>
      <a:accent6>
        <a:srgbClr val="233A75"/>
      </a:accent6>
      <a:hlink>
        <a:srgbClr val="0080FF"/>
      </a:hlink>
      <a:folHlink>
        <a:srgbClr val="5EAEFF"/>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UKCES_Standard</Template>
  <TotalTime>13983</TotalTime>
  <Words>3280</Words>
  <Application>Microsoft Office PowerPoint</Application>
  <PresentationFormat>On-screen Show (4:3)</PresentationFormat>
  <Paragraphs>340</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UKCES Research</vt:lpstr>
      <vt:lpstr>PowerPoint Presentation</vt:lpstr>
      <vt:lpstr>Introduction </vt:lpstr>
      <vt:lpstr>Storyboard</vt:lpstr>
      <vt:lpstr>The UK aerospace and automotive industries today </vt:lpstr>
      <vt:lpstr>Additive Manufacturing – What is it and why use it?</vt:lpstr>
      <vt:lpstr>Composites – what are they and why use them?</vt:lpstr>
      <vt:lpstr>Plastic Electronics – what is PE technology and why use it?</vt:lpstr>
      <vt:lpstr>Practical applications of technologies</vt:lpstr>
      <vt:lpstr>Additive Manufacturing  Core skills and knowledge </vt:lpstr>
      <vt:lpstr>Composites Core skills and knowledge</vt:lpstr>
      <vt:lpstr>Plastic Electronics Core skills and knowledge  </vt:lpstr>
      <vt:lpstr>Recruitment problems in Additive Manufacturing</vt:lpstr>
      <vt:lpstr>Recruitment problems in Composites</vt:lpstr>
      <vt:lpstr>Rolls Royce Case study</vt:lpstr>
      <vt:lpstr>Recruitment problems in Plastic Electronics</vt:lpstr>
      <vt:lpstr>Future jobs and skills –  Additive Manufacturing in aerospace</vt:lpstr>
      <vt:lpstr>Future jobs and skills –  Additive Manufacturing in automotive</vt:lpstr>
      <vt:lpstr>Future jobs and skills –  Composites in aerospace and automotive</vt:lpstr>
      <vt:lpstr>Future jobs and skills – Plastic Electronics</vt:lpstr>
      <vt:lpstr>Qualifications and training – Additive Manufacturing</vt:lpstr>
      <vt:lpstr>EADS Case study</vt:lpstr>
      <vt:lpstr>Qualifications and training – Composites</vt:lpstr>
      <vt:lpstr>Qualifications and training – Plastic Electronics</vt:lpstr>
      <vt:lpstr>Plastic Logic case study</vt:lpstr>
      <vt:lpstr>Conclusions</vt:lpstr>
      <vt:lpstr>Conclusions</vt:lpstr>
    </vt:vector>
  </TitlesOfParts>
  <Company>UK Commission for Employment and Skills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More with Less:  How can Labour Market Policy support Economic Growth?</dc:title>
  <dc:creator>JSabar</dc:creator>
  <cp:lastModifiedBy>Aoife Ni Luanaigh</cp:lastModifiedBy>
  <cp:revision>1543</cp:revision>
  <dcterms:created xsi:type="dcterms:W3CDTF">2011-03-04T15:37:26Z</dcterms:created>
  <dcterms:modified xsi:type="dcterms:W3CDTF">2014-04-11T15:12:30Z</dcterms:modified>
</cp:coreProperties>
</file>