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24"/>
  </p:notesMasterIdLst>
  <p:sldIdLst>
    <p:sldId id="296" r:id="rId2"/>
    <p:sldId id="306" r:id="rId3"/>
    <p:sldId id="313" r:id="rId4"/>
    <p:sldId id="297" r:id="rId5"/>
    <p:sldId id="361" r:id="rId6"/>
    <p:sldId id="343" r:id="rId7"/>
    <p:sldId id="360" r:id="rId8"/>
    <p:sldId id="344" r:id="rId9"/>
    <p:sldId id="345" r:id="rId10"/>
    <p:sldId id="346" r:id="rId11"/>
    <p:sldId id="347" r:id="rId12"/>
    <p:sldId id="349" r:id="rId13"/>
    <p:sldId id="350" r:id="rId14"/>
    <p:sldId id="351" r:id="rId15"/>
    <p:sldId id="352" r:id="rId16"/>
    <p:sldId id="353" r:id="rId17"/>
    <p:sldId id="355" r:id="rId18"/>
    <p:sldId id="356" r:id="rId19"/>
    <p:sldId id="357" r:id="rId20"/>
    <p:sldId id="359" r:id="rId21"/>
    <p:sldId id="358" r:id="rId22"/>
    <p:sldId id="321" r:id="rId23"/>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00"/>
    <a:srgbClr val="FFFFFF"/>
    <a:srgbClr val="006600"/>
    <a:srgbClr val="99ACB9"/>
    <a:srgbClr val="6699FF"/>
    <a:srgbClr val="4B8BD9"/>
    <a:srgbClr val="F5EA95"/>
    <a:srgbClr val="706E50"/>
    <a:srgbClr val="C3B669"/>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FECB4D8-DB02-4DC6-A0A2-4F2EBAE1DC90}" styleName="Style moyen 1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5" autoAdjust="0"/>
    <p:restoredTop sz="97436" autoAdjust="0"/>
  </p:normalViewPr>
  <p:slideViewPr>
    <p:cSldViewPr>
      <p:cViewPr>
        <p:scale>
          <a:sx n="60" d="100"/>
          <a:sy n="60" d="100"/>
        </p:scale>
        <p:origin x="-738"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22DA8B-09D7-4560-8F20-E20DC4C4816F}"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fr-FR"/>
        </a:p>
      </dgm:t>
    </dgm:pt>
    <dgm:pt modelId="{598AB916-C1B4-4B46-B304-D3D3F2F93E40}">
      <dgm:prSet custT="1"/>
      <dgm:spPr>
        <a:solidFill>
          <a:schemeClr val="tx1">
            <a:lumMod val="50000"/>
            <a:lumOff val="50000"/>
          </a:schemeClr>
        </a:solidFill>
      </dgm:spPr>
      <dgm:t>
        <a:bodyPr/>
        <a:lstStyle/>
        <a:p>
          <a:pPr algn="l" rtl="0"/>
          <a:r>
            <a:rPr lang="en-US" sz="2000" b="1" dirty="0" smtClean="0">
              <a:solidFill>
                <a:srgbClr val="FFFFFF"/>
              </a:solidFill>
            </a:rPr>
            <a:t>Reduction of time release (dwell time) of goods within customs custody</a:t>
          </a:r>
        </a:p>
        <a:p>
          <a:pPr algn="l" rtl="0"/>
          <a:r>
            <a:rPr lang="en-US" sz="2000" b="1" i="1" dirty="0" smtClean="0">
              <a:solidFill>
                <a:srgbClr val="FFFFFF"/>
              </a:solidFill>
            </a:rPr>
            <a:t>(mid-term objective of 13. 5 days and targeted long term objective of 7days}</a:t>
          </a:r>
          <a:endParaRPr lang="fr-FR" sz="1800" dirty="0">
            <a:solidFill>
              <a:srgbClr val="FFFFFF"/>
            </a:solidFill>
          </a:endParaRPr>
        </a:p>
      </dgm:t>
    </dgm:pt>
    <dgm:pt modelId="{CA08DD66-0548-4702-B233-6DB03CA15452}" type="parTrans" cxnId="{9DEDBBA7-E687-45F1-AF6B-3BA67F752D17}">
      <dgm:prSet/>
      <dgm:spPr/>
      <dgm:t>
        <a:bodyPr/>
        <a:lstStyle/>
        <a:p>
          <a:endParaRPr lang="fr-FR"/>
        </a:p>
      </dgm:t>
    </dgm:pt>
    <dgm:pt modelId="{7640BBE1-7F67-4C4B-94B9-CBB8FC28B569}" type="sibTrans" cxnId="{9DEDBBA7-E687-45F1-AF6B-3BA67F752D17}">
      <dgm:prSet/>
      <dgm:spPr/>
      <dgm:t>
        <a:bodyPr/>
        <a:lstStyle/>
        <a:p>
          <a:endParaRPr lang="fr-FR"/>
        </a:p>
      </dgm:t>
    </dgm:pt>
    <dgm:pt modelId="{0E000F6F-FBE4-47EC-A29C-E2043CE16589}">
      <dgm:prSet custT="1"/>
      <dgm:spPr>
        <a:solidFill>
          <a:srgbClr val="00B050"/>
        </a:solidFill>
      </dgm:spPr>
      <dgm:t>
        <a:bodyPr/>
        <a:lstStyle/>
        <a:p>
          <a:pPr rtl="0"/>
          <a:r>
            <a:rPr lang="fr-FR" sz="2000" b="1" dirty="0" smtClean="0"/>
            <a:t> </a:t>
          </a:r>
          <a:r>
            <a:rPr lang="en-US" sz="2000" b="1" dirty="0" smtClean="0"/>
            <a:t>Improve upon the business climate in Cameroon, doing business score, TI index, improving the competitiveness of the Douala seaport, ensuring that Cameroon becomes an emergent nation by 2035, etc.</a:t>
          </a:r>
          <a:r>
            <a:rPr lang="fr-FR" sz="1600" dirty="0" smtClean="0"/>
            <a:t>.</a:t>
          </a:r>
          <a:endParaRPr lang="fr-FR" sz="1600" dirty="0"/>
        </a:p>
      </dgm:t>
    </dgm:pt>
    <dgm:pt modelId="{F807EE1C-BE65-4436-A365-2AEFC7D42314}" type="sibTrans" cxnId="{F8E2E7EC-D1E4-410A-8C26-BD0B7AB27824}">
      <dgm:prSet/>
      <dgm:spPr/>
      <dgm:t>
        <a:bodyPr/>
        <a:lstStyle/>
        <a:p>
          <a:endParaRPr lang="fr-FR"/>
        </a:p>
      </dgm:t>
    </dgm:pt>
    <dgm:pt modelId="{931680FD-97EA-4AB0-944E-0AEA2D474F2D}" type="parTrans" cxnId="{F8E2E7EC-D1E4-410A-8C26-BD0B7AB27824}">
      <dgm:prSet/>
      <dgm:spPr/>
      <dgm:t>
        <a:bodyPr/>
        <a:lstStyle/>
        <a:p>
          <a:endParaRPr lang="fr-FR"/>
        </a:p>
      </dgm:t>
    </dgm:pt>
    <dgm:pt modelId="{98991E64-D63B-48C6-8B90-74133078E321}">
      <dgm:prSet custT="1"/>
      <dgm:spPr/>
      <dgm:t>
        <a:bodyPr/>
        <a:lstStyle/>
        <a:p>
          <a:pPr rtl="0"/>
          <a:r>
            <a:rPr lang="en-US" sz="2000" b="1" dirty="0" smtClean="0"/>
            <a:t>Improve upon governance and ethics</a:t>
          </a:r>
          <a:endParaRPr lang="fr-FR" sz="2000" dirty="0"/>
        </a:p>
      </dgm:t>
    </dgm:pt>
    <dgm:pt modelId="{62168F92-D4F9-49F6-B992-82937259B01C}" type="sibTrans" cxnId="{3E7B4F41-13E3-4BD6-89F5-FE7A7AFBC4DF}">
      <dgm:prSet/>
      <dgm:spPr/>
      <dgm:t>
        <a:bodyPr/>
        <a:lstStyle/>
        <a:p>
          <a:endParaRPr lang="fr-FR"/>
        </a:p>
      </dgm:t>
    </dgm:pt>
    <dgm:pt modelId="{89B69B3A-DDCB-4AE7-8A66-C80D744C4ED9}" type="parTrans" cxnId="{3E7B4F41-13E3-4BD6-89F5-FE7A7AFBC4DF}">
      <dgm:prSet/>
      <dgm:spPr/>
      <dgm:t>
        <a:bodyPr/>
        <a:lstStyle/>
        <a:p>
          <a:endParaRPr lang="fr-FR"/>
        </a:p>
      </dgm:t>
    </dgm:pt>
    <dgm:pt modelId="{4FDBB343-000E-4FF9-AE02-72FF6C07B936}" type="pres">
      <dgm:prSet presAssocID="{5B22DA8B-09D7-4560-8F20-E20DC4C4816F}" presName="matrix" presStyleCnt="0">
        <dgm:presLayoutVars>
          <dgm:chMax val="1"/>
          <dgm:dir/>
          <dgm:resizeHandles val="exact"/>
        </dgm:presLayoutVars>
      </dgm:prSet>
      <dgm:spPr/>
      <dgm:t>
        <a:bodyPr/>
        <a:lstStyle/>
        <a:p>
          <a:endParaRPr lang="fr-FR"/>
        </a:p>
      </dgm:t>
    </dgm:pt>
    <dgm:pt modelId="{745AF053-0762-4DD2-9EDF-6E299B79880B}" type="pres">
      <dgm:prSet presAssocID="{5B22DA8B-09D7-4560-8F20-E20DC4C4816F}" presName="diamond" presStyleLbl="bgShp" presStyleIdx="0" presStyleCnt="1" custScaleX="119329"/>
      <dgm:spPr>
        <a:solidFill>
          <a:schemeClr val="bg2">
            <a:lumMod val="90000"/>
          </a:schemeClr>
        </a:solidFill>
      </dgm:spPr>
    </dgm:pt>
    <dgm:pt modelId="{BA68A9D4-D897-493A-A637-0F20F7476624}" type="pres">
      <dgm:prSet presAssocID="{5B22DA8B-09D7-4560-8F20-E20DC4C4816F}" presName="quad1" presStyleLbl="node1" presStyleIdx="0" presStyleCnt="4" custScaleX="502309" custScaleY="71531" custLinFactNeighborX="46499" custLinFactNeighborY="-19127">
        <dgm:presLayoutVars>
          <dgm:chMax val="0"/>
          <dgm:chPref val="0"/>
          <dgm:bulletEnabled val="1"/>
        </dgm:presLayoutVars>
      </dgm:prSet>
      <dgm:spPr/>
      <dgm:t>
        <a:bodyPr/>
        <a:lstStyle/>
        <a:p>
          <a:endParaRPr lang="fr-FR"/>
        </a:p>
      </dgm:t>
    </dgm:pt>
    <dgm:pt modelId="{2FD501C0-0171-4148-998E-045B7F983969}" type="pres">
      <dgm:prSet presAssocID="{5B22DA8B-09D7-4560-8F20-E20DC4C4816F}" presName="quad2" presStyleLbl="node1" presStyleIdx="1" presStyleCnt="4" custScaleX="493940" custScaleY="67247" custLinFactNeighborX="-68968" custLinFactNeighborY="67731">
        <dgm:presLayoutVars>
          <dgm:chMax val="0"/>
          <dgm:chPref val="0"/>
          <dgm:bulletEnabled val="1"/>
        </dgm:presLayoutVars>
      </dgm:prSet>
      <dgm:spPr/>
      <dgm:t>
        <a:bodyPr/>
        <a:lstStyle/>
        <a:p>
          <a:endParaRPr lang="fr-FR"/>
        </a:p>
      </dgm:t>
    </dgm:pt>
    <dgm:pt modelId="{27684ABE-F736-4BBD-9EAB-60CAC5ACBBB7}" type="pres">
      <dgm:prSet presAssocID="{5B22DA8B-09D7-4560-8F20-E20DC4C4816F}" presName="quad3" presStyleLbl="node1" presStyleIdx="2" presStyleCnt="4" custScaleX="472049" custScaleY="41397" custLinFactNeighborX="53569" custLinFactNeighborY="40034">
        <dgm:presLayoutVars>
          <dgm:chMax val="0"/>
          <dgm:chPref val="0"/>
          <dgm:bulletEnabled val="1"/>
        </dgm:presLayoutVars>
      </dgm:prSet>
      <dgm:spPr/>
      <dgm:t>
        <a:bodyPr/>
        <a:lstStyle/>
        <a:p>
          <a:endParaRPr lang="fr-FR"/>
        </a:p>
      </dgm:t>
    </dgm:pt>
    <dgm:pt modelId="{7B64B229-0599-49B9-8661-CCA620FEA6A5}" type="pres">
      <dgm:prSet presAssocID="{5B22DA8B-09D7-4560-8F20-E20DC4C4816F}" presName="quad4" presStyleLbl="node1" presStyleIdx="3" presStyleCnt="4" custFlipVert="1" custScaleX="162167" custScaleY="2799" custLinFactNeighborX="-11636" custLinFactNeighborY="98175">
        <dgm:presLayoutVars>
          <dgm:chMax val="0"/>
          <dgm:chPref val="0"/>
          <dgm:bulletEnabled val="1"/>
        </dgm:presLayoutVars>
      </dgm:prSet>
      <dgm:spPr>
        <a:solidFill>
          <a:schemeClr val="accent2">
            <a:lumMod val="75000"/>
          </a:schemeClr>
        </a:solidFill>
      </dgm:spPr>
      <dgm:t>
        <a:bodyPr/>
        <a:lstStyle/>
        <a:p>
          <a:endParaRPr lang="fr-FR"/>
        </a:p>
      </dgm:t>
    </dgm:pt>
  </dgm:ptLst>
  <dgm:cxnLst>
    <dgm:cxn modelId="{9DEDBBA7-E687-45F1-AF6B-3BA67F752D17}" srcId="{5B22DA8B-09D7-4560-8F20-E20DC4C4816F}" destId="{598AB916-C1B4-4B46-B304-D3D3F2F93E40}" srcOrd="0" destOrd="0" parTransId="{CA08DD66-0548-4702-B233-6DB03CA15452}" sibTransId="{7640BBE1-7F67-4C4B-94B9-CBB8FC28B569}"/>
    <dgm:cxn modelId="{4ED62F90-6338-40D7-A991-2526634797E8}" type="presOf" srcId="{598AB916-C1B4-4B46-B304-D3D3F2F93E40}" destId="{BA68A9D4-D897-493A-A637-0F20F7476624}" srcOrd="0" destOrd="0" presId="urn:microsoft.com/office/officeart/2005/8/layout/matrix3"/>
    <dgm:cxn modelId="{F8E2E7EC-D1E4-410A-8C26-BD0B7AB27824}" srcId="{5B22DA8B-09D7-4560-8F20-E20DC4C4816F}" destId="{0E000F6F-FBE4-47EC-A29C-E2043CE16589}" srcOrd="1" destOrd="0" parTransId="{931680FD-97EA-4AB0-944E-0AEA2D474F2D}" sibTransId="{F807EE1C-BE65-4436-A365-2AEFC7D42314}"/>
    <dgm:cxn modelId="{52405FAC-1E3B-4ECE-A4BE-6238607FCE1E}" type="presOf" srcId="{98991E64-D63B-48C6-8B90-74133078E321}" destId="{27684ABE-F736-4BBD-9EAB-60CAC5ACBBB7}" srcOrd="0" destOrd="0" presId="urn:microsoft.com/office/officeart/2005/8/layout/matrix3"/>
    <dgm:cxn modelId="{3E7B4F41-13E3-4BD6-89F5-FE7A7AFBC4DF}" srcId="{5B22DA8B-09D7-4560-8F20-E20DC4C4816F}" destId="{98991E64-D63B-48C6-8B90-74133078E321}" srcOrd="2" destOrd="0" parTransId="{89B69B3A-DDCB-4AE7-8A66-C80D744C4ED9}" sibTransId="{62168F92-D4F9-49F6-B992-82937259B01C}"/>
    <dgm:cxn modelId="{7A7C7C17-D80E-4B66-AD84-321ABB74995A}" type="presOf" srcId="{0E000F6F-FBE4-47EC-A29C-E2043CE16589}" destId="{2FD501C0-0171-4148-998E-045B7F983969}" srcOrd="0" destOrd="0" presId="urn:microsoft.com/office/officeart/2005/8/layout/matrix3"/>
    <dgm:cxn modelId="{EB9F720C-DD70-4F48-AA21-D4501819F5F2}" type="presOf" srcId="{5B22DA8B-09D7-4560-8F20-E20DC4C4816F}" destId="{4FDBB343-000E-4FF9-AE02-72FF6C07B936}" srcOrd="0" destOrd="0" presId="urn:microsoft.com/office/officeart/2005/8/layout/matrix3"/>
    <dgm:cxn modelId="{0149EC1B-B7AB-4B53-9A0C-993A16527715}" type="presParOf" srcId="{4FDBB343-000E-4FF9-AE02-72FF6C07B936}" destId="{745AF053-0762-4DD2-9EDF-6E299B79880B}" srcOrd="0" destOrd="0" presId="urn:microsoft.com/office/officeart/2005/8/layout/matrix3"/>
    <dgm:cxn modelId="{505EEC4D-2752-4A49-BED3-48308382684D}" type="presParOf" srcId="{4FDBB343-000E-4FF9-AE02-72FF6C07B936}" destId="{BA68A9D4-D897-493A-A637-0F20F7476624}" srcOrd="1" destOrd="0" presId="urn:microsoft.com/office/officeart/2005/8/layout/matrix3"/>
    <dgm:cxn modelId="{E514D740-F101-4067-B424-D1A40C2AC975}" type="presParOf" srcId="{4FDBB343-000E-4FF9-AE02-72FF6C07B936}" destId="{2FD501C0-0171-4148-998E-045B7F983969}" srcOrd="2" destOrd="0" presId="urn:microsoft.com/office/officeart/2005/8/layout/matrix3"/>
    <dgm:cxn modelId="{0C6FB0F8-13DD-4CDD-A0F6-EDFED3010196}" type="presParOf" srcId="{4FDBB343-000E-4FF9-AE02-72FF6C07B936}" destId="{27684ABE-F736-4BBD-9EAB-60CAC5ACBBB7}" srcOrd="3" destOrd="0" presId="urn:microsoft.com/office/officeart/2005/8/layout/matrix3"/>
    <dgm:cxn modelId="{8208A2F9-5A67-4E50-BE6D-E7BFA37D4473}" type="presParOf" srcId="{4FDBB343-000E-4FF9-AE02-72FF6C07B936}" destId="{7B64B229-0599-49B9-8661-CCA620FEA6A5}"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5AF053-0762-4DD2-9EDF-6E299B79880B}">
      <dsp:nvSpPr>
        <dsp:cNvPr id="0" name=""/>
        <dsp:cNvSpPr/>
      </dsp:nvSpPr>
      <dsp:spPr>
        <a:xfrm>
          <a:off x="1711072" y="0"/>
          <a:ext cx="5221769" cy="4375943"/>
        </a:xfrm>
        <a:prstGeom prst="diamond">
          <a:avLst/>
        </a:prstGeom>
        <a:solidFill>
          <a:schemeClr val="bg2">
            <a:lumMod val="90000"/>
          </a:schemeClr>
        </a:solidFill>
        <a:ln>
          <a:noFill/>
        </a:ln>
        <a:effectLst/>
      </dsp:spPr>
      <dsp:style>
        <a:lnRef idx="0">
          <a:scrgbClr r="0" g="0" b="0"/>
        </a:lnRef>
        <a:fillRef idx="1">
          <a:scrgbClr r="0" g="0" b="0"/>
        </a:fillRef>
        <a:effectRef idx="0">
          <a:scrgbClr r="0" g="0" b="0"/>
        </a:effectRef>
        <a:fontRef idx="minor"/>
      </dsp:style>
    </dsp:sp>
    <dsp:sp modelId="{BA68A9D4-D897-493A-A637-0F20F7476624}">
      <dsp:nvSpPr>
        <dsp:cNvPr id="0" name=""/>
        <dsp:cNvSpPr/>
      </dsp:nvSpPr>
      <dsp:spPr>
        <a:xfrm>
          <a:off x="-89678" y="89289"/>
          <a:ext cx="8572494" cy="1220760"/>
        </a:xfrm>
        <a:prstGeom prst="roundRect">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dirty="0" smtClean="0">
              <a:solidFill>
                <a:srgbClr val="FFFFFF"/>
              </a:solidFill>
            </a:rPr>
            <a:t>Reduction of time release (dwell time) of goods within customs custody</a:t>
          </a:r>
        </a:p>
        <a:p>
          <a:pPr lvl="0" algn="l" defTabSz="889000" rtl="0">
            <a:lnSpc>
              <a:spcPct val="90000"/>
            </a:lnSpc>
            <a:spcBef>
              <a:spcPct val="0"/>
            </a:spcBef>
            <a:spcAft>
              <a:spcPct val="35000"/>
            </a:spcAft>
          </a:pPr>
          <a:r>
            <a:rPr lang="en-US" sz="2000" b="1" i="1" kern="1200" dirty="0" smtClean="0">
              <a:solidFill>
                <a:srgbClr val="FFFFFF"/>
              </a:solidFill>
            </a:rPr>
            <a:t>(mid-term objective of 13. 5 days and targeted long term objective of 7days}</a:t>
          </a:r>
          <a:endParaRPr lang="fr-FR" sz="1800" kern="1200" dirty="0">
            <a:solidFill>
              <a:srgbClr val="FFFFFF"/>
            </a:solidFill>
          </a:endParaRPr>
        </a:p>
      </dsp:txBody>
      <dsp:txXfrm>
        <a:off x="-30085" y="148882"/>
        <a:ext cx="8453308" cy="1101574"/>
      </dsp:txXfrm>
    </dsp:sp>
    <dsp:sp modelId="{2FD501C0-0171-4148-998E-045B7F983969}">
      <dsp:nvSpPr>
        <dsp:cNvPr id="0" name=""/>
        <dsp:cNvSpPr/>
      </dsp:nvSpPr>
      <dsp:spPr>
        <a:xfrm>
          <a:off x="0" y="1571623"/>
          <a:ext cx="8429667" cy="1147649"/>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fr-FR" sz="2000" b="1" kern="1200" dirty="0" smtClean="0"/>
            <a:t> </a:t>
          </a:r>
          <a:r>
            <a:rPr lang="en-US" sz="2000" b="1" kern="1200" dirty="0" smtClean="0"/>
            <a:t>Improve upon the business climate in Cameroon, doing business score, TI index, improving the competitiveness of the Douala seaport, ensuring that Cameroon becomes an emergent nation by 2035, etc.</a:t>
          </a:r>
          <a:r>
            <a:rPr lang="fr-FR" sz="1600" kern="1200" dirty="0" smtClean="0"/>
            <a:t>.</a:t>
          </a:r>
          <a:endParaRPr lang="fr-FR" sz="1600" kern="1200" dirty="0"/>
        </a:p>
      </dsp:txBody>
      <dsp:txXfrm>
        <a:off x="56024" y="1627647"/>
        <a:ext cx="8317619" cy="1035601"/>
      </dsp:txXfrm>
    </dsp:sp>
    <dsp:sp modelId="{27684ABE-F736-4BBD-9EAB-60CAC5ACBBB7}">
      <dsp:nvSpPr>
        <dsp:cNvPr id="0" name=""/>
        <dsp:cNvSpPr/>
      </dsp:nvSpPr>
      <dsp:spPr>
        <a:xfrm>
          <a:off x="289190" y="2936838"/>
          <a:ext cx="8056072" cy="7064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b="1" kern="1200" dirty="0" smtClean="0"/>
            <a:t>Improve upon governance and ethics</a:t>
          </a:r>
          <a:endParaRPr lang="fr-FR" sz="2000" kern="1200" dirty="0"/>
        </a:p>
      </dsp:txBody>
      <dsp:txXfrm>
        <a:off x="323678" y="2971326"/>
        <a:ext cx="7987096" cy="637512"/>
      </dsp:txXfrm>
    </dsp:sp>
    <dsp:sp modelId="{7B64B229-0599-49B9-8661-CCA620FEA6A5}">
      <dsp:nvSpPr>
        <dsp:cNvPr id="0" name=""/>
        <dsp:cNvSpPr/>
      </dsp:nvSpPr>
      <dsp:spPr>
        <a:xfrm flipV="1">
          <a:off x="3658537" y="3929082"/>
          <a:ext cx="2767570" cy="47768"/>
        </a:xfrm>
        <a:prstGeom prst="round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EA5981DB-C50B-4F5A-AC7F-F750324D8BB6}" type="datetimeFigureOut">
              <a:rPr lang="fr-FR"/>
              <a:pPr>
                <a:defRPr/>
              </a:pPr>
              <a:t>31/01/2014</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F7541E6B-D307-4DAF-857A-6100C74D8CA7}" type="slidenum">
              <a:rPr lang="fr-FR"/>
              <a:pPr>
                <a:defRPr/>
              </a:pPr>
              <a:t>‹#›</a:t>
            </a:fld>
            <a:endParaRPr lang="fr-FR" dirty="0"/>
          </a:p>
        </p:txBody>
      </p:sp>
    </p:spTree>
    <p:extLst>
      <p:ext uri="{BB962C8B-B14F-4D97-AF65-F5344CB8AC3E}">
        <p14:creationId xmlns:p14="http://schemas.microsoft.com/office/powerpoint/2010/main" val="11629674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379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379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BD723B-B0FC-41BD-BA66-041216FD8C35}" type="slidenum">
              <a:rPr lang="fr-FR" smtClean="0">
                <a:latin typeface="Arial" charset="0"/>
                <a:cs typeface="Arial" charset="0"/>
              </a:rPr>
              <a:pPr/>
              <a:t>1</a:t>
            </a:fld>
            <a:endParaRPr lang="fr-FR" dirty="0" smtClean="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686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686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F60EDA-1108-466B-8501-52B043FD04F8}" type="slidenum">
              <a:rPr lang="fr-FR" smtClean="0">
                <a:latin typeface="Arial" charset="0"/>
                <a:cs typeface="Arial" charset="0"/>
              </a:rPr>
              <a:pPr/>
              <a:t>10</a:t>
            </a:fld>
            <a:endParaRPr lang="fr-FR" dirty="0"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686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686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F60EDA-1108-466B-8501-52B043FD04F8}" type="slidenum">
              <a:rPr lang="fr-FR" smtClean="0">
                <a:latin typeface="Arial" charset="0"/>
                <a:cs typeface="Arial" charset="0"/>
              </a:rPr>
              <a:pPr/>
              <a:t>11</a:t>
            </a:fld>
            <a:endParaRPr lang="fr-FR" dirty="0"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686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686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F60EDA-1108-466B-8501-52B043FD04F8}" type="slidenum">
              <a:rPr lang="fr-FR" smtClean="0">
                <a:latin typeface="Arial" charset="0"/>
                <a:cs typeface="Arial" charset="0"/>
              </a:rPr>
              <a:pPr/>
              <a:t>12</a:t>
            </a:fld>
            <a:endParaRPr lang="fr-FR" dirty="0" smtClean="0">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686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686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F60EDA-1108-466B-8501-52B043FD04F8}" type="slidenum">
              <a:rPr lang="fr-FR" smtClean="0">
                <a:latin typeface="Arial" charset="0"/>
                <a:cs typeface="Arial" charset="0"/>
              </a:rPr>
              <a:pPr/>
              <a:t>13</a:t>
            </a:fld>
            <a:endParaRPr lang="fr-FR" dirty="0" smtClean="0">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686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686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F60EDA-1108-466B-8501-52B043FD04F8}" type="slidenum">
              <a:rPr lang="fr-FR" smtClean="0">
                <a:latin typeface="Arial" charset="0"/>
                <a:cs typeface="Arial" charset="0"/>
              </a:rPr>
              <a:pPr/>
              <a:t>14</a:t>
            </a:fld>
            <a:endParaRPr lang="fr-FR" dirty="0" smtClean="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686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686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F60EDA-1108-466B-8501-52B043FD04F8}" type="slidenum">
              <a:rPr lang="fr-FR" smtClean="0">
                <a:latin typeface="Arial" charset="0"/>
                <a:cs typeface="Arial" charset="0"/>
              </a:rPr>
              <a:pPr/>
              <a:t>15</a:t>
            </a:fld>
            <a:endParaRPr lang="fr-FR" dirty="0" smtClean="0">
              <a:latin typeface="Arial"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686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686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F60EDA-1108-466B-8501-52B043FD04F8}" type="slidenum">
              <a:rPr lang="fr-FR" smtClean="0">
                <a:latin typeface="Arial" charset="0"/>
                <a:cs typeface="Arial" charset="0"/>
              </a:rPr>
              <a:pPr/>
              <a:t>16</a:t>
            </a:fld>
            <a:endParaRPr lang="fr-FR" dirty="0" smtClean="0">
              <a:latin typeface="Arial"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686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686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F60EDA-1108-466B-8501-52B043FD04F8}" type="slidenum">
              <a:rPr lang="fr-FR" smtClean="0">
                <a:latin typeface="Arial" charset="0"/>
                <a:cs typeface="Arial" charset="0"/>
              </a:rPr>
              <a:pPr/>
              <a:t>17</a:t>
            </a:fld>
            <a:endParaRPr lang="fr-FR" dirty="0" smtClean="0">
              <a:latin typeface="Arial"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686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686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F60EDA-1108-466B-8501-52B043FD04F8}" type="slidenum">
              <a:rPr lang="fr-FR" smtClean="0">
                <a:latin typeface="Arial" charset="0"/>
                <a:cs typeface="Arial" charset="0"/>
              </a:rPr>
              <a:pPr/>
              <a:t>18</a:t>
            </a:fld>
            <a:endParaRPr lang="fr-FR" dirty="0" smtClean="0">
              <a:latin typeface="Arial"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686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686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F60EDA-1108-466B-8501-52B043FD04F8}" type="slidenum">
              <a:rPr lang="fr-FR" smtClean="0">
                <a:latin typeface="Arial" charset="0"/>
                <a:cs typeface="Arial" charset="0"/>
              </a:rPr>
              <a:pPr/>
              <a:t>19</a:t>
            </a:fld>
            <a:endParaRPr lang="fr-FR" dirty="0"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481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4820"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CB35CB0-DF56-49B3-A048-4B981F964F48}" type="slidenum">
              <a:rPr lang="fr-FR" smtClean="0">
                <a:latin typeface="Arial" charset="0"/>
                <a:cs typeface="Arial" charset="0"/>
              </a:rPr>
              <a:pPr/>
              <a:t>2</a:t>
            </a:fld>
            <a:endParaRPr lang="fr-FR" dirty="0" smtClean="0">
              <a:latin typeface="Arial"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686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686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F60EDA-1108-466B-8501-52B043FD04F8}" type="slidenum">
              <a:rPr lang="fr-FR" smtClean="0">
                <a:latin typeface="Arial" charset="0"/>
                <a:cs typeface="Arial" charset="0"/>
              </a:rPr>
              <a:pPr/>
              <a:t>20</a:t>
            </a:fld>
            <a:endParaRPr lang="fr-FR" dirty="0" smtClean="0">
              <a:latin typeface="Arial" charset="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686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686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F60EDA-1108-466B-8501-52B043FD04F8}" type="slidenum">
              <a:rPr lang="fr-FR" smtClean="0">
                <a:latin typeface="Arial" charset="0"/>
                <a:cs typeface="Arial" charset="0"/>
              </a:rPr>
              <a:pPr/>
              <a:t>21</a:t>
            </a:fld>
            <a:endParaRPr lang="fr-FR" dirty="0" smtClean="0">
              <a:latin typeface="Arial" charset="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5734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5734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39242D7-B807-4058-8FCB-68261C481AAC}" type="slidenum">
              <a:rPr lang="fr-FR" smtClean="0">
                <a:latin typeface="Arial" charset="0"/>
                <a:cs typeface="Arial" charset="0"/>
              </a:rPr>
              <a:pPr/>
              <a:t>22</a:t>
            </a:fld>
            <a:endParaRPr lang="fr-FR" dirty="0"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584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5844"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C33A0B9-9397-4331-9E92-AC6A5752C3BB}" type="slidenum">
              <a:rPr lang="fr-FR" smtClean="0">
                <a:latin typeface="Arial" charset="0"/>
                <a:cs typeface="Arial" charset="0"/>
              </a:rPr>
              <a:pPr/>
              <a:t>3</a:t>
            </a:fld>
            <a:endParaRPr lang="fr-FR" dirty="0"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686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686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F60EDA-1108-466B-8501-52B043FD04F8}" type="slidenum">
              <a:rPr lang="fr-FR" smtClean="0">
                <a:latin typeface="Arial" charset="0"/>
                <a:cs typeface="Arial" charset="0"/>
              </a:rPr>
              <a:pPr/>
              <a:t>4</a:t>
            </a:fld>
            <a:endParaRPr lang="fr-FR" dirty="0"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686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686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F60EDA-1108-466B-8501-52B043FD04F8}" type="slidenum">
              <a:rPr lang="fr-FR" smtClean="0">
                <a:latin typeface="Arial" charset="0"/>
                <a:cs typeface="Arial" charset="0"/>
              </a:rPr>
              <a:pPr/>
              <a:t>5</a:t>
            </a:fld>
            <a:endParaRPr lang="fr-FR" dirty="0"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686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686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F60EDA-1108-466B-8501-52B043FD04F8}" type="slidenum">
              <a:rPr lang="fr-FR" smtClean="0">
                <a:latin typeface="Arial" charset="0"/>
                <a:cs typeface="Arial" charset="0"/>
              </a:rPr>
              <a:pPr/>
              <a:t>6</a:t>
            </a:fld>
            <a:endParaRPr lang="fr-FR" dirty="0"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686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686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F60EDA-1108-466B-8501-52B043FD04F8}" type="slidenum">
              <a:rPr lang="fr-FR" smtClean="0">
                <a:latin typeface="Arial" charset="0"/>
                <a:cs typeface="Arial" charset="0"/>
              </a:rPr>
              <a:pPr/>
              <a:t>7</a:t>
            </a:fld>
            <a:endParaRPr lang="fr-FR" dirty="0"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686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686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F60EDA-1108-466B-8501-52B043FD04F8}" type="slidenum">
              <a:rPr lang="fr-FR" smtClean="0">
                <a:latin typeface="Arial" charset="0"/>
                <a:cs typeface="Arial" charset="0"/>
              </a:rPr>
              <a:pPr/>
              <a:t>8</a:t>
            </a:fld>
            <a:endParaRPr lang="fr-FR" dirty="0"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686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686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F60EDA-1108-466B-8501-52B043FD04F8}" type="slidenum">
              <a:rPr lang="fr-FR" smtClean="0">
                <a:latin typeface="Arial" charset="0"/>
                <a:cs typeface="Arial" charset="0"/>
              </a:rPr>
              <a:pPr/>
              <a:t>9</a:t>
            </a:fld>
            <a:endParaRPr lang="fr-FR" dirty="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Connecteur droit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latin typeface="Arial" pitchFamily="34" charset="0"/>
              <a:cs typeface="Arial" pitchFamily="34" charset="0"/>
            </a:endParaRPr>
          </a:p>
        </p:txBody>
      </p:sp>
      <p:sp>
        <p:nvSpPr>
          <p:cNvPr id="29" name="Titre 28"/>
          <p:cNvSpPr>
            <a:spLocks noGrp="1"/>
          </p:cNvSpPr>
          <p:nvPr>
            <p:ph type="ctrTitle"/>
          </p:nvPr>
        </p:nvSpPr>
        <p:spPr>
          <a:xfrm>
            <a:off x="381000" y="4853411"/>
            <a:ext cx="8458200" cy="1222375"/>
          </a:xfrm>
        </p:spPr>
        <p:txBody>
          <a:bodyPr anchor="t"/>
          <a:lstStyle/>
          <a:p>
            <a:r>
              <a:rPr lang="fr-FR" smtClean="0"/>
              <a:t>Cliquez pour modifier le style du titre</a:t>
            </a:r>
            <a:endParaRPr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5" name="Espace réservé de la date 15"/>
          <p:cNvSpPr>
            <a:spLocks noGrp="1"/>
          </p:cNvSpPr>
          <p:nvPr>
            <p:ph type="dt" sz="half" idx="10"/>
          </p:nvPr>
        </p:nvSpPr>
        <p:spPr/>
        <p:txBody>
          <a:bodyPr/>
          <a:lstStyle>
            <a:lvl1pPr>
              <a:defRPr/>
            </a:lvl1pPr>
          </a:lstStyle>
          <a:p>
            <a:pPr>
              <a:defRPr/>
            </a:pPr>
            <a:fld id="{04DE1513-07CB-4FD3-8D1E-4B495A145AB6}" type="datetime1">
              <a:rPr lang="fr-FR" smtClean="0"/>
              <a:pPr>
                <a:defRPr/>
              </a:pPr>
              <a:t>31/01/2014</a:t>
            </a:fld>
            <a:endParaRPr lang="fr-FR" dirty="0"/>
          </a:p>
        </p:txBody>
      </p:sp>
      <p:sp>
        <p:nvSpPr>
          <p:cNvPr id="6" name="Espace réservé du pied de page 1"/>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14"/>
          <p:cNvSpPr>
            <a:spLocks noGrp="1"/>
          </p:cNvSpPr>
          <p:nvPr>
            <p:ph type="sldNum" sz="quarter" idx="12"/>
          </p:nvPr>
        </p:nvSpPr>
        <p:spPr>
          <a:xfrm>
            <a:off x="8229600" y="6473825"/>
            <a:ext cx="758825" cy="247650"/>
          </a:xfrm>
        </p:spPr>
        <p:txBody>
          <a:bodyPr/>
          <a:lstStyle>
            <a:lvl1pPr>
              <a:defRPr/>
            </a:lvl1pPr>
          </a:lstStyle>
          <a:p>
            <a:pPr>
              <a:defRPr/>
            </a:pPr>
            <a:fld id="{F9F32D5F-E654-4B7C-A4E2-A972EF49D433}" type="slidenum">
              <a:rPr lang="fr-FR"/>
              <a:pPr>
                <a:defRPr/>
              </a:pPr>
              <a:t>‹#›</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0"/>
          <p:cNvSpPr>
            <a:spLocks noGrp="1"/>
          </p:cNvSpPr>
          <p:nvPr>
            <p:ph type="dt" sz="half" idx="10"/>
          </p:nvPr>
        </p:nvSpPr>
        <p:spPr/>
        <p:txBody>
          <a:bodyPr/>
          <a:lstStyle>
            <a:lvl1pPr>
              <a:defRPr/>
            </a:lvl1pPr>
          </a:lstStyle>
          <a:p>
            <a:pPr>
              <a:defRPr/>
            </a:pPr>
            <a:fld id="{DF302B5F-ADE9-47CB-AC2E-159B606512B4}" type="datetime1">
              <a:rPr lang="fr-FR" smtClean="0"/>
              <a:pPr>
                <a:defRPr/>
              </a:pPr>
              <a:t>31/01/2014</a:t>
            </a:fld>
            <a:endParaRPr lang="fr-FR" dirty="0"/>
          </a:p>
        </p:txBody>
      </p:sp>
      <p:sp>
        <p:nvSpPr>
          <p:cNvPr id="5" name="Espace réservé du pied de page 27"/>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4"/>
          <p:cNvSpPr>
            <a:spLocks noGrp="1"/>
          </p:cNvSpPr>
          <p:nvPr>
            <p:ph type="sldNum" sz="quarter" idx="12"/>
          </p:nvPr>
        </p:nvSpPr>
        <p:spPr/>
        <p:txBody>
          <a:bodyPr/>
          <a:lstStyle>
            <a:lvl1pPr>
              <a:defRPr/>
            </a:lvl1pPr>
          </a:lstStyle>
          <a:p>
            <a:pPr>
              <a:defRPr/>
            </a:pPr>
            <a:fld id="{A6A8B11A-6CC4-4470-8F6F-0D6100076248}" type="slidenum">
              <a:rPr lang="fr-FR"/>
              <a:pPr>
                <a:defRPr/>
              </a:pPr>
              <a:t>‹#›</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0"/>
          <p:cNvSpPr>
            <a:spLocks noGrp="1"/>
          </p:cNvSpPr>
          <p:nvPr>
            <p:ph type="dt" sz="half" idx="10"/>
          </p:nvPr>
        </p:nvSpPr>
        <p:spPr/>
        <p:txBody>
          <a:bodyPr/>
          <a:lstStyle>
            <a:lvl1pPr>
              <a:defRPr/>
            </a:lvl1pPr>
          </a:lstStyle>
          <a:p>
            <a:pPr>
              <a:defRPr/>
            </a:pPr>
            <a:fld id="{67E64B77-E054-4EFF-B3AE-683954690241}" type="datetime1">
              <a:rPr lang="fr-FR" smtClean="0"/>
              <a:pPr>
                <a:defRPr/>
              </a:pPr>
              <a:t>31/01/2014</a:t>
            </a:fld>
            <a:endParaRPr lang="fr-FR" dirty="0"/>
          </a:p>
        </p:txBody>
      </p:sp>
      <p:sp>
        <p:nvSpPr>
          <p:cNvPr id="5" name="Espace réservé du pied de page 27"/>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4"/>
          <p:cNvSpPr>
            <a:spLocks noGrp="1"/>
          </p:cNvSpPr>
          <p:nvPr>
            <p:ph type="sldNum" sz="quarter" idx="12"/>
          </p:nvPr>
        </p:nvSpPr>
        <p:spPr/>
        <p:txBody>
          <a:bodyPr/>
          <a:lstStyle>
            <a:lvl1pPr>
              <a:defRPr/>
            </a:lvl1pPr>
          </a:lstStyle>
          <a:p>
            <a:pPr>
              <a:defRPr/>
            </a:pPr>
            <a:fld id="{E0035551-18A4-4429-85B6-D97A0166C8A2}" type="slidenum">
              <a:rPr lang="fr-FR"/>
              <a:pPr>
                <a:defRPr/>
              </a:pPr>
              <a:t>‹#›</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lang="fr-FR" smtClean="0"/>
              <a:t>Cliquez pour modifier le style du titre</a:t>
            </a:r>
            <a:endParaRPr lang="en-US"/>
          </a:p>
        </p:txBody>
      </p:sp>
      <p:sp>
        <p:nvSpPr>
          <p:cNvPr id="27" name="Espace réservé du contenu 26"/>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24"/>
          <p:cNvSpPr>
            <a:spLocks noGrp="1"/>
          </p:cNvSpPr>
          <p:nvPr>
            <p:ph type="dt" sz="half" idx="10"/>
          </p:nvPr>
        </p:nvSpPr>
        <p:spPr/>
        <p:txBody>
          <a:bodyPr/>
          <a:lstStyle>
            <a:lvl1pPr>
              <a:defRPr/>
            </a:lvl1pPr>
          </a:lstStyle>
          <a:p>
            <a:pPr>
              <a:defRPr/>
            </a:pPr>
            <a:fld id="{B195EF83-FB1A-4273-9821-4E33CC9D5106}" type="datetime1">
              <a:rPr lang="fr-FR" smtClean="0"/>
              <a:pPr>
                <a:defRPr/>
              </a:pPr>
              <a:t>31/01/2014</a:t>
            </a:fld>
            <a:endParaRPr lang="fr-FR" dirty="0"/>
          </a:p>
        </p:txBody>
      </p:sp>
      <p:sp>
        <p:nvSpPr>
          <p:cNvPr id="5" name="Espace réservé du pied de page 18"/>
          <p:cNvSpPr>
            <a:spLocks noGrp="1"/>
          </p:cNvSpPr>
          <p:nvPr>
            <p:ph type="ftr" sz="quarter" idx="11"/>
          </p:nvPr>
        </p:nvSpPr>
        <p:spPr>
          <a:xfrm>
            <a:off x="3581400" y="76200"/>
            <a:ext cx="2895600" cy="288925"/>
          </a:xfrm>
        </p:spPr>
        <p:txBody>
          <a:bodyPr/>
          <a:lstStyle>
            <a:lvl1pPr>
              <a:defRPr/>
            </a:lvl1pPr>
          </a:lstStyle>
          <a:p>
            <a:pPr>
              <a:defRPr/>
            </a:pPr>
            <a:endParaRPr lang="fr-FR" dirty="0"/>
          </a:p>
        </p:txBody>
      </p:sp>
      <p:sp>
        <p:nvSpPr>
          <p:cNvPr id="6" name="Espace réservé du numéro de diapositive 15"/>
          <p:cNvSpPr>
            <a:spLocks noGrp="1"/>
          </p:cNvSpPr>
          <p:nvPr>
            <p:ph type="sldNum" sz="quarter" idx="12"/>
          </p:nvPr>
        </p:nvSpPr>
        <p:spPr>
          <a:xfrm>
            <a:off x="8229600" y="6473825"/>
            <a:ext cx="758825" cy="247650"/>
          </a:xfrm>
        </p:spPr>
        <p:txBody>
          <a:bodyPr/>
          <a:lstStyle>
            <a:lvl1pPr>
              <a:defRPr/>
            </a:lvl1pPr>
          </a:lstStyle>
          <a:p>
            <a:pPr>
              <a:defRPr/>
            </a:pPr>
            <a:fld id="{5B13B50E-C59F-4B23-AAA0-DE5EAB1E013D}" type="slidenum">
              <a:rPr lang="fr-FR"/>
              <a:pPr>
                <a:defRPr/>
              </a:pPr>
              <a:t>‹#›</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4" name="Connecteur droit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latin typeface="Arial" pitchFamily="34" charset="0"/>
              <a:cs typeface="Arial" pitchFamily="34" charset="0"/>
            </a:endParaRPr>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lang="fr-FR" smtClean="0"/>
              <a:t>Cliquez pour modifier le style du titre</a:t>
            </a:r>
            <a:endParaRPr lang="en-US"/>
          </a:p>
        </p:txBody>
      </p:sp>
      <p:sp>
        <p:nvSpPr>
          <p:cNvPr id="5" name="Espace réservé de la date 18"/>
          <p:cNvSpPr>
            <a:spLocks noGrp="1"/>
          </p:cNvSpPr>
          <p:nvPr>
            <p:ph type="dt" sz="half" idx="10"/>
          </p:nvPr>
        </p:nvSpPr>
        <p:spPr/>
        <p:txBody>
          <a:bodyPr/>
          <a:lstStyle>
            <a:lvl1pPr>
              <a:defRPr/>
            </a:lvl1pPr>
          </a:lstStyle>
          <a:p>
            <a:pPr>
              <a:defRPr/>
            </a:pPr>
            <a:fld id="{262B94E6-E4BF-49BE-9C4A-9211B6F3DA94}" type="datetime1">
              <a:rPr lang="fr-FR" smtClean="0"/>
              <a:pPr>
                <a:defRPr/>
              </a:pPr>
              <a:t>31/01/2014</a:t>
            </a:fld>
            <a:endParaRPr lang="fr-FR" dirty="0"/>
          </a:p>
        </p:txBody>
      </p:sp>
      <p:sp>
        <p:nvSpPr>
          <p:cNvPr id="7" name="Espace réservé du pied de page 10"/>
          <p:cNvSpPr>
            <a:spLocks noGrp="1"/>
          </p:cNvSpPr>
          <p:nvPr>
            <p:ph type="ftr" sz="quarter" idx="11"/>
          </p:nvPr>
        </p:nvSpPr>
        <p:spPr/>
        <p:txBody>
          <a:bodyPr/>
          <a:lstStyle>
            <a:lvl1pPr>
              <a:defRPr/>
            </a:lvl1pPr>
          </a:lstStyle>
          <a:p>
            <a:pPr>
              <a:defRPr/>
            </a:pPr>
            <a:endParaRPr lang="fr-FR" dirty="0"/>
          </a:p>
        </p:txBody>
      </p:sp>
      <p:sp>
        <p:nvSpPr>
          <p:cNvPr id="9" name="Espace réservé du numéro de diapositive 15"/>
          <p:cNvSpPr>
            <a:spLocks noGrp="1"/>
          </p:cNvSpPr>
          <p:nvPr>
            <p:ph type="sldNum" sz="quarter" idx="12"/>
          </p:nvPr>
        </p:nvSpPr>
        <p:spPr/>
        <p:txBody>
          <a:bodyPr/>
          <a:lstStyle>
            <a:lvl1pPr>
              <a:defRPr/>
            </a:lvl1pPr>
          </a:lstStyle>
          <a:p>
            <a:pPr>
              <a:defRPr/>
            </a:pPr>
            <a:fld id="{B5E2E9D3-1BDB-4E9C-B5C3-4973B835138D}" type="slidenum">
              <a:rPr lang="fr-FR"/>
              <a:pPr>
                <a:defRPr/>
              </a:pPr>
              <a:t>‹#›</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lang="fr-FR" smtClean="0"/>
              <a:t>Cliquez pour modifier le style du titre</a:t>
            </a:r>
            <a:endParaRPr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10"/>
          <p:cNvSpPr>
            <a:spLocks noGrp="1"/>
          </p:cNvSpPr>
          <p:nvPr>
            <p:ph type="dt" sz="half" idx="10"/>
          </p:nvPr>
        </p:nvSpPr>
        <p:spPr/>
        <p:txBody>
          <a:bodyPr/>
          <a:lstStyle>
            <a:lvl1pPr>
              <a:defRPr/>
            </a:lvl1pPr>
          </a:lstStyle>
          <a:p>
            <a:pPr>
              <a:defRPr/>
            </a:pPr>
            <a:fld id="{990F682A-2BCD-47B7-A690-89664B50417C}" type="datetime1">
              <a:rPr lang="fr-FR" smtClean="0"/>
              <a:pPr>
                <a:defRPr/>
              </a:pPr>
              <a:t>31/01/2014</a:t>
            </a:fld>
            <a:endParaRPr lang="fr-FR" dirty="0"/>
          </a:p>
        </p:txBody>
      </p:sp>
      <p:sp>
        <p:nvSpPr>
          <p:cNvPr id="6" name="Espace réservé du pied de page 27"/>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4"/>
          <p:cNvSpPr>
            <a:spLocks noGrp="1"/>
          </p:cNvSpPr>
          <p:nvPr>
            <p:ph type="sldNum" sz="quarter" idx="12"/>
          </p:nvPr>
        </p:nvSpPr>
        <p:spPr/>
        <p:txBody>
          <a:bodyPr/>
          <a:lstStyle>
            <a:lvl1pPr>
              <a:defRPr/>
            </a:lvl1pPr>
          </a:lstStyle>
          <a:p>
            <a:pPr>
              <a:defRPr/>
            </a:pPr>
            <a:fld id="{506F0BF9-F87E-4A61-A18C-2F25B3D73BBF}" type="slidenum">
              <a:rPr lang="fr-FR"/>
              <a:pPr>
                <a:defRPr/>
              </a:pPr>
              <a:t>‹#›</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latin typeface="Arial" pitchFamily="34" charset="0"/>
              <a:cs typeface="Arial" pitchFamily="34" charset="0"/>
            </a:endParaRPr>
          </a:p>
        </p:txBody>
      </p:sp>
      <p:sp>
        <p:nvSpPr>
          <p:cNvPr id="29" name="Titre 28"/>
          <p:cNvSpPr>
            <a:spLocks noGrp="1"/>
          </p:cNvSpPr>
          <p:nvPr>
            <p:ph type="title"/>
          </p:nvPr>
        </p:nvSpPr>
        <p:spPr>
          <a:xfrm>
            <a:off x="304800" y="5410200"/>
            <a:ext cx="8610600" cy="882650"/>
          </a:xfrm>
        </p:spPr>
        <p:txBody>
          <a:bodyPr/>
          <a:lstStyle>
            <a:lvl1pPr>
              <a:defRPr/>
            </a:lvl1pPr>
          </a:lstStyle>
          <a:p>
            <a:r>
              <a:rPr lang="fr-FR" smtClean="0"/>
              <a:t>Cliquez pour modifier le style du titre</a:t>
            </a:r>
            <a:endParaRPr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8" name="Espace réservé de la date 9"/>
          <p:cNvSpPr>
            <a:spLocks noGrp="1"/>
          </p:cNvSpPr>
          <p:nvPr>
            <p:ph type="dt" sz="half" idx="10"/>
          </p:nvPr>
        </p:nvSpPr>
        <p:spPr/>
        <p:txBody>
          <a:bodyPr/>
          <a:lstStyle>
            <a:lvl1pPr>
              <a:defRPr/>
            </a:lvl1pPr>
          </a:lstStyle>
          <a:p>
            <a:pPr>
              <a:defRPr/>
            </a:pPr>
            <a:fld id="{611D9225-2B5F-45EE-B165-CE227AA97A16}" type="datetime1">
              <a:rPr lang="fr-FR" smtClean="0"/>
              <a:pPr>
                <a:defRPr/>
              </a:pPr>
              <a:t>31/01/2014</a:t>
            </a:fld>
            <a:endParaRPr lang="fr-FR" dirty="0"/>
          </a:p>
        </p:txBody>
      </p:sp>
      <p:sp>
        <p:nvSpPr>
          <p:cNvPr id="9" name="Espace réservé du pied de page 5"/>
          <p:cNvSpPr>
            <a:spLocks noGrp="1"/>
          </p:cNvSpPr>
          <p:nvPr>
            <p:ph type="ftr" sz="quarter" idx="11"/>
          </p:nvPr>
        </p:nvSpPr>
        <p:spPr/>
        <p:txBody>
          <a:bodyPr/>
          <a:lstStyle>
            <a:lvl1pPr>
              <a:defRPr/>
            </a:lvl1pPr>
          </a:lstStyle>
          <a:p>
            <a:pPr>
              <a:defRPr/>
            </a:pPr>
            <a:endParaRPr lang="fr-FR" dirty="0"/>
          </a:p>
        </p:txBody>
      </p:sp>
      <p:sp>
        <p:nvSpPr>
          <p:cNvPr id="10" name="Espace réservé du numéro de diapositive 6"/>
          <p:cNvSpPr>
            <a:spLocks noGrp="1"/>
          </p:cNvSpPr>
          <p:nvPr>
            <p:ph type="sldNum" sz="quarter" idx="12"/>
          </p:nvPr>
        </p:nvSpPr>
        <p:spPr>
          <a:xfrm>
            <a:off x="8229600" y="6477000"/>
            <a:ext cx="762000" cy="247650"/>
          </a:xfrm>
        </p:spPr>
        <p:txBody>
          <a:bodyPr/>
          <a:lstStyle>
            <a:lvl1pPr>
              <a:defRPr/>
            </a:lvl1pPr>
          </a:lstStyle>
          <a:p>
            <a:pPr>
              <a:defRPr/>
            </a:pPr>
            <a:fld id="{CA2F1C28-DC78-44E6-8BE4-C50F9F0877C2}" type="slidenum">
              <a:rPr lang="fr-FR"/>
              <a:pPr>
                <a:defRPr/>
              </a:pPr>
              <a:t>‹#›</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lang="fr-FR" smtClean="0"/>
              <a:t>Cliquez pour modifier le style du titre</a:t>
            </a:r>
            <a:endParaRPr lang="en-US"/>
          </a:p>
        </p:txBody>
      </p:sp>
      <p:sp>
        <p:nvSpPr>
          <p:cNvPr id="3" name="Espace réservé de la date 10"/>
          <p:cNvSpPr>
            <a:spLocks noGrp="1"/>
          </p:cNvSpPr>
          <p:nvPr>
            <p:ph type="dt" sz="half" idx="10"/>
          </p:nvPr>
        </p:nvSpPr>
        <p:spPr/>
        <p:txBody>
          <a:bodyPr/>
          <a:lstStyle>
            <a:lvl1pPr>
              <a:defRPr/>
            </a:lvl1pPr>
          </a:lstStyle>
          <a:p>
            <a:pPr>
              <a:defRPr/>
            </a:pPr>
            <a:fld id="{5121CFFE-7AB7-4DDC-917F-A69237B97012}" type="datetime1">
              <a:rPr lang="fr-FR" smtClean="0"/>
              <a:pPr>
                <a:defRPr/>
              </a:pPr>
              <a:t>31/01/2014</a:t>
            </a:fld>
            <a:endParaRPr lang="fr-FR" dirty="0"/>
          </a:p>
        </p:txBody>
      </p:sp>
      <p:sp>
        <p:nvSpPr>
          <p:cNvPr id="4" name="Espace réservé du pied de page 27"/>
          <p:cNvSpPr>
            <a:spLocks noGrp="1"/>
          </p:cNvSpPr>
          <p:nvPr>
            <p:ph type="ftr" sz="quarter" idx="11"/>
          </p:nvPr>
        </p:nvSpPr>
        <p:spPr/>
        <p:txBody>
          <a:bodyPr/>
          <a:lstStyle>
            <a:lvl1pPr>
              <a:defRPr/>
            </a:lvl1pPr>
          </a:lstStyle>
          <a:p>
            <a:pPr>
              <a:defRPr/>
            </a:pPr>
            <a:endParaRPr lang="fr-FR" dirty="0"/>
          </a:p>
        </p:txBody>
      </p:sp>
      <p:sp>
        <p:nvSpPr>
          <p:cNvPr id="5" name="Espace réservé du numéro de diapositive 4"/>
          <p:cNvSpPr>
            <a:spLocks noGrp="1"/>
          </p:cNvSpPr>
          <p:nvPr>
            <p:ph type="sldNum" sz="quarter" idx="12"/>
          </p:nvPr>
        </p:nvSpPr>
        <p:spPr/>
        <p:txBody>
          <a:bodyPr/>
          <a:lstStyle>
            <a:lvl1pPr>
              <a:defRPr/>
            </a:lvl1pPr>
          </a:lstStyle>
          <a:p>
            <a:pPr>
              <a:defRPr/>
            </a:pPr>
            <a:fld id="{84A7FDD0-8799-4C5C-8D36-3784A2ED10CA}" type="slidenum">
              <a:rPr lang="fr-FR"/>
              <a:pPr>
                <a:defRPr/>
              </a:pPr>
              <a:t>‹#›</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2"/>
          <p:cNvSpPr>
            <a:spLocks noGrp="1"/>
          </p:cNvSpPr>
          <p:nvPr>
            <p:ph type="dt" sz="half" idx="10"/>
          </p:nvPr>
        </p:nvSpPr>
        <p:spPr/>
        <p:txBody>
          <a:bodyPr/>
          <a:lstStyle>
            <a:lvl1pPr>
              <a:defRPr/>
            </a:lvl1pPr>
          </a:lstStyle>
          <a:p>
            <a:pPr>
              <a:defRPr/>
            </a:pPr>
            <a:fld id="{23FE3FE6-5331-43DF-8917-3AE34396F26F}" type="datetime1">
              <a:rPr lang="fr-FR" smtClean="0"/>
              <a:pPr>
                <a:defRPr/>
              </a:pPr>
              <a:t>31/01/2014</a:t>
            </a:fld>
            <a:endParaRPr lang="en-US" dirty="0"/>
          </a:p>
        </p:txBody>
      </p:sp>
      <p:sp>
        <p:nvSpPr>
          <p:cNvPr id="3" name="Espace réservé du pied de page 23"/>
          <p:cNvSpPr>
            <a:spLocks noGrp="1"/>
          </p:cNvSpPr>
          <p:nvPr>
            <p:ph type="ftr" sz="quarter" idx="11"/>
          </p:nvPr>
        </p:nvSpPr>
        <p:spPr/>
        <p:txBody>
          <a:bodyPr/>
          <a:lstStyle>
            <a:lvl1pPr>
              <a:defRPr/>
            </a:lvl1pPr>
          </a:lstStyle>
          <a:p>
            <a:pPr>
              <a:defRPr/>
            </a:pPr>
            <a:endParaRPr lang="en-US" dirty="0"/>
          </a:p>
        </p:txBody>
      </p:sp>
      <p:sp>
        <p:nvSpPr>
          <p:cNvPr id="4" name="Espace réservé du numéro de diapositive 6"/>
          <p:cNvSpPr>
            <a:spLocks noGrp="1"/>
          </p:cNvSpPr>
          <p:nvPr>
            <p:ph type="sldNum" sz="quarter" idx="12"/>
          </p:nvPr>
        </p:nvSpPr>
        <p:spPr/>
        <p:txBody>
          <a:bodyPr/>
          <a:lstStyle>
            <a:lvl1pPr>
              <a:defRPr/>
            </a:lvl1pPr>
          </a:lstStyle>
          <a:p>
            <a:pPr>
              <a:defRPr/>
            </a:pPr>
            <a:fld id="{EC8DDAF7-F7D6-4551-95C6-B11291B3672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5" name="Connecteur droit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latin typeface="Arial" pitchFamily="34" charset="0"/>
              <a:cs typeface="Arial" pitchFamily="34" charset="0"/>
            </a:endParaRPr>
          </a:p>
        </p:txBody>
      </p:sp>
      <p:sp>
        <p:nvSpPr>
          <p:cNvPr id="12" name="Titre 11"/>
          <p:cNvSpPr>
            <a:spLocks noGrp="1"/>
          </p:cNvSpPr>
          <p:nvPr>
            <p:ph type="title"/>
          </p:nvPr>
        </p:nvSpPr>
        <p:spPr>
          <a:xfrm>
            <a:off x="457200" y="5486400"/>
            <a:ext cx="8458200" cy="520700"/>
          </a:xfrm>
        </p:spPr>
        <p:txBody>
          <a:bodyPr/>
          <a:lstStyle>
            <a:lvl1pPr algn="l">
              <a:buNone/>
              <a:defRPr sz="2000" b="1"/>
            </a:lvl1pPr>
          </a:lstStyle>
          <a:p>
            <a:r>
              <a:rPr lang="fr-FR" smtClean="0"/>
              <a:t>Cliquez pour modifier le style du titre</a:t>
            </a:r>
            <a:endParaRPr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e la date 24"/>
          <p:cNvSpPr>
            <a:spLocks noGrp="1"/>
          </p:cNvSpPr>
          <p:nvPr>
            <p:ph type="dt" sz="half" idx="10"/>
          </p:nvPr>
        </p:nvSpPr>
        <p:spPr/>
        <p:txBody>
          <a:bodyPr/>
          <a:lstStyle>
            <a:lvl1pPr>
              <a:defRPr/>
            </a:lvl1pPr>
          </a:lstStyle>
          <a:p>
            <a:pPr>
              <a:defRPr/>
            </a:pPr>
            <a:fld id="{4A5A8D75-9FCB-49AE-A68B-FF8FC0F2A9F4}" type="datetime1">
              <a:rPr lang="fr-FR" smtClean="0"/>
              <a:pPr>
                <a:defRPr/>
              </a:pPr>
              <a:t>31/01/2014</a:t>
            </a:fld>
            <a:endParaRPr lang="fr-FR" dirty="0"/>
          </a:p>
        </p:txBody>
      </p:sp>
      <p:sp>
        <p:nvSpPr>
          <p:cNvPr id="7" name="Espace réservé du pied de page 28"/>
          <p:cNvSpPr>
            <a:spLocks noGrp="1"/>
          </p:cNvSpPr>
          <p:nvPr>
            <p:ph type="ftr" sz="quarter" idx="11"/>
          </p:nvPr>
        </p:nvSpPr>
        <p:spPr/>
        <p:txBody>
          <a:bodyPr/>
          <a:lstStyle>
            <a:lvl1pPr>
              <a:defRPr/>
            </a:lvl1pPr>
          </a:lstStyle>
          <a:p>
            <a:pPr>
              <a:defRPr/>
            </a:pPr>
            <a:endParaRPr lang="fr-FR" dirty="0"/>
          </a:p>
        </p:txBody>
      </p:sp>
      <p:sp>
        <p:nvSpPr>
          <p:cNvPr id="8" name="Espace réservé du numéro de diapositive 6"/>
          <p:cNvSpPr>
            <a:spLocks noGrp="1"/>
          </p:cNvSpPr>
          <p:nvPr>
            <p:ph type="sldNum" sz="quarter" idx="12"/>
          </p:nvPr>
        </p:nvSpPr>
        <p:spPr/>
        <p:txBody>
          <a:bodyPr/>
          <a:lstStyle>
            <a:lvl1pPr>
              <a:defRPr/>
            </a:lvl1pPr>
          </a:lstStyle>
          <a:p>
            <a:pPr>
              <a:defRPr/>
            </a:pPr>
            <a:fld id="{87E0A6C9-81E6-4CDD-8409-3C42C932CFA4}" type="slidenum">
              <a:rPr lang="fr-FR"/>
              <a:pPr>
                <a:defRPr/>
              </a:pPr>
              <a:t>‹#›</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fr-FR" noProof="0" dirty="0" smtClean="0"/>
              <a:t>Cliquez sur l'icône pour ajouter une image</a:t>
            </a:r>
            <a:endParaRPr lang="en-US" noProof="0" dirty="0"/>
          </a:p>
        </p:txBody>
      </p:sp>
      <p:sp>
        <p:nvSpPr>
          <p:cNvPr id="17" name="Titre 16"/>
          <p:cNvSpPr>
            <a:spLocks noGrp="1"/>
          </p:cNvSpPr>
          <p:nvPr>
            <p:ph type="title"/>
          </p:nvPr>
        </p:nvSpPr>
        <p:spPr>
          <a:xfrm>
            <a:off x="381000" y="4993760"/>
            <a:ext cx="5867400" cy="522288"/>
          </a:xfrm>
        </p:spPr>
        <p:txBody>
          <a:bodyPr/>
          <a:lstStyle>
            <a:lvl1pPr algn="l">
              <a:buNone/>
              <a:defRPr sz="2000" b="1"/>
            </a:lvl1pPr>
          </a:lstStyle>
          <a:p>
            <a:r>
              <a:rPr lang="fr-FR" smtClean="0"/>
              <a:t>Cliquez pour modifier le style du titre</a:t>
            </a:r>
            <a:endParaRPr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5" name="Espace réservé de la date 10"/>
          <p:cNvSpPr>
            <a:spLocks noGrp="1"/>
          </p:cNvSpPr>
          <p:nvPr>
            <p:ph type="dt" sz="half" idx="10"/>
          </p:nvPr>
        </p:nvSpPr>
        <p:spPr/>
        <p:txBody>
          <a:bodyPr/>
          <a:lstStyle>
            <a:lvl1pPr>
              <a:defRPr/>
            </a:lvl1pPr>
          </a:lstStyle>
          <a:p>
            <a:pPr>
              <a:defRPr/>
            </a:pPr>
            <a:fld id="{B0406F77-70A0-45B9-9BF3-E8BA09527994}" type="datetime1">
              <a:rPr lang="fr-FR" smtClean="0"/>
              <a:pPr>
                <a:defRPr/>
              </a:pPr>
              <a:t>31/01/2014</a:t>
            </a:fld>
            <a:endParaRPr lang="fr-FR" dirty="0"/>
          </a:p>
        </p:txBody>
      </p:sp>
      <p:sp>
        <p:nvSpPr>
          <p:cNvPr id="6" name="Espace réservé du pied de page 27"/>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4"/>
          <p:cNvSpPr>
            <a:spLocks noGrp="1"/>
          </p:cNvSpPr>
          <p:nvPr>
            <p:ph type="sldNum" sz="quarter" idx="12"/>
          </p:nvPr>
        </p:nvSpPr>
        <p:spPr/>
        <p:txBody>
          <a:bodyPr/>
          <a:lstStyle>
            <a:lvl1pPr>
              <a:defRPr/>
            </a:lvl1pPr>
          </a:lstStyle>
          <a:p>
            <a:pPr>
              <a:defRPr/>
            </a:pPr>
            <a:fld id="{01DE2DB0-1400-451B-AA10-0BF01B4454B1}" type="slidenum">
              <a:rPr lang="fr-FR"/>
              <a:pPr>
                <a:defRPr/>
              </a:pPr>
              <a:t>‹#›</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tile tx="0" ty="0" sx="100000" sy="100000" flip="none" algn="tl"/>
        </a:blipFill>
        <a:effectLst/>
      </p:bgPr>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latin typeface="Arial" pitchFamily="34" charset="0"/>
              <a:cs typeface="Arial" pitchFamily="34" charset="0"/>
            </a:endParaRPr>
          </a:p>
        </p:txBody>
      </p:sp>
      <p:sp>
        <p:nvSpPr>
          <p:cNvPr id="1029" name="Espace réservé du texte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latin typeface="Arial" pitchFamily="34" charset="0"/>
                <a:cs typeface="Arial" pitchFamily="34" charset="0"/>
              </a:defRPr>
            </a:lvl1pPr>
          </a:lstStyle>
          <a:p>
            <a:pPr>
              <a:defRPr/>
            </a:pPr>
            <a:fld id="{2A89E6A4-640F-44C0-A1D4-47E643DA0698}" type="datetime1">
              <a:rPr lang="fr-FR" smtClean="0"/>
              <a:pPr>
                <a:defRPr/>
              </a:pPr>
              <a:t>31/01/2014</a:t>
            </a:fld>
            <a:endParaRPr lang="fr-FR" dirty="0"/>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latin typeface="Arial" pitchFamily="34" charset="0"/>
                <a:cs typeface="Arial" pitchFamily="34" charset="0"/>
              </a:defRPr>
            </a:lvl1pPr>
          </a:lstStyle>
          <a:p>
            <a:pPr>
              <a:defRPr/>
            </a:pPr>
            <a:endParaRPr lang="fr-FR" dirty="0"/>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latin typeface="Arial" pitchFamily="34" charset="0"/>
                <a:cs typeface="Arial" pitchFamily="34" charset="0"/>
              </a:defRPr>
            </a:lvl1pPr>
          </a:lstStyle>
          <a:p>
            <a:pPr>
              <a:defRPr/>
            </a:pPr>
            <a:fld id="{0A3141AE-4041-4D5D-8662-E21FFD004528}" type="slidenum">
              <a:rPr lang="fr-FR"/>
              <a:pPr>
                <a:defRPr/>
              </a:pPr>
              <a:t>‹#›</a:t>
            </a:fld>
            <a:endParaRPr lang="fr-FR" dirty="0"/>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lang="fr-FR" smtClean="0"/>
              <a:t>Cliquez pour modifier le style du titre</a:t>
            </a:r>
            <a:endParaRPr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latin typeface="Arial" pitchFamily="34" charset="0"/>
              <a:cs typeface="Arial" pitchFamily="34" charset="0"/>
            </a:endParaRPr>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43" r:id="rId4"/>
    <p:sldLayoutId id="2147483851" r:id="rId5"/>
    <p:sldLayoutId id="2147483844" r:id="rId6"/>
    <p:sldLayoutId id="2147483852" r:id="rId7"/>
    <p:sldLayoutId id="2147483853" r:id="rId8"/>
    <p:sldLayoutId id="2147483845" r:id="rId9"/>
    <p:sldLayoutId id="2147483846" r:id="rId10"/>
    <p:sldLayoutId id="2147483847" r:id="rId11"/>
  </p:sldLayoutIdLst>
  <p:hf hdr="0" ftr="0" dt="0"/>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mailto:gouvernancedouane@yahoo.fr"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7"/>
          <p:cNvSpPr/>
          <p:nvPr/>
        </p:nvSpPr>
        <p:spPr>
          <a:xfrm>
            <a:off x="0" y="2492896"/>
            <a:ext cx="9144000" cy="2304256"/>
          </a:xfrm>
          <a:prstGeom prst="rect">
            <a:avLst/>
          </a:pr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6" name="Rectangle 5"/>
          <p:cNvSpPr/>
          <p:nvPr/>
        </p:nvSpPr>
        <p:spPr>
          <a:xfrm>
            <a:off x="0" y="2492896"/>
            <a:ext cx="9144000" cy="279648"/>
          </a:xfrm>
          <a:prstGeom prst="rect">
            <a:avLst/>
          </a:pr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3" name="Sous-titre 2"/>
          <p:cNvSpPr>
            <a:spLocks noGrp="1"/>
          </p:cNvSpPr>
          <p:nvPr>
            <p:ph type="subTitle" idx="1"/>
          </p:nvPr>
        </p:nvSpPr>
        <p:spPr>
          <a:xfrm>
            <a:off x="322585" y="2357430"/>
            <a:ext cx="8497887" cy="2709498"/>
          </a:xfrm>
        </p:spPr>
        <p:txBody>
          <a:bodyPr>
            <a:normAutofit/>
          </a:bodyPr>
          <a:lstStyle/>
          <a:p>
            <a:pPr algn="ctr"/>
            <a:r>
              <a:rPr lang="en-US" sz="2800" b="1" dirty="0" smtClean="0">
                <a:solidFill>
                  <a:schemeClr val="bg2">
                    <a:lumMod val="10000"/>
                  </a:schemeClr>
                </a:solidFill>
                <a:latin typeface="+mj-lt"/>
              </a:rPr>
              <a:t>UK CAMEROON BUSINESS NETWORKING EVENT</a:t>
            </a:r>
            <a:endParaRPr lang="fr-FR" sz="2800" b="1" dirty="0" smtClean="0">
              <a:solidFill>
                <a:schemeClr val="bg2">
                  <a:lumMod val="10000"/>
                </a:schemeClr>
              </a:solidFill>
              <a:latin typeface="+mj-lt"/>
            </a:endParaRPr>
          </a:p>
          <a:p>
            <a:pPr algn="ctr"/>
            <a:endParaRPr lang="en-US" sz="2000" b="1" dirty="0" smtClean="0">
              <a:solidFill>
                <a:schemeClr val="bg2">
                  <a:lumMod val="10000"/>
                </a:schemeClr>
              </a:solidFill>
            </a:endParaRPr>
          </a:p>
          <a:p>
            <a:pPr algn="ctr"/>
            <a:r>
              <a:rPr lang="en-US" sz="2800" b="1" dirty="0" smtClean="0">
                <a:solidFill>
                  <a:srgbClr val="006600"/>
                </a:solidFill>
              </a:rPr>
              <a:t>“THE CHANGING CUSTOMS ENVIRONMENT”</a:t>
            </a:r>
            <a:endParaRPr lang="fr-FR" sz="2800" b="1" dirty="0" smtClean="0">
              <a:solidFill>
                <a:srgbClr val="006600"/>
              </a:solidFill>
            </a:endParaRPr>
          </a:p>
          <a:p>
            <a:pPr algn="ctr"/>
            <a:r>
              <a:rPr lang="en-US" sz="3200" b="1" dirty="0" smtClean="0">
                <a:solidFill>
                  <a:srgbClr val="C00000"/>
                </a:solidFill>
                <a:latin typeface="Arial Rounded MT Bold" pitchFamily="34" charset="0"/>
              </a:rPr>
              <a:t>Reforming Cameroon Customs</a:t>
            </a:r>
            <a:endParaRPr lang="fr-FR" sz="3200" b="1" dirty="0" smtClean="0">
              <a:solidFill>
                <a:srgbClr val="C00000"/>
              </a:solidFill>
              <a:latin typeface="Arial Rounded MT Bold" pitchFamily="34" charset="0"/>
            </a:endParaRPr>
          </a:p>
          <a:p>
            <a:pPr algn="ctr"/>
            <a:endParaRPr lang="fr-FR" sz="1800" dirty="0" smtClean="0">
              <a:solidFill>
                <a:schemeClr val="tx1">
                  <a:lumMod val="85000"/>
                  <a:lumOff val="15000"/>
                </a:schemeClr>
              </a:solidFill>
            </a:endParaRPr>
          </a:p>
          <a:p>
            <a:pPr algn="r" eaLnBrk="1" fontAlgn="auto" hangingPunct="1">
              <a:spcAft>
                <a:spcPts val="0"/>
              </a:spcAft>
              <a:defRPr/>
            </a:pPr>
            <a:r>
              <a:rPr lang="en-US" sz="1800" b="1" dirty="0" smtClean="0"/>
              <a:t>DOUALA 29TH JANUARY 2</a:t>
            </a:r>
            <a:r>
              <a:rPr lang="en-US" sz="1600" b="1" dirty="0" smtClean="0"/>
              <a:t>014</a:t>
            </a:r>
            <a:endParaRPr lang="fr-FR" dirty="0" smtClean="0"/>
          </a:p>
        </p:txBody>
      </p:sp>
      <p:sp>
        <p:nvSpPr>
          <p:cNvPr id="10" name="Sous-titre 2"/>
          <p:cNvSpPr txBox="1">
            <a:spLocks/>
          </p:cNvSpPr>
          <p:nvPr/>
        </p:nvSpPr>
        <p:spPr bwMode="auto">
          <a:xfrm>
            <a:off x="3071802" y="5949280"/>
            <a:ext cx="6000760" cy="720080"/>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rmAutofit fontScale="92500" lnSpcReduction="20000"/>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defRPr/>
            </a:pPr>
            <a:endParaRPr kumimoji="0" lang="fr-FR" sz="1800" b="1" i="1" u="none" strike="noStrike" kern="1200" cap="none" spc="0" normalizeH="0" baseline="0" noProof="0" dirty="0" smtClean="0">
              <a:ln>
                <a:noFill/>
              </a:ln>
              <a:solidFill>
                <a:schemeClr val="bg1"/>
              </a:solidFill>
              <a:effectLst/>
              <a:uLnTx/>
              <a:uFillTx/>
              <a:latin typeface="+mn-lt"/>
              <a:ea typeface="+mn-ea"/>
              <a:cs typeface="+mn-cs"/>
            </a:endParaRPr>
          </a:p>
          <a:p>
            <a:r>
              <a:rPr lang="fr-FR" b="1" i="1" dirty="0">
                <a:solidFill>
                  <a:schemeClr val="bg1"/>
                </a:solidFill>
              </a:rPr>
              <a:t>FONGOD Edwin NUVAGA</a:t>
            </a:r>
            <a:endParaRPr lang="fr-FR" dirty="0">
              <a:solidFill>
                <a:schemeClr val="bg1"/>
              </a:solidFill>
            </a:endParaRPr>
          </a:p>
          <a:p>
            <a:r>
              <a:rPr lang="fr-FR" b="1" i="1" dirty="0" smtClean="0">
                <a:solidFill>
                  <a:srgbClr val="99ACB9"/>
                </a:solidFill>
              </a:rPr>
              <a:t>Senior Customs </a:t>
            </a:r>
            <a:r>
              <a:rPr lang="fr-FR" b="1" i="1" dirty="0" err="1" smtClean="0">
                <a:solidFill>
                  <a:srgbClr val="99ACB9"/>
                </a:solidFill>
              </a:rPr>
              <a:t>Inspector</a:t>
            </a:r>
            <a:r>
              <a:rPr lang="fr-FR" b="1" i="1" dirty="0" smtClean="0">
                <a:solidFill>
                  <a:srgbClr val="99ACB9"/>
                </a:solidFill>
              </a:rPr>
              <a:t> / IT </a:t>
            </a:r>
            <a:r>
              <a:rPr lang="fr-FR" b="1" i="1" dirty="0" err="1" smtClean="0">
                <a:solidFill>
                  <a:srgbClr val="99ACB9"/>
                </a:solidFill>
              </a:rPr>
              <a:t>Director</a:t>
            </a:r>
            <a:endParaRPr lang="fr-FR" b="1" dirty="0">
              <a:solidFill>
                <a:srgbClr val="99ACB9"/>
              </a:solidFill>
            </a:endParaRPr>
          </a:p>
        </p:txBody>
      </p:sp>
      <p:pic>
        <p:nvPicPr>
          <p:cNvPr id="11" name="Picture 5" descr="D:\INTER Activ\DOUANES\PPT\logo Douanes.png"/>
          <p:cNvPicPr>
            <a:picLocks noChangeAspect="1" noChangeArrowheads="1"/>
          </p:cNvPicPr>
          <p:nvPr/>
        </p:nvPicPr>
        <p:blipFill>
          <a:blip r:embed="rId3" cstate="print"/>
          <a:srcRect/>
          <a:stretch>
            <a:fillRect/>
          </a:stretch>
        </p:blipFill>
        <p:spPr bwMode="auto">
          <a:xfrm>
            <a:off x="3347864" y="118614"/>
            <a:ext cx="2448272" cy="2425812"/>
          </a:xfrm>
          <a:prstGeom prst="rect">
            <a:avLst/>
          </a:prstGeom>
          <a:noFill/>
          <a:ln w="9525">
            <a:noFill/>
            <a:miter lim="800000"/>
            <a:headEnd/>
            <a:tailEnd/>
          </a:ln>
        </p:spPr>
      </p:pic>
      <p:sp>
        <p:nvSpPr>
          <p:cNvPr id="12" name="Espace réservé du numéro de diapositive 11"/>
          <p:cNvSpPr>
            <a:spLocks noGrp="1"/>
          </p:cNvSpPr>
          <p:nvPr>
            <p:ph type="sldNum" sz="quarter" idx="12"/>
          </p:nvPr>
        </p:nvSpPr>
        <p:spPr/>
        <p:txBody>
          <a:bodyPr/>
          <a:lstStyle/>
          <a:p>
            <a:pPr>
              <a:defRPr/>
            </a:pPr>
            <a:fld id="{F9F32D5F-E654-4B7C-A4E2-A972EF49D433}" type="slidenum">
              <a:rPr lang="fr-FR" smtClean="0"/>
              <a:pPr>
                <a:defRPr/>
              </a:pPr>
              <a:t>1</a:t>
            </a:fld>
            <a:endParaRPr lang="fr-FR"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Pentagone 21"/>
          <p:cNvSpPr/>
          <p:nvPr/>
        </p:nvSpPr>
        <p:spPr>
          <a:xfrm rot="5400000">
            <a:off x="2483768" y="260648"/>
            <a:ext cx="3456384" cy="8064896"/>
          </a:xfrm>
          <a:prstGeom prst="homePlate">
            <a:avLst>
              <a:gd name="adj" fmla="val 12836"/>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2500298" y="0"/>
            <a:ext cx="5786478" cy="1124744"/>
          </a:xfrm>
          <a:prstGeom prst="rect">
            <a:avLst/>
          </a:prstGeom>
          <a:solidFill>
            <a:srgbClr val="706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272" name="ZoneTexte 14"/>
          <p:cNvSpPr txBox="1">
            <a:spLocks noChangeArrowheads="1"/>
          </p:cNvSpPr>
          <p:nvPr/>
        </p:nvSpPr>
        <p:spPr bwMode="auto">
          <a:xfrm>
            <a:off x="214282" y="3000372"/>
            <a:ext cx="7929562" cy="1631216"/>
          </a:xfrm>
          <a:prstGeom prst="rect">
            <a:avLst/>
          </a:prstGeom>
          <a:solidFill>
            <a:schemeClr val="bg2">
              <a:lumMod val="75000"/>
            </a:schemeClr>
          </a:solidFill>
          <a:ln w="9525">
            <a:noFill/>
            <a:miter lim="800000"/>
            <a:headEnd/>
            <a:tailEnd/>
          </a:ln>
        </p:spPr>
        <p:txBody>
          <a:bodyPr wrap="square">
            <a:spAutoFit/>
          </a:bodyPr>
          <a:lstStyle/>
          <a:p>
            <a:pPr lvl="0"/>
            <a:r>
              <a:rPr lang="fr-FR" sz="2000" b="1" i="1" dirty="0" smtClean="0"/>
              <a:t>e) </a:t>
            </a:r>
            <a:r>
              <a:rPr lang="en-US" sz="2000" b="1" i="1" dirty="0" smtClean="0"/>
              <a:t>Interfaces have been established between the customs operational software </a:t>
            </a:r>
            <a:r>
              <a:rPr lang="en-US" sz="2000" b="1" i="1" dirty="0" smtClean="0">
                <a:solidFill>
                  <a:srgbClr val="006600"/>
                </a:solidFill>
              </a:rPr>
              <a:t>ASYCUDA</a:t>
            </a:r>
            <a:r>
              <a:rPr lang="en-US" sz="2000" b="1" i="1" dirty="0" smtClean="0"/>
              <a:t> and some </a:t>
            </a:r>
            <a:r>
              <a:rPr lang="en-US" sz="2000" b="1" i="1" dirty="0" smtClean="0">
                <a:solidFill>
                  <a:srgbClr val="C00000"/>
                </a:solidFill>
              </a:rPr>
              <a:t>stakeholders(OSCAR with The Douala international terminal DIT, NEXUS+, e-GUCE, SOCOMAR)</a:t>
            </a:r>
            <a:endParaRPr lang="fr-FR" sz="2000" dirty="0">
              <a:solidFill>
                <a:srgbClr val="C00000"/>
              </a:solidFill>
            </a:endParaRPr>
          </a:p>
          <a:p>
            <a:endParaRPr lang="fr-FR" sz="2000" dirty="0"/>
          </a:p>
        </p:txBody>
      </p:sp>
      <p:pic>
        <p:nvPicPr>
          <p:cNvPr id="20" name="Picture 5" descr="D:\INTER Activ\DOUANES\PPT\logo Douanes.png"/>
          <p:cNvPicPr>
            <a:picLocks noChangeAspect="1" noChangeArrowheads="1"/>
          </p:cNvPicPr>
          <p:nvPr/>
        </p:nvPicPr>
        <p:blipFill>
          <a:blip r:embed="rId3" cstate="print"/>
          <a:srcRect/>
          <a:stretch>
            <a:fillRect/>
          </a:stretch>
        </p:blipFill>
        <p:spPr bwMode="auto">
          <a:xfrm>
            <a:off x="7380312" y="5716442"/>
            <a:ext cx="1152128" cy="1141558"/>
          </a:xfrm>
          <a:prstGeom prst="rect">
            <a:avLst/>
          </a:prstGeom>
          <a:noFill/>
          <a:ln w="9525">
            <a:noFill/>
            <a:miter lim="800000"/>
            <a:headEnd/>
            <a:tailEnd/>
          </a:ln>
        </p:spPr>
      </p:pic>
      <p:sp>
        <p:nvSpPr>
          <p:cNvPr id="21" name="Rectangle 20"/>
          <p:cNvSpPr/>
          <p:nvPr/>
        </p:nvSpPr>
        <p:spPr bwMode="auto">
          <a:xfrm>
            <a:off x="0" y="0"/>
            <a:ext cx="2555776" cy="1124744"/>
          </a:xfrm>
          <a:prstGeom prst="rect">
            <a:avLst/>
          </a:prstGeom>
          <a:solidFill>
            <a:srgbClr val="C3B6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8" name="Espace réservé du numéro de diapositive 7"/>
          <p:cNvSpPr>
            <a:spLocks noGrp="1"/>
          </p:cNvSpPr>
          <p:nvPr>
            <p:ph type="sldNum" sz="quarter" idx="12"/>
          </p:nvPr>
        </p:nvSpPr>
        <p:spPr/>
        <p:txBody>
          <a:bodyPr/>
          <a:lstStyle/>
          <a:p>
            <a:pPr>
              <a:defRPr/>
            </a:pPr>
            <a:fld id="{F9F32D5F-E654-4B7C-A4E2-A972EF49D433}" type="slidenum">
              <a:rPr lang="fr-FR" smtClean="0"/>
              <a:pPr>
                <a:defRPr/>
              </a:pPr>
              <a:t>10</a:t>
            </a:fld>
            <a:endParaRPr lang="fr-FR" dirty="0"/>
          </a:p>
        </p:txBody>
      </p:sp>
      <p:sp>
        <p:nvSpPr>
          <p:cNvPr id="16" name="Titre 1"/>
          <p:cNvSpPr txBox="1">
            <a:spLocks/>
          </p:cNvSpPr>
          <p:nvPr/>
        </p:nvSpPr>
        <p:spPr>
          <a:xfrm>
            <a:off x="428597" y="357171"/>
            <a:ext cx="8072494" cy="714375"/>
          </a:xfrm>
          <a:prstGeom prst="rect">
            <a:avLst/>
          </a:prstGeom>
          <a:noFill/>
        </p:spPr>
        <p:txBody>
          <a:bodyPr/>
          <a:lstStyle/>
          <a:p>
            <a:pPr lvl="0" algn="ctr" fontAlgn="auto">
              <a:spcAft>
                <a:spcPts val="0"/>
              </a:spcAft>
              <a:defRPr/>
            </a:pPr>
            <a:r>
              <a:rPr lang="en-US" sz="2400" b="1" i="1" dirty="0" smtClean="0"/>
              <a:t>USEFUL TOOLS TO ENHANCE TRADE FACILITATION</a:t>
            </a:r>
            <a:endParaRPr lang="fr-FR" sz="2400" dirty="0" smtClean="0"/>
          </a:p>
          <a:p>
            <a:pPr algn="ctr" fontAlgn="auto">
              <a:spcAft>
                <a:spcPts val="0"/>
              </a:spcAft>
              <a:defRPr/>
            </a:pPr>
            <a:endParaRPr lang="fr-FR" sz="600" dirty="0">
              <a:solidFill>
                <a:schemeClr val="bg1"/>
              </a:solidFill>
              <a:latin typeface="+mj-lt"/>
              <a:ea typeface="+mj-ea"/>
              <a:cs typeface="+mj-cs"/>
            </a:endParaRPr>
          </a:p>
        </p:txBody>
      </p:sp>
      <p:sp>
        <p:nvSpPr>
          <p:cNvPr id="10" name="ZoneTexte 14"/>
          <p:cNvSpPr txBox="1">
            <a:spLocks noChangeArrowheads="1"/>
          </p:cNvSpPr>
          <p:nvPr/>
        </p:nvSpPr>
        <p:spPr bwMode="auto">
          <a:xfrm>
            <a:off x="357214" y="1238422"/>
            <a:ext cx="7929562" cy="1446550"/>
          </a:xfrm>
          <a:prstGeom prst="rect">
            <a:avLst/>
          </a:prstGeom>
          <a:noFill/>
          <a:ln w="9525">
            <a:noFill/>
            <a:miter lim="800000"/>
            <a:headEnd/>
            <a:tailEnd/>
          </a:ln>
        </p:spPr>
        <p:txBody>
          <a:bodyPr wrap="square">
            <a:spAutoFit/>
          </a:bodyPr>
          <a:lstStyle/>
          <a:p>
            <a:pPr lvl="0"/>
            <a:r>
              <a:rPr lang="en-US" sz="2800" b="1" i="1" dirty="0" smtClean="0">
                <a:solidFill>
                  <a:srgbClr val="006600"/>
                </a:solidFill>
              </a:rPr>
              <a:t>I- </a:t>
            </a:r>
            <a:r>
              <a:rPr lang="en-US" sz="3200" b="1" i="1" dirty="0" smtClean="0">
                <a:solidFill>
                  <a:srgbClr val="006600"/>
                </a:solidFill>
              </a:rPr>
              <a:t>Time</a:t>
            </a:r>
            <a:r>
              <a:rPr lang="en-US" sz="2800" b="1" i="1" dirty="0" smtClean="0">
                <a:solidFill>
                  <a:srgbClr val="006600"/>
                </a:solidFill>
              </a:rPr>
              <a:t> release and revenue generation</a:t>
            </a:r>
            <a:endParaRPr lang="fr-FR" sz="2800" b="1" i="1" dirty="0" smtClean="0">
              <a:solidFill>
                <a:srgbClr val="006600"/>
              </a:solidFill>
            </a:endParaRPr>
          </a:p>
          <a:p>
            <a:endParaRPr lang="fr-FR" sz="2800" dirty="0">
              <a:solidFill>
                <a:srgbClr val="006600"/>
              </a:solidFill>
            </a:endParaRPr>
          </a:p>
          <a:p>
            <a:endParaRPr lang="fr-FR" sz="2800" dirty="0">
              <a:solidFill>
                <a:srgbClr val="006600"/>
              </a:solidFill>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Pentagone 21"/>
          <p:cNvSpPr/>
          <p:nvPr/>
        </p:nvSpPr>
        <p:spPr>
          <a:xfrm rot="5400000">
            <a:off x="2483768" y="260648"/>
            <a:ext cx="3456384" cy="8064896"/>
          </a:xfrm>
          <a:prstGeom prst="homePlate">
            <a:avLst>
              <a:gd name="adj" fmla="val 12836"/>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2500298" y="0"/>
            <a:ext cx="5786478" cy="1124744"/>
          </a:xfrm>
          <a:prstGeom prst="rect">
            <a:avLst/>
          </a:prstGeom>
          <a:solidFill>
            <a:srgbClr val="706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272" name="ZoneTexte 14"/>
          <p:cNvSpPr txBox="1">
            <a:spLocks noChangeArrowheads="1"/>
          </p:cNvSpPr>
          <p:nvPr/>
        </p:nvSpPr>
        <p:spPr bwMode="auto">
          <a:xfrm>
            <a:off x="214282" y="3000372"/>
            <a:ext cx="7929562" cy="1938992"/>
          </a:xfrm>
          <a:prstGeom prst="rect">
            <a:avLst/>
          </a:prstGeom>
          <a:solidFill>
            <a:schemeClr val="bg2">
              <a:lumMod val="75000"/>
            </a:schemeClr>
          </a:solidFill>
          <a:ln w="9525">
            <a:noFill/>
            <a:miter lim="800000"/>
            <a:headEnd/>
            <a:tailEnd/>
          </a:ln>
        </p:spPr>
        <p:txBody>
          <a:bodyPr wrap="square">
            <a:spAutoFit/>
          </a:bodyPr>
          <a:lstStyle/>
          <a:p>
            <a:pPr lvl="0"/>
            <a:r>
              <a:rPr lang="fr-FR" sz="2400" b="1" i="1" dirty="0" smtClean="0"/>
              <a:t>f) </a:t>
            </a:r>
            <a:r>
              <a:rPr lang="en-US" sz="2400" b="1" i="1" dirty="0" smtClean="0">
                <a:solidFill>
                  <a:srgbClr val="C00000"/>
                </a:solidFill>
              </a:rPr>
              <a:t>Geo tracking </a:t>
            </a:r>
            <a:r>
              <a:rPr lang="en-US" sz="2400" b="1" i="1" dirty="0" smtClean="0"/>
              <a:t>of goods on transit using the </a:t>
            </a:r>
            <a:r>
              <a:rPr lang="en-US" sz="2400" b="1" i="1" dirty="0" smtClean="0">
                <a:solidFill>
                  <a:srgbClr val="C00000"/>
                </a:solidFill>
              </a:rPr>
              <a:t>GPS technology</a:t>
            </a:r>
            <a:r>
              <a:rPr lang="en-US" sz="2400" b="1" i="1" dirty="0" smtClean="0"/>
              <a:t>. Dwell time has reduced along our main corridors from months to 7 days to CHAD and 4 days to the CAR</a:t>
            </a:r>
            <a:endParaRPr lang="fr-FR" sz="2400" dirty="0"/>
          </a:p>
          <a:p>
            <a:endParaRPr lang="fr-FR" sz="2400" dirty="0"/>
          </a:p>
        </p:txBody>
      </p:sp>
      <p:pic>
        <p:nvPicPr>
          <p:cNvPr id="20" name="Picture 5" descr="D:\INTER Activ\DOUANES\PPT\logo Douanes.png"/>
          <p:cNvPicPr>
            <a:picLocks noChangeAspect="1" noChangeArrowheads="1"/>
          </p:cNvPicPr>
          <p:nvPr/>
        </p:nvPicPr>
        <p:blipFill>
          <a:blip r:embed="rId3" cstate="print"/>
          <a:srcRect/>
          <a:stretch>
            <a:fillRect/>
          </a:stretch>
        </p:blipFill>
        <p:spPr bwMode="auto">
          <a:xfrm>
            <a:off x="7380312" y="5716442"/>
            <a:ext cx="1152128" cy="1141558"/>
          </a:xfrm>
          <a:prstGeom prst="rect">
            <a:avLst/>
          </a:prstGeom>
          <a:noFill/>
          <a:ln w="9525">
            <a:noFill/>
            <a:miter lim="800000"/>
            <a:headEnd/>
            <a:tailEnd/>
          </a:ln>
        </p:spPr>
      </p:pic>
      <p:sp>
        <p:nvSpPr>
          <p:cNvPr id="21" name="Rectangle 20"/>
          <p:cNvSpPr/>
          <p:nvPr/>
        </p:nvSpPr>
        <p:spPr bwMode="auto">
          <a:xfrm>
            <a:off x="0" y="0"/>
            <a:ext cx="2555776" cy="1124744"/>
          </a:xfrm>
          <a:prstGeom prst="rect">
            <a:avLst/>
          </a:prstGeom>
          <a:solidFill>
            <a:srgbClr val="C3B6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8" name="Espace réservé du numéro de diapositive 7"/>
          <p:cNvSpPr>
            <a:spLocks noGrp="1"/>
          </p:cNvSpPr>
          <p:nvPr>
            <p:ph type="sldNum" sz="quarter" idx="12"/>
          </p:nvPr>
        </p:nvSpPr>
        <p:spPr/>
        <p:txBody>
          <a:bodyPr/>
          <a:lstStyle/>
          <a:p>
            <a:pPr>
              <a:defRPr/>
            </a:pPr>
            <a:fld id="{F9F32D5F-E654-4B7C-A4E2-A972EF49D433}" type="slidenum">
              <a:rPr lang="fr-FR" smtClean="0"/>
              <a:pPr>
                <a:defRPr/>
              </a:pPr>
              <a:t>11</a:t>
            </a:fld>
            <a:endParaRPr lang="fr-FR" dirty="0"/>
          </a:p>
        </p:txBody>
      </p:sp>
      <p:sp>
        <p:nvSpPr>
          <p:cNvPr id="16" name="Titre 1"/>
          <p:cNvSpPr txBox="1">
            <a:spLocks/>
          </p:cNvSpPr>
          <p:nvPr/>
        </p:nvSpPr>
        <p:spPr>
          <a:xfrm>
            <a:off x="428597" y="357171"/>
            <a:ext cx="8072494" cy="714375"/>
          </a:xfrm>
          <a:prstGeom prst="rect">
            <a:avLst/>
          </a:prstGeom>
          <a:noFill/>
        </p:spPr>
        <p:txBody>
          <a:bodyPr/>
          <a:lstStyle/>
          <a:p>
            <a:pPr lvl="0" algn="ctr" fontAlgn="auto">
              <a:spcAft>
                <a:spcPts val="0"/>
              </a:spcAft>
              <a:defRPr/>
            </a:pPr>
            <a:r>
              <a:rPr lang="en-US" sz="2400" b="1" i="1" dirty="0" smtClean="0"/>
              <a:t>USEFUL TOOLS TO ENHANCE TRADE FACILITATION</a:t>
            </a:r>
            <a:endParaRPr lang="fr-FR" sz="2400" dirty="0" smtClean="0"/>
          </a:p>
          <a:p>
            <a:pPr algn="ctr" fontAlgn="auto">
              <a:spcAft>
                <a:spcPts val="0"/>
              </a:spcAft>
              <a:defRPr/>
            </a:pPr>
            <a:endParaRPr lang="fr-FR" sz="600" dirty="0">
              <a:solidFill>
                <a:schemeClr val="bg1"/>
              </a:solidFill>
              <a:latin typeface="+mj-lt"/>
              <a:ea typeface="+mj-ea"/>
              <a:cs typeface="+mj-cs"/>
            </a:endParaRPr>
          </a:p>
        </p:txBody>
      </p:sp>
      <p:sp>
        <p:nvSpPr>
          <p:cNvPr id="10" name="ZoneTexte 14"/>
          <p:cNvSpPr txBox="1">
            <a:spLocks noChangeArrowheads="1"/>
          </p:cNvSpPr>
          <p:nvPr/>
        </p:nvSpPr>
        <p:spPr bwMode="auto">
          <a:xfrm>
            <a:off x="357214" y="1238422"/>
            <a:ext cx="7929562" cy="1446550"/>
          </a:xfrm>
          <a:prstGeom prst="rect">
            <a:avLst/>
          </a:prstGeom>
          <a:noFill/>
          <a:ln w="9525">
            <a:noFill/>
            <a:miter lim="800000"/>
            <a:headEnd/>
            <a:tailEnd/>
          </a:ln>
        </p:spPr>
        <p:txBody>
          <a:bodyPr wrap="square">
            <a:spAutoFit/>
          </a:bodyPr>
          <a:lstStyle/>
          <a:p>
            <a:pPr lvl="0"/>
            <a:r>
              <a:rPr lang="en-US" sz="2800" b="1" i="1" dirty="0" smtClean="0">
                <a:solidFill>
                  <a:srgbClr val="006600"/>
                </a:solidFill>
              </a:rPr>
              <a:t>I- </a:t>
            </a:r>
            <a:r>
              <a:rPr lang="en-US" sz="3200" b="1" i="1" dirty="0" smtClean="0">
                <a:solidFill>
                  <a:srgbClr val="006600"/>
                </a:solidFill>
              </a:rPr>
              <a:t>Time</a:t>
            </a:r>
            <a:r>
              <a:rPr lang="en-US" sz="2800" b="1" i="1" dirty="0" smtClean="0">
                <a:solidFill>
                  <a:srgbClr val="006600"/>
                </a:solidFill>
              </a:rPr>
              <a:t> release and revenue generation</a:t>
            </a:r>
            <a:endParaRPr lang="fr-FR" sz="2800" b="1" i="1" dirty="0" smtClean="0">
              <a:solidFill>
                <a:srgbClr val="006600"/>
              </a:solidFill>
            </a:endParaRPr>
          </a:p>
          <a:p>
            <a:endParaRPr lang="fr-FR" sz="2800" dirty="0">
              <a:solidFill>
                <a:srgbClr val="006600"/>
              </a:solidFill>
            </a:endParaRPr>
          </a:p>
          <a:p>
            <a:endParaRPr lang="fr-FR" sz="2800" dirty="0">
              <a:solidFill>
                <a:srgbClr val="006600"/>
              </a:solidFill>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Pentagone 21"/>
          <p:cNvSpPr/>
          <p:nvPr/>
        </p:nvSpPr>
        <p:spPr>
          <a:xfrm rot="5400000">
            <a:off x="2483768" y="260648"/>
            <a:ext cx="3456384" cy="8064896"/>
          </a:xfrm>
          <a:prstGeom prst="homePlate">
            <a:avLst>
              <a:gd name="adj" fmla="val 12836"/>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2500298" y="0"/>
            <a:ext cx="5786478" cy="1124744"/>
          </a:xfrm>
          <a:prstGeom prst="rect">
            <a:avLst/>
          </a:prstGeom>
          <a:solidFill>
            <a:srgbClr val="706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272" name="ZoneTexte 14"/>
          <p:cNvSpPr txBox="1">
            <a:spLocks noChangeArrowheads="1"/>
          </p:cNvSpPr>
          <p:nvPr/>
        </p:nvSpPr>
        <p:spPr bwMode="auto">
          <a:xfrm>
            <a:off x="214282" y="1928802"/>
            <a:ext cx="7929562" cy="936000"/>
          </a:xfrm>
          <a:prstGeom prst="rect">
            <a:avLst/>
          </a:prstGeom>
          <a:solidFill>
            <a:schemeClr val="bg2">
              <a:lumMod val="75000"/>
            </a:schemeClr>
          </a:solidFill>
          <a:ln w="9525">
            <a:noFill/>
            <a:miter lim="800000"/>
            <a:headEnd/>
            <a:tailEnd/>
          </a:ln>
        </p:spPr>
        <p:txBody>
          <a:bodyPr wrap="square">
            <a:spAutoFit/>
          </a:bodyPr>
          <a:lstStyle/>
          <a:p>
            <a:r>
              <a:rPr lang="fr-FR" sz="2400" b="1" i="1" dirty="0" smtClean="0"/>
              <a:t>g) </a:t>
            </a:r>
            <a:r>
              <a:rPr lang="en-US" sz="2400" b="1" i="1" dirty="0" smtClean="0"/>
              <a:t>The CEMAC common external tariff has four main tax categories</a:t>
            </a:r>
            <a:endParaRPr lang="fr-FR" sz="2400" dirty="0" smtClean="0"/>
          </a:p>
          <a:p>
            <a:pPr lvl="0"/>
            <a:endParaRPr lang="fr-FR" sz="2400" dirty="0"/>
          </a:p>
          <a:p>
            <a:endParaRPr lang="fr-FR" sz="2400" dirty="0"/>
          </a:p>
        </p:txBody>
      </p:sp>
      <p:pic>
        <p:nvPicPr>
          <p:cNvPr id="20" name="Picture 5" descr="D:\INTER Activ\DOUANES\PPT\logo Douanes.png"/>
          <p:cNvPicPr>
            <a:picLocks noChangeAspect="1" noChangeArrowheads="1"/>
          </p:cNvPicPr>
          <p:nvPr/>
        </p:nvPicPr>
        <p:blipFill>
          <a:blip r:embed="rId3" cstate="print"/>
          <a:srcRect/>
          <a:stretch>
            <a:fillRect/>
          </a:stretch>
        </p:blipFill>
        <p:spPr bwMode="auto">
          <a:xfrm>
            <a:off x="7380312" y="5716442"/>
            <a:ext cx="1152128" cy="1141558"/>
          </a:xfrm>
          <a:prstGeom prst="rect">
            <a:avLst/>
          </a:prstGeom>
          <a:noFill/>
          <a:ln w="9525">
            <a:noFill/>
            <a:miter lim="800000"/>
            <a:headEnd/>
            <a:tailEnd/>
          </a:ln>
        </p:spPr>
      </p:pic>
      <p:sp>
        <p:nvSpPr>
          <p:cNvPr id="21" name="Rectangle 20"/>
          <p:cNvSpPr/>
          <p:nvPr/>
        </p:nvSpPr>
        <p:spPr bwMode="auto">
          <a:xfrm>
            <a:off x="0" y="0"/>
            <a:ext cx="2555776" cy="1124744"/>
          </a:xfrm>
          <a:prstGeom prst="rect">
            <a:avLst/>
          </a:prstGeom>
          <a:solidFill>
            <a:srgbClr val="C3B6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8" name="Espace réservé du numéro de diapositive 7"/>
          <p:cNvSpPr>
            <a:spLocks noGrp="1"/>
          </p:cNvSpPr>
          <p:nvPr>
            <p:ph type="sldNum" sz="quarter" idx="12"/>
          </p:nvPr>
        </p:nvSpPr>
        <p:spPr/>
        <p:txBody>
          <a:bodyPr/>
          <a:lstStyle/>
          <a:p>
            <a:pPr>
              <a:defRPr/>
            </a:pPr>
            <a:fld id="{F9F32D5F-E654-4B7C-A4E2-A972EF49D433}" type="slidenum">
              <a:rPr lang="fr-FR" smtClean="0"/>
              <a:pPr>
                <a:defRPr/>
              </a:pPr>
              <a:t>12</a:t>
            </a:fld>
            <a:endParaRPr lang="fr-FR" dirty="0"/>
          </a:p>
        </p:txBody>
      </p:sp>
      <p:sp>
        <p:nvSpPr>
          <p:cNvPr id="16" name="Titre 1"/>
          <p:cNvSpPr txBox="1">
            <a:spLocks/>
          </p:cNvSpPr>
          <p:nvPr/>
        </p:nvSpPr>
        <p:spPr>
          <a:xfrm>
            <a:off x="428597" y="357171"/>
            <a:ext cx="8072494" cy="714375"/>
          </a:xfrm>
          <a:prstGeom prst="rect">
            <a:avLst/>
          </a:prstGeom>
          <a:noFill/>
        </p:spPr>
        <p:txBody>
          <a:bodyPr/>
          <a:lstStyle/>
          <a:p>
            <a:pPr lvl="0" algn="ctr" fontAlgn="auto">
              <a:spcAft>
                <a:spcPts val="0"/>
              </a:spcAft>
              <a:defRPr/>
            </a:pPr>
            <a:r>
              <a:rPr lang="en-US" sz="2400" b="1" i="1" dirty="0" smtClean="0"/>
              <a:t>USEFUL TOOLS TO ENHANCE TRADE FACILITATION</a:t>
            </a:r>
            <a:endParaRPr lang="fr-FR" sz="2400" dirty="0" smtClean="0"/>
          </a:p>
          <a:p>
            <a:pPr algn="ctr" fontAlgn="auto">
              <a:spcAft>
                <a:spcPts val="0"/>
              </a:spcAft>
              <a:defRPr/>
            </a:pPr>
            <a:endParaRPr lang="fr-FR" sz="600" dirty="0">
              <a:solidFill>
                <a:schemeClr val="bg1"/>
              </a:solidFill>
              <a:latin typeface="+mj-lt"/>
              <a:ea typeface="+mj-ea"/>
              <a:cs typeface="+mj-cs"/>
            </a:endParaRPr>
          </a:p>
        </p:txBody>
      </p:sp>
      <p:sp>
        <p:nvSpPr>
          <p:cNvPr id="10" name="ZoneTexte 14"/>
          <p:cNvSpPr txBox="1">
            <a:spLocks noChangeArrowheads="1"/>
          </p:cNvSpPr>
          <p:nvPr/>
        </p:nvSpPr>
        <p:spPr bwMode="auto">
          <a:xfrm>
            <a:off x="357214" y="1238422"/>
            <a:ext cx="7929562" cy="1261884"/>
          </a:xfrm>
          <a:prstGeom prst="rect">
            <a:avLst/>
          </a:prstGeom>
          <a:noFill/>
          <a:ln w="9525">
            <a:noFill/>
            <a:miter lim="800000"/>
            <a:headEnd/>
            <a:tailEnd/>
          </a:ln>
        </p:spPr>
        <p:txBody>
          <a:bodyPr wrap="square">
            <a:spAutoFit/>
          </a:bodyPr>
          <a:lstStyle/>
          <a:p>
            <a:pPr lvl="0"/>
            <a:r>
              <a:rPr lang="en-US" sz="2400" b="1" i="1" dirty="0" smtClean="0">
                <a:solidFill>
                  <a:srgbClr val="006600"/>
                </a:solidFill>
              </a:rPr>
              <a:t>II- </a:t>
            </a:r>
            <a:r>
              <a:rPr lang="en-US" sz="2800" b="1" i="1" dirty="0" smtClean="0">
                <a:solidFill>
                  <a:srgbClr val="006600"/>
                </a:solidFill>
              </a:rPr>
              <a:t>AN ATTRACTIVE TAX SYSTEM</a:t>
            </a:r>
            <a:endParaRPr lang="fr-FR" sz="2400" b="1" i="1" dirty="0" smtClean="0">
              <a:solidFill>
                <a:srgbClr val="006600"/>
              </a:solidFill>
            </a:endParaRPr>
          </a:p>
          <a:p>
            <a:endParaRPr lang="fr-FR" sz="2400" dirty="0">
              <a:solidFill>
                <a:srgbClr val="006600"/>
              </a:solidFill>
            </a:endParaRPr>
          </a:p>
          <a:p>
            <a:endParaRPr lang="fr-FR" sz="2400" dirty="0">
              <a:solidFill>
                <a:srgbClr val="006600"/>
              </a:solidFill>
            </a:endParaRPr>
          </a:p>
        </p:txBody>
      </p:sp>
      <p:sp>
        <p:nvSpPr>
          <p:cNvPr id="11" name="ZoneTexte 14"/>
          <p:cNvSpPr txBox="1">
            <a:spLocks noChangeArrowheads="1"/>
          </p:cNvSpPr>
          <p:nvPr/>
        </p:nvSpPr>
        <p:spPr bwMode="auto">
          <a:xfrm>
            <a:off x="214282" y="2915379"/>
            <a:ext cx="7929562" cy="2708434"/>
          </a:xfrm>
          <a:prstGeom prst="rect">
            <a:avLst/>
          </a:prstGeom>
          <a:solidFill>
            <a:schemeClr val="bg2">
              <a:lumMod val="75000"/>
            </a:schemeClr>
          </a:solidFill>
          <a:ln w="9525">
            <a:noFill/>
            <a:miter lim="800000"/>
            <a:headEnd/>
            <a:tailEnd/>
          </a:ln>
        </p:spPr>
        <p:txBody>
          <a:bodyPr wrap="square">
            <a:spAutoFit/>
          </a:bodyPr>
          <a:lstStyle/>
          <a:p>
            <a:pPr lvl="0">
              <a:buFont typeface="Arial" pitchFamily="34" charset="0"/>
              <a:buChar char="•"/>
            </a:pPr>
            <a:r>
              <a:rPr lang="en-US" sz="2000" b="1" i="1" dirty="0" smtClean="0">
                <a:solidFill>
                  <a:srgbClr val="002060"/>
                </a:solidFill>
              </a:rPr>
              <a:t>Essential consumer goods            5%</a:t>
            </a:r>
            <a:endParaRPr lang="fr-FR" sz="2000" dirty="0" smtClean="0">
              <a:solidFill>
                <a:srgbClr val="002060"/>
              </a:solidFill>
            </a:endParaRPr>
          </a:p>
          <a:p>
            <a:pPr lvl="0">
              <a:buFont typeface="Arial" pitchFamily="34" charset="0"/>
              <a:buChar char="•"/>
            </a:pPr>
            <a:r>
              <a:rPr lang="en-US" sz="2000" b="1" i="1" dirty="0" smtClean="0">
                <a:solidFill>
                  <a:srgbClr val="002060"/>
                </a:solidFill>
              </a:rPr>
              <a:t>Equipment and raw materials       10%</a:t>
            </a:r>
            <a:endParaRPr lang="fr-FR" sz="2000" dirty="0" smtClean="0">
              <a:solidFill>
                <a:srgbClr val="002060"/>
              </a:solidFill>
            </a:endParaRPr>
          </a:p>
          <a:p>
            <a:pPr lvl="0">
              <a:buFont typeface="Arial" pitchFamily="34" charset="0"/>
              <a:buChar char="•"/>
            </a:pPr>
            <a:r>
              <a:rPr lang="en-US" sz="2000" b="1" i="1" dirty="0" smtClean="0">
                <a:solidFill>
                  <a:srgbClr val="002060"/>
                </a:solidFill>
              </a:rPr>
              <a:t>Intermediary goods                        20%</a:t>
            </a:r>
            <a:endParaRPr lang="fr-FR" sz="2000" dirty="0" smtClean="0">
              <a:solidFill>
                <a:srgbClr val="002060"/>
              </a:solidFill>
            </a:endParaRPr>
          </a:p>
          <a:p>
            <a:pPr lvl="0">
              <a:buFont typeface="Arial" pitchFamily="34" charset="0"/>
              <a:buChar char="•"/>
            </a:pPr>
            <a:r>
              <a:rPr lang="en-US" sz="2000" b="1" i="1" dirty="0" smtClean="0">
                <a:solidFill>
                  <a:srgbClr val="002060"/>
                </a:solidFill>
              </a:rPr>
              <a:t>High consumable goods                30%</a:t>
            </a:r>
          </a:p>
          <a:p>
            <a:pPr lvl="0">
              <a:buFont typeface="Arial" pitchFamily="34" charset="0"/>
              <a:buChar char="•"/>
            </a:pPr>
            <a:endParaRPr lang="en-US" b="1" i="1" dirty="0" smtClean="0">
              <a:solidFill>
                <a:srgbClr val="002060"/>
              </a:solidFill>
            </a:endParaRPr>
          </a:p>
          <a:p>
            <a:r>
              <a:rPr lang="en-US" b="1" i="1" dirty="0" smtClean="0">
                <a:solidFill>
                  <a:srgbClr val="002060"/>
                </a:solidFill>
              </a:rPr>
              <a:t>Special surtax of 25% on luxury goods, 12.5% on luxury cars</a:t>
            </a:r>
            <a:endParaRPr lang="fr-FR" dirty="0" smtClean="0">
              <a:solidFill>
                <a:srgbClr val="002060"/>
              </a:solidFill>
            </a:endParaRPr>
          </a:p>
          <a:p>
            <a:endParaRPr lang="fr-FR" dirty="0" smtClean="0"/>
          </a:p>
          <a:p>
            <a:pPr lvl="0"/>
            <a:endParaRPr lang="fr-FR" dirty="0"/>
          </a:p>
          <a:p>
            <a:endParaRPr lang="fr-FR"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Pentagone 21"/>
          <p:cNvSpPr/>
          <p:nvPr/>
        </p:nvSpPr>
        <p:spPr>
          <a:xfrm rot="5400000">
            <a:off x="2483768" y="260648"/>
            <a:ext cx="3456384" cy="8064896"/>
          </a:xfrm>
          <a:prstGeom prst="homePlate">
            <a:avLst>
              <a:gd name="adj" fmla="val 12836"/>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2500298" y="0"/>
            <a:ext cx="5786478" cy="1124744"/>
          </a:xfrm>
          <a:prstGeom prst="rect">
            <a:avLst/>
          </a:prstGeom>
          <a:solidFill>
            <a:srgbClr val="706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272" name="ZoneTexte 14"/>
          <p:cNvSpPr txBox="1">
            <a:spLocks noChangeArrowheads="1"/>
          </p:cNvSpPr>
          <p:nvPr/>
        </p:nvSpPr>
        <p:spPr bwMode="auto">
          <a:xfrm>
            <a:off x="214282" y="2143116"/>
            <a:ext cx="7929562" cy="3636000"/>
          </a:xfrm>
          <a:prstGeom prst="rect">
            <a:avLst/>
          </a:prstGeom>
          <a:solidFill>
            <a:schemeClr val="bg2">
              <a:lumMod val="75000"/>
            </a:schemeClr>
          </a:solidFill>
          <a:ln w="9525">
            <a:noFill/>
            <a:miter lim="800000"/>
            <a:headEnd/>
            <a:tailEnd/>
          </a:ln>
        </p:spPr>
        <p:txBody>
          <a:bodyPr wrap="square">
            <a:spAutoFit/>
          </a:bodyPr>
          <a:lstStyle/>
          <a:p>
            <a:pPr lvl="0"/>
            <a:r>
              <a:rPr lang="fr-FR" sz="2400" b="1" i="1" dirty="0" smtClean="0"/>
              <a:t>h) </a:t>
            </a:r>
            <a:r>
              <a:rPr lang="en-US" sz="2400" b="1" i="1" dirty="0" smtClean="0"/>
              <a:t>Special exonerations as found  in</a:t>
            </a:r>
          </a:p>
          <a:p>
            <a:pPr lvl="0"/>
            <a:r>
              <a:rPr lang="en-US" sz="2400" b="1" i="1" dirty="0" smtClean="0"/>
              <a:t> </a:t>
            </a:r>
          </a:p>
          <a:p>
            <a:pPr lvl="0">
              <a:lnSpc>
                <a:spcPct val="150000"/>
              </a:lnSpc>
              <a:buFontTx/>
              <a:buChar char="-"/>
            </a:pPr>
            <a:r>
              <a:rPr lang="en-US" sz="2400" b="1" i="1" dirty="0" smtClean="0"/>
              <a:t>    </a:t>
            </a:r>
            <a:r>
              <a:rPr lang="en-US" sz="2400" b="1" i="1" dirty="0" smtClean="0">
                <a:solidFill>
                  <a:srgbClr val="006600"/>
                </a:solidFill>
              </a:rPr>
              <a:t>the mining, gas, petrol codes, </a:t>
            </a:r>
          </a:p>
          <a:p>
            <a:pPr lvl="0">
              <a:lnSpc>
                <a:spcPct val="150000"/>
              </a:lnSpc>
            </a:pPr>
            <a:r>
              <a:rPr lang="en-US" sz="2400" b="1" i="1" dirty="0" smtClean="0">
                <a:solidFill>
                  <a:srgbClr val="006600"/>
                </a:solidFill>
              </a:rPr>
              <a:t>-    the industrial free trade regime, </a:t>
            </a:r>
          </a:p>
          <a:p>
            <a:pPr lvl="0">
              <a:lnSpc>
                <a:spcPct val="150000"/>
              </a:lnSpc>
            </a:pPr>
            <a:r>
              <a:rPr lang="en-US" sz="2400" b="1" i="1" dirty="0" smtClean="0">
                <a:solidFill>
                  <a:srgbClr val="006600"/>
                </a:solidFill>
              </a:rPr>
              <a:t>-    the investment promotion code, </a:t>
            </a:r>
          </a:p>
          <a:p>
            <a:pPr lvl="0">
              <a:lnSpc>
                <a:spcPct val="150000"/>
              </a:lnSpc>
            </a:pPr>
            <a:r>
              <a:rPr lang="en-US" sz="2400" b="1" i="1" dirty="0" smtClean="0">
                <a:solidFill>
                  <a:srgbClr val="006600"/>
                </a:solidFill>
              </a:rPr>
              <a:t>-    companies that have signed special conventions     	  with the state</a:t>
            </a:r>
            <a:endParaRPr lang="fr-FR" sz="2400" dirty="0" smtClean="0">
              <a:solidFill>
                <a:srgbClr val="006600"/>
              </a:solidFill>
            </a:endParaRPr>
          </a:p>
          <a:p>
            <a:r>
              <a:rPr lang="fr-FR" sz="2400" b="1" i="1" dirty="0" smtClean="0"/>
              <a:t> </a:t>
            </a:r>
            <a:endParaRPr lang="fr-FR" sz="2400" dirty="0" smtClean="0"/>
          </a:p>
          <a:p>
            <a:pPr lvl="0"/>
            <a:endParaRPr lang="fr-FR" sz="2400" dirty="0"/>
          </a:p>
          <a:p>
            <a:endParaRPr lang="fr-FR" sz="2400" dirty="0"/>
          </a:p>
        </p:txBody>
      </p:sp>
      <p:pic>
        <p:nvPicPr>
          <p:cNvPr id="20" name="Picture 5" descr="D:\INTER Activ\DOUANES\PPT\logo Douanes.png"/>
          <p:cNvPicPr>
            <a:picLocks noChangeAspect="1" noChangeArrowheads="1"/>
          </p:cNvPicPr>
          <p:nvPr/>
        </p:nvPicPr>
        <p:blipFill>
          <a:blip r:embed="rId3" cstate="print"/>
          <a:srcRect/>
          <a:stretch>
            <a:fillRect/>
          </a:stretch>
        </p:blipFill>
        <p:spPr bwMode="auto">
          <a:xfrm>
            <a:off x="7380312" y="5716442"/>
            <a:ext cx="1152128" cy="1141558"/>
          </a:xfrm>
          <a:prstGeom prst="rect">
            <a:avLst/>
          </a:prstGeom>
          <a:noFill/>
          <a:ln w="9525">
            <a:noFill/>
            <a:miter lim="800000"/>
            <a:headEnd/>
            <a:tailEnd/>
          </a:ln>
        </p:spPr>
      </p:pic>
      <p:sp>
        <p:nvSpPr>
          <p:cNvPr id="21" name="Rectangle 20"/>
          <p:cNvSpPr/>
          <p:nvPr/>
        </p:nvSpPr>
        <p:spPr bwMode="auto">
          <a:xfrm>
            <a:off x="0" y="0"/>
            <a:ext cx="2555776" cy="1124744"/>
          </a:xfrm>
          <a:prstGeom prst="rect">
            <a:avLst/>
          </a:prstGeom>
          <a:solidFill>
            <a:srgbClr val="C3B6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8" name="Espace réservé du numéro de diapositive 7"/>
          <p:cNvSpPr>
            <a:spLocks noGrp="1"/>
          </p:cNvSpPr>
          <p:nvPr>
            <p:ph type="sldNum" sz="quarter" idx="12"/>
          </p:nvPr>
        </p:nvSpPr>
        <p:spPr/>
        <p:txBody>
          <a:bodyPr/>
          <a:lstStyle/>
          <a:p>
            <a:pPr>
              <a:defRPr/>
            </a:pPr>
            <a:fld id="{F9F32D5F-E654-4B7C-A4E2-A972EF49D433}" type="slidenum">
              <a:rPr lang="fr-FR" smtClean="0"/>
              <a:pPr>
                <a:defRPr/>
              </a:pPr>
              <a:t>13</a:t>
            </a:fld>
            <a:endParaRPr lang="fr-FR" dirty="0"/>
          </a:p>
        </p:txBody>
      </p:sp>
      <p:sp>
        <p:nvSpPr>
          <p:cNvPr id="16" name="Titre 1"/>
          <p:cNvSpPr txBox="1">
            <a:spLocks/>
          </p:cNvSpPr>
          <p:nvPr/>
        </p:nvSpPr>
        <p:spPr>
          <a:xfrm>
            <a:off x="428597" y="357171"/>
            <a:ext cx="8072494" cy="714375"/>
          </a:xfrm>
          <a:prstGeom prst="rect">
            <a:avLst/>
          </a:prstGeom>
          <a:noFill/>
        </p:spPr>
        <p:txBody>
          <a:bodyPr/>
          <a:lstStyle/>
          <a:p>
            <a:pPr lvl="0" algn="ctr" fontAlgn="auto">
              <a:spcAft>
                <a:spcPts val="0"/>
              </a:spcAft>
              <a:defRPr/>
            </a:pPr>
            <a:r>
              <a:rPr lang="en-US" sz="2400" b="1" i="1" dirty="0" smtClean="0"/>
              <a:t>USEFUL TOOLS TO ENHANCE TRADE FACILITATION</a:t>
            </a:r>
            <a:endParaRPr lang="fr-FR" sz="2400" dirty="0" smtClean="0"/>
          </a:p>
          <a:p>
            <a:pPr algn="ctr" fontAlgn="auto">
              <a:spcAft>
                <a:spcPts val="0"/>
              </a:spcAft>
              <a:defRPr/>
            </a:pPr>
            <a:endParaRPr lang="fr-FR" sz="600" dirty="0">
              <a:solidFill>
                <a:schemeClr val="bg1"/>
              </a:solidFill>
              <a:latin typeface="+mj-lt"/>
              <a:ea typeface="+mj-ea"/>
              <a:cs typeface="+mj-cs"/>
            </a:endParaRPr>
          </a:p>
        </p:txBody>
      </p:sp>
      <p:sp>
        <p:nvSpPr>
          <p:cNvPr id="10" name="ZoneTexte 14"/>
          <p:cNvSpPr txBox="1">
            <a:spLocks noChangeArrowheads="1"/>
          </p:cNvSpPr>
          <p:nvPr/>
        </p:nvSpPr>
        <p:spPr bwMode="auto">
          <a:xfrm>
            <a:off x="357214" y="1238422"/>
            <a:ext cx="7929562" cy="1446550"/>
          </a:xfrm>
          <a:prstGeom prst="rect">
            <a:avLst/>
          </a:prstGeom>
          <a:noFill/>
          <a:ln w="9525">
            <a:noFill/>
            <a:miter lim="800000"/>
            <a:headEnd/>
            <a:tailEnd/>
          </a:ln>
        </p:spPr>
        <p:txBody>
          <a:bodyPr wrap="square">
            <a:spAutoFit/>
          </a:bodyPr>
          <a:lstStyle/>
          <a:p>
            <a:pPr lvl="0"/>
            <a:r>
              <a:rPr lang="en-US" sz="2800" b="1" i="1" dirty="0" smtClean="0">
                <a:solidFill>
                  <a:srgbClr val="006600"/>
                </a:solidFill>
              </a:rPr>
              <a:t>II- </a:t>
            </a:r>
            <a:r>
              <a:rPr lang="en-US" sz="3200" b="1" i="1" dirty="0" smtClean="0">
                <a:solidFill>
                  <a:srgbClr val="006600"/>
                </a:solidFill>
              </a:rPr>
              <a:t>AN ATTRACTIVE TAX SYSTEM</a:t>
            </a:r>
            <a:endParaRPr lang="fr-FR" sz="2800" b="1" i="1" dirty="0" smtClean="0">
              <a:solidFill>
                <a:srgbClr val="006600"/>
              </a:solidFill>
            </a:endParaRPr>
          </a:p>
          <a:p>
            <a:endParaRPr lang="fr-FR" sz="2800" b="1" dirty="0">
              <a:solidFill>
                <a:srgbClr val="006600"/>
              </a:solidFill>
            </a:endParaRPr>
          </a:p>
          <a:p>
            <a:endParaRPr lang="fr-FR" sz="2800" b="1" dirty="0">
              <a:solidFill>
                <a:srgbClr val="006600"/>
              </a:solidFill>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Pentagone 21"/>
          <p:cNvSpPr/>
          <p:nvPr/>
        </p:nvSpPr>
        <p:spPr>
          <a:xfrm rot="5400000">
            <a:off x="2483768" y="260648"/>
            <a:ext cx="3456384" cy="8064896"/>
          </a:xfrm>
          <a:prstGeom prst="homePlate">
            <a:avLst>
              <a:gd name="adj" fmla="val 12836"/>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2500298" y="0"/>
            <a:ext cx="5786478" cy="1124744"/>
          </a:xfrm>
          <a:prstGeom prst="rect">
            <a:avLst/>
          </a:prstGeom>
          <a:solidFill>
            <a:srgbClr val="706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272" name="ZoneTexte 14"/>
          <p:cNvSpPr txBox="1">
            <a:spLocks noChangeArrowheads="1"/>
          </p:cNvSpPr>
          <p:nvPr/>
        </p:nvSpPr>
        <p:spPr bwMode="auto">
          <a:xfrm>
            <a:off x="214282" y="2714620"/>
            <a:ext cx="7929562" cy="2677656"/>
          </a:xfrm>
          <a:prstGeom prst="rect">
            <a:avLst/>
          </a:prstGeom>
          <a:solidFill>
            <a:schemeClr val="bg2">
              <a:lumMod val="75000"/>
            </a:schemeClr>
          </a:solidFill>
          <a:ln w="9525">
            <a:noFill/>
            <a:miter lim="800000"/>
            <a:headEnd/>
            <a:tailEnd/>
          </a:ln>
        </p:spPr>
        <p:txBody>
          <a:bodyPr wrap="square">
            <a:spAutoFit/>
          </a:bodyPr>
          <a:lstStyle/>
          <a:p>
            <a:r>
              <a:rPr lang="fr-FR" sz="2400" b="1" i="1" dirty="0" smtClean="0"/>
              <a:t>i) </a:t>
            </a:r>
            <a:r>
              <a:rPr lang="en-US" sz="2400" b="1" i="1" dirty="0" smtClean="0"/>
              <a:t>Advantages range from total exoneration during research and exploration to a global 5% during the production phase</a:t>
            </a:r>
            <a:endParaRPr lang="fr-FR" sz="2400" dirty="0" smtClean="0"/>
          </a:p>
          <a:p>
            <a:pPr lvl="0"/>
            <a:endParaRPr lang="fr-FR" sz="2400" dirty="0" smtClean="0"/>
          </a:p>
          <a:p>
            <a:r>
              <a:rPr lang="fr-FR" sz="2400" b="1" i="1" dirty="0" smtClean="0"/>
              <a:t> </a:t>
            </a:r>
            <a:endParaRPr lang="fr-FR" sz="2400" dirty="0" smtClean="0"/>
          </a:p>
          <a:p>
            <a:pPr lvl="0"/>
            <a:endParaRPr lang="fr-FR" sz="2400" dirty="0"/>
          </a:p>
          <a:p>
            <a:endParaRPr lang="fr-FR" sz="2400" dirty="0"/>
          </a:p>
        </p:txBody>
      </p:sp>
      <p:pic>
        <p:nvPicPr>
          <p:cNvPr id="20" name="Picture 5" descr="D:\INTER Activ\DOUANES\PPT\logo Douanes.png"/>
          <p:cNvPicPr>
            <a:picLocks noChangeAspect="1" noChangeArrowheads="1"/>
          </p:cNvPicPr>
          <p:nvPr/>
        </p:nvPicPr>
        <p:blipFill>
          <a:blip r:embed="rId3" cstate="print"/>
          <a:srcRect/>
          <a:stretch>
            <a:fillRect/>
          </a:stretch>
        </p:blipFill>
        <p:spPr bwMode="auto">
          <a:xfrm>
            <a:off x="7380312" y="5716442"/>
            <a:ext cx="1152128" cy="1141558"/>
          </a:xfrm>
          <a:prstGeom prst="rect">
            <a:avLst/>
          </a:prstGeom>
          <a:noFill/>
          <a:ln w="9525">
            <a:noFill/>
            <a:miter lim="800000"/>
            <a:headEnd/>
            <a:tailEnd/>
          </a:ln>
        </p:spPr>
      </p:pic>
      <p:sp>
        <p:nvSpPr>
          <p:cNvPr id="21" name="Rectangle 20"/>
          <p:cNvSpPr/>
          <p:nvPr/>
        </p:nvSpPr>
        <p:spPr bwMode="auto">
          <a:xfrm>
            <a:off x="0" y="0"/>
            <a:ext cx="2555776" cy="1124744"/>
          </a:xfrm>
          <a:prstGeom prst="rect">
            <a:avLst/>
          </a:prstGeom>
          <a:solidFill>
            <a:srgbClr val="C3B6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8" name="Espace réservé du numéro de diapositive 7"/>
          <p:cNvSpPr>
            <a:spLocks noGrp="1"/>
          </p:cNvSpPr>
          <p:nvPr>
            <p:ph type="sldNum" sz="quarter" idx="12"/>
          </p:nvPr>
        </p:nvSpPr>
        <p:spPr/>
        <p:txBody>
          <a:bodyPr/>
          <a:lstStyle/>
          <a:p>
            <a:pPr>
              <a:defRPr/>
            </a:pPr>
            <a:fld id="{F9F32D5F-E654-4B7C-A4E2-A972EF49D433}" type="slidenum">
              <a:rPr lang="fr-FR" smtClean="0"/>
              <a:pPr>
                <a:defRPr/>
              </a:pPr>
              <a:t>14</a:t>
            </a:fld>
            <a:endParaRPr lang="fr-FR" dirty="0"/>
          </a:p>
        </p:txBody>
      </p:sp>
      <p:sp>
        <p:nvSpPr>
          <p:cNvPr id="16" name="Titre 1"/>
          <p:cNvSpPr txBox="1">
            <a:spLocks/>
          </p:cNvSpPr>
          <p:nvPr/>
        </p:nvSpPr>
        <p:spPr>
          <a:xfrm>
            <a:off x="428597" y="357171"/>
            <a:ext cx="8072494" cy="714375"/>
          </a:xfrm>
          <a:prstGeom prst="rect">
            <a:avLst/>
          </a:prstGeom>
          <a:noFill/>
        </p:spPr>
        <p:txBody>
          <a:bodyPr/>
          <a:lstStyle/>
          <a:p>
            <a:pPr lvl="0" algn="ctr" fontAlgn="auto">
              <a:spcAft>
                <a:spcPts val="0"/>
              </a:spcAft>
              <a:defRPr/>
            </a:pPr>
            <a:r>
              <a:rPr lang="en-US" sz="2400" b="1" i="1" dirty="0" smtClean="0"/>
              <a:t>USEFUL TOOLS TO ENHANCE TRADE FACILITATION</a:t>
            </a:r>
            <a:endParaRPr lang="fr-FR" sz="2400" dirty="0" smtClean="0"/>
          </a:p>
          <a:p>
            <a:pPr algn="ctr" fontAlgn="auto">
              <a:spcAft>
                <a:spcPts val="0"/>
              </a:spcAft>
              <a:defRPr/>
            </a:pPr>
            <a:endParaRPr lang="fr-FR" sz="600" dirty="0">
              <a:solidFill>
                <a:schemeClr val="bg1"/>
              </a:solidFill>
              <a:latin typeface="+mj-lt"/>
              <a:ea typeface="+mj-ea"/>
              <a:cs typeface="+mj-cs"/>
            </a:endParaRPr>
          </a:p>
        </p:txBody>
      </p:sp>
      <p:sp>
        <p:nvSpPr>
          <p:cNvPr id="10" name="ZoneTexte 14"/>
          <p:cNvSpPr txBox="1">
            <a:spLocks noChangeArrowheads="1"/>
          </p:cNvSpPr>
          <p:nvPr/>
        </p:nvSpPr>
        <p:spPr bwMode="auto">
          <a:xfrm>
            <a:off x="357214" y="1238422"/>
            <a:ext cx="7929562" cy="1446550"/>
          </a:xfrm>
          <a:prstGeom prst="rect">
            <a:avLst/>
          </a:prstGeom>
          <a:noFill/>
          <a:ln w="9525">
            <a:noFill/>
            <a:miter lim="800000"/>
            <a:headEnd/>
            <a:tailEnd/>
          </a:ln>
        </p:spPr>
        <p:txBody>
          <a:bodyPr wrap="square">
            <a:spAutoFit/>
          </a:bodyPr>
          <a:lstStyle/>
          <a:p>
            <a:pPr lvl="0"/>
            <a:r>
              <a:rPr lang="en-US" sz="2800" b="1" i="1" dirty="0" smtClean="0">
                <a:solidFill>
                  <a:srgbClr val="006600"/>
                </a:solidFill>
              </a:rPr>
              <a:t>II- </a:t>
            </a:r>
            <a:r>
              <a:rPr lang="en-US" sz="3200" b="1" i="1" dirty="0" smtClean="0">
                <a:solidFill>
                  <a:srgbClr val="006600"/>
                </a:solidFill>
              </a:rPr>
              <a:t>AN ATTRACTIVE TAX SYSTEM</a:t>
            </a:r>
            <a:endParaRPr lang="fr-FR" sz="2800" b="1" i="1" dirty="0" smtClean="0">
              <a:solidFill>
                <a:srgbClr val="006600"/>
              </a:solidFill>
            </a:endParaRPr>
          </a:p>
          <a:p>
            <a:endParaRPr lang="fr-FR" sz="2800" dirty="0">
              <a:solidFill>
                <a:srgbClr val="006600"/>
              </a:solidFill>
            </a:endParaRPr>
          </a:p>
          <a:p>
            <a:endParaRPr lang="fr-FR" sz="2800" dirty="0">
              <a:solidFill>
                <a:srgbClr val="006600"/>
              </a:solidFill>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Pentagone 21"/>
          <p:cNvSpPr/>
          <p:nvPr/>
        </p:nvSpPr>
        <p:spPr>
          <a:xfrm rot="5400000">
            <a:off x="2483768" y="260648"/>
            <a:ext cx="3456384" cy="8064896"/>
          </a:xfrm>
          <a:prstGeom prst="homePlate">
            <a:avLst>
              <a:gd name="adj" fmla="val 12836"/>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2500298" y="0"/>
            <a:ext cx="5786478" cy="1124744"/>
          </a:xfrm>
          <a:prstGeom prst="rect">
            <a:avLst/>
          </a:prstGeom>
          <a:solidFill>
            <a:srgbClr val="706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272" name="ZoneTexte 14"/>
          <p:cNvSpPr txBox="1">
            <a:spLocks noChangeArrowheads="1"/>
          </p:cNvSpPr>
          <p:nvPr/>
        </p:nvSpPr>
        <p:spPr bwMode="auto">
          <a:xfrm>
            <a:off x="357214" y="2071678"/>
            <a:ext cx="7929562" cy="3780000"/>
          </a:xfrm>
          <a:prstGeom prst="rect">
            <a:avLst/>
          </a:prstGeom>
          <a:solidFill>
            <a:schemeClr val="bg2">
              <a:lumMod val="75000"/>
            </a:schemeClr>
          </a:solidFill>
          <a:ln w="9525">
            <a:noFill/>
            <a:miter lim="800000"/>
            <a:headEnd/>
            <a:tailEnd/>
          </a:ln>
        </p:spPr>
        <p:txBody>
          <a:bodyPr wrap="square">
            <a:spAutoFit/>
          </a:bodyPr>
          <a:lstStyle/>
          <a:p>
            <a:pPr lvl="0"/>
            <a:r>
              <a:rPr lang="fr-FR" sz="2400" b="1" i="1" dirty="0" smtClean="0"/>
              <a:t>j) </a:t>
            </a:r>
            <a:r>
              <a:rPr lang="en-US" sz="2400" b="1" i="1" dirty="0" smtClean="0"/>
              <a:t>Franchise afforded for via instruments like: </a:t>
            </a:r>
          </a:p>
          <a:p>
            <a:pPr lvl="0">
              <a:lnSpc>
                <a:spcPct val="150000"/>
              </a:lnSpc>
            </a:pPr>
            <a:r>
              <a:rPr lang="en-US" sz="2400" b="1" i="1" dirty="0" smtClean="0">
                <a:solidFill>
                  <a:srgbClr val="7030A0"/>
                </a:solidFill>
              </a:rPr>
              <a:t>-  Article 276  of the CEMAC customs code, </a:t>
            </a:r>
          </a:p>
          <a:p>
            <a:pPr lvl="0">
              <a:lnSpc>
                <a:spcPct val="150000"/>
              </a:lnSpc>
            </a:pPr>
            <a:r>
              <a:rPr lang="en-US" sz="2400" b="1" i="1" dirty="0" smtClean="0">
                <a:solidFill>
                  <a:srgbClr val="7030A0"/>
                </a:solidFill>
              </a:rPr>
              <a:t>-  Act 2/92 UDEAC-556-CD-SE1, </a:t>
            </a:r>
          </a:p>
          <a:p>
            <a:pPr lvl="0">
              <a:lnSpc>
                <a:spcPct val="150000"/>
              </a:lnSpc>
            </a:pPr>
            <a:r>
              <a:rPr lang="en-US" sz="2400" b="1" i="1" dirty="0" smtClean="0">
                <a:solidFill>
                  <a:srgbClr val="7030A0"/>
                </a:solidFill>
              </a:rPr>
              <a:t>-  special statutory texts, </a:t>
            </a:r>
          </a:p>
          <a:p>
            <a:pPr lvl="0">
              <a:lnSpc>
                <a:spcPct val="150000"/>
              </a:lnSpc>
            </a:pPr>
            <a:r>
              <a:rPr lang="en-US" sz="2400" b="1" i="1" dirty="0" smtClean="0">
                <a:solidFill>
                  <a:srgbClr val="7030A0"/>
                </a:solidFill>
              </a:rPr>
              <a:t>-  presidential ordinances, </a:t>
            </a:r>
          </a:p>
          <a:p>
            <a:pPr lvl="0">
              <a:lnSpc>
                <a:spcPct val="150000"/>
              </a:lnSpc>
            </a:pPr>
            <a:r>
              <a:rPr lang="en-US" sz="2400" b="1" i="1" dirty="0" smtClean="0">
                <a:solidFill>
                  <a:srgbClr val="7030A0"/>
                </a:solidFill>
              </a:rPr>
              <a:t>-  finance laws,</a:t>
            </a:r>
          </a:p>
          <a:p>
            <a:pPr lvl="0">
              <a:lnSpc>
                <a:spcPct val="150000"/>
              </a:lnSpc>
            </a:pPr>
            <a:r>
              <a:rPr lang="en-US" sz="2400" b="1" i="1" dirty="0" smtClean="0">
                <a:solidFill>
                  <a:srgbClr val="7030A0"/>
                </a:solidFill>
              </a:rPr>
              <a:t> -  etc.</a:t>
            </a:r>
            <a:endParaRPr lang="fr-FR" sz="2400" dirty="0" smtClean="0">
              <a:solidFill>
                <a:srgbClr val="7030A0"/>
              </a:solidFill>
            </a:endParaRPr>
          </a:p>
          <a:p>
            <a:endParaRPr lang="fr-FR" sz="2400" dirty="0" smtClean="0"/>
          </a:p>
          <a:p>
            <a:pPr lvl="0"/>
            <a:endParaRPr lang="fr-FR" sz="2400" dirty="0" smtClean="0"/>
          </a:p>
          <a:p>
            <a:r>
              <a:rPr lang="fr-FR" sz="2400" b="1" i="1" dirty="0" smtClean="0"/>
              <a:t> </a:t>
            </a:r>
            <a:endParaRPr lang="fr-FR" sz="2400" dirty="0" smtClean="0"/>
          </a:p>
          <a:p>
            <a:pPr lvl="0"/>
            <a:endParaRPr lang="fr-FR" sz="2400" dirty="0"/>
          </a:p>
          <a:p>
            <a:endParaRPr lang="fr-FR" sz="2400" dirty="0"/>
          </a:p>
        </p:txBody>
      </p:sp>
      <p:pic>
        <p:nvPicPr>
          <p:cNvPr id="20" name="Picture 5" descr="D:\INTER Activ\DOUANES\PPT\logo Douanes.png"/>
          <p:cNvPicPr>
            <a:picLocks noChangeAspect="1" noChangeArrowheads="1"/>
          </p:cNvPicPr>
          <p:nvPr/>
        </p:nvPicPr>
        <p:blipFill>
          <a:blip r:embed="rId3" cstate="print"/>
          <a:srcRect/>
          <a:stretch>
            <a:fillRect/>
          </a:stretch>
        </p:blipFill>
        <p:spPr bwMode="auto">
          <a:xfrm>
            <a:off x="7380312" y="5716442"/>
            <a:ext cx="1152128" cy="1141558"/>
          </a:xfrm>
          <a:prstGeom prst="rect">
            <a:avLst/>
          </a:prstGeom>
          <a:noFill/>
          <a:ln w="9525">
            <a:noFill/>
            <a:miter lim="800000"/>
            <a:headEnd/>
            <a:tailEnd/>
          </a:ln>
        </p:spPr>
      </p:pic>
      <p:sp>
        <p:nvSpPr>
          <p:cNvPr id="21" name="Rectangle 20"/>
          <p:cNvSpPr/>
          <p:nvPr/>
        </p:nvSpPr>
        <p:spPr bwMode="auto">
          <a:xfrm>
            <a:off x="0" y="0"/>
            <a:ext cx="2555776" cy="1124744"/>
          </a:xfrm>
          <a:prstGeom prst="rect">
            <a:avLst/>
          </a:prstGeom>
          <a:solidFill>
            <a:srgbClr val="C3B6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8" name="Espace réservé du numéro de diapositive 7"/>
          <p:cNvSpPr>
            <a:spLocks noGrp="1"/>
          </p:cNvSpPr>
          <p:nvPr>
            <p:ph type="sldNum" sz="quarter" idx="12"/>
          </p:nvPr>
        </p:nvSpPr>
        <p:spPr/>
        <p:txBody>
          <a:bodyPr/>
          <a:lstStyle/>
          <a:p>
            <a:pPr>
              <a:defRPr/>
            </a:pPr>
            <a:fld id="{F9F32D5F-E654-4B7C-A4E2-A972EF49D433}" type="slidenum">
              <a:rPr lang="fr-FR" smtClean="0"/>
              <a:pPr>
                <a:defRPr/>
              </a:pPr>
              <a:t>15</a:t>
            </a:fld>
            <a:endParaRPr lang="fr-FR" dirty="0"/>
          </a:p>
        </p:txBody>
      </p:sp>
      <p:sp>
        <p:nvSpPr>
          <p:cNvPr id="16" name="Titre 1"/>
          <p:cNvSpPr txBox="1">
            <a:spLocks/>
          </p:cNvSpPr>
          <p:nvPr/>
        </p:nvSpPr>
        <p:spPr>
          <a:xfrm>
            <a:off x="428597" y="285733"/>
            <a:ext cx="8072494" cy="714375"/>
          </a:xfrm>
          <a:prstGeom prst="rect">
            <a:avLst/>
          </a:prstGeom>
          <a:noFill/>
        </p:spPr>
        <p:txBody>
          <a:bodyPr/>
          <a:lstStyle/>
          <a:p>
            <a:pPr lvl="0" algn="ctr" fontAlgn="auto">
              <a:spcAft>
                <a:spcPts val="0"/>
              </a:spcAft>
              <a:defRPr/>
            </a:pPr>
            <a:r>
              <a:rPr lang="en-US" sz="2400" b="1" i="1" dirty="0" smtClean="0"/>
              <a:t>USEFUL TOOLS TO ENHANCE TRADE FACILITATION</a:t>
            </a:r>
            <a:endParaRPr lang="fr-FR" sz="2400" dirty="0" smtClean="0"/>
          </a:p>
          <a:p>
            <a:pPr algn="ctr" fontAlgn="auto">
              <a:spcAft>
                <a:spcPts val="0"/>
              </a:spcAft>
              <a:defRPr/>
            </a:pPr>
            <a:endParaRPr lang="fr-FR" sz="600" dirty="0">
              <a:solidFill>
                <a:schemeClr val="bg1"/>
              </a:solidFill>
              <a:latin typeface="+mj-lt"/>
              <a:ea typeface="+mj-ea"/>
              <a:cs typeface="+mj-cs"/>
            </a:endParaRPr>
          </a:p>
        </p:txBody>
      </p:sp>
      <p:sp>
        <p:nvSpPr>
          <p:cNvPr id="10" name="ZoneTexte 14"/>
          <p:cNvSpPr txBox="1">
            <a:spLocks noChangeArrowheads="1"/>
          </p:cNvSpPr>
          <p:nvPr/>
        </p:nvSpPr>
        <p:spPr bwMode="auto">
          <a:xfrm>
            <a:off x="357214" y="1238422"/>
            <a:ext cx="7929562" cy="1446550"/>
          </a:xfrm>
          <a:prstGeom prst="rect">
            <a:avLst/>
          </a:prstGeom>
          <a:noFill/>
          <a:ln w="9525">
            <a:noFill/>
            <a:miter lim="800000"/>
            <a:headEnd/>
            <a:tailEnd/>
          </a:ln>
        </p:spPr>
        <p:txBody>
          <a:bodyPr wrap="square">
            <a:spAutoFit/>
          </a:bodyPr>
          <a:lstStyle/>
          <a:p>
            <a:pPr lvl="0"/>
            <a:r>
              <a:rPr lang="en-US" sz="2800" b="1" i="1" dirty="0" smtClean="0">
                <a:solidFill>
                  <a:srgbClr val="006600"/>
                </a:solidFill>
              </a:rPr>
              <a:t>II- </a:t>
            </a:r>
            <a:r>
              <a:rPr lang="en-US" sz="3200" b="1" i="1" dirty="0" smtClean="0">
                <a:solidFill>
                  <a:srgbClr val="006600"/>
                </a:solidFill>
              </a:rPr>
              <a:t>AN ATTRACTIVE TAX SYSTEM</a:t>
            </a:r>
            <a:endParaRPr lang="fr-FR" sz="2800" b="1" i="1" dirty="0" smtClean="0">
              <a:solidFill>
                <a:srgbClr val="006600"/>
              </a:solidFill>
            </a:endParaRPr>
          </a:p>
          <a:p>
            <a:endParaRPr lang="fr-FR" sz="2800" b="1" dirty="0">
              <a:solidFill>
                <a:srgbClr val="006600"/>
              </a:solidFill>
            </a:endParaRPr>
          </a:p>
          <a:p>
            <a:endParaRPr lang="fr-FR" sz="2800" b="1" dirty="0">
              <a:solidFill>
                <a:srgbClr val="006600"/>
              </a:solidFill>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Pentagone 21"/>
          <p:cNvSpPr/>
          <p:nvPr/>
        </p:nvSpPr>
        <p:spPr>
          <a:xfrm rot="5400000">
            <a:off x="2483768" y="260648"/>
            <a:ext cx="3456384" cy="8064896"/>
          </a:xfrm>
          <a:prstGeom prst="homePlate">
            <a:avLst>
              <a:gd name="adj" fmla="val 12836"/>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2500298" y="0"/>
            <a:ext cx="5786478" cy="1124744"/>
          </a:xfrm>
          <a:prstGeom prst="rect">
            <a:avLst/>
          </a:prstGeom>
          <a:solidFill>
            <a:srgbClr val="706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272" name="ZoneTexte 14"/>
          <p:cNvSpPr txBox="1">
            <a:spLocks noChangeArrowheads="1"/>
          </p:cNvSpPr>
          <p:nvPr/>
        </p:nvSpPr>
        <p:spPr bwMode="auto">
          <a:xfrm>
            <a:off x="214282" y="2571744"/>
            <a:ext cx="7929562" cy="2916000"/>
          </a:xfrm>
          <a:prstGeom prst="rect">
            <a:avLst/>
          </a:prstGeom>
          <a:solidFill>
            <a:schemeClr val="bg2">
              <a:lumMod val="75000"/>
            </a:schemeClr>
          </a:solidFill>
          <a:ln w="9525">
            <a:noFill/>
            <a:miter lim="800000"/>
            <a:headEnd/>
            <a:tailEnd/>
          </a:ln>
        </p:spPr>
        <p:txBody>
          <a:bodyPr wrap="square">
            <a:spAutoFit/>
          </a:bodyPr>
          <a:lstStyle/>
          <a:p>
            <a:pPr lvl="0"/>
            <a:r>
              <a:rPr lang="en-US" sz="2400" b="1" i="1" dirty="0" smtClean="0"/>
              <a:t>Our countries rely on international trade for economic growth. As agencies at borders we constantly bear in mind how our work impacts upon those businesses that trade across borders and how we can become more effective and efficient to minimize our regulatory impact and encourage cross border trade</a:t>
            </a:r>
            <a:endParaRPr lang="fr-FR" sz="2400" dirty="0" smtClean="0"/>
          </a:p>
          <a:p>
            <a:pPr lvl="0"/>
            <a:endParaRPr lang="fr-FR" sz="2400" dirty="0" smtClean="0"/>
          </a:p>
          <a:p>
            <a:r>
              <a:rPr lang="fr-FR" sz="2400" b="1" i="1" dirty="0" smtClean="0"/>
              <a:t> </a:t>
            </a:r>
            <a:endParaRPr lang="fr-FR" sz="2400" dirty="0" smtClean="0"/>
          </a:p>
          <a:p>
            <a:pPr lvl="0"/>
            <a:endParaRPr lang="fr-FR" sz="2400" dirty="0"/>
          </a:p>
          <a:p>
            <a:endParaRPr lang="fr-FR" sz="2400" dirty="0"/>
          </a:p>
        </p:txBody>
      </p:sp>
      <p:pic>
        <p:nvPicPr>
          <p:cNvPr id="20" name="Picture 5" descr="D:\INTER Activ\DOUANES\PPT\logo Douanes.png"/>
          <p:cNvPicPr>
            <a:picLocks noChangeAspect="1" noChangeArrowheads="1"/>
          </p:cNvPicPr>
          <p:nvPr/>
        </p:nvPicPr>
        <p:blipFill>
          <a:blip r:embed="rId3" cstate="print"/>
          <a:srcRect/>
          <a:stretch>
            <a:fillRect/>
          </a:stretch>
        </p:blipFill>
        <p:spPr bwMode="auto">
          <a:xfrm>
            <a:off x="7380312" y="5716442"/>
            <a:ext cx="1152128" cy="1141558"/>
          </a:xfrm>
          <a:prstGeom prst="rect">
            <a:avLst/>
          </a:prstGeom>
          <a:noFill/>
          <a:ln w="9525">
            <a:noFill/>
            <a:miter lim="800000"/>
            <a:headEnd/>
            <a:tailEnd/>
          </a:ln>
        </p:spPr>
      </p:pic>
      <p:sp>
        <p:nvSpPr>
          <p:cNvPr id="21" name="Rectangle 20"/>
          <p:cNvSpPr/>
          <p:nvPr/>
        </p:nvSpPr>
        <p:spPr bwMode="auto">
          <a:xfrm>
            <a:off x="0" y="0"/>
            <a:ext cx="2555776" cy="1124744"/>
          </a:xfrm>
          <a:prstGeom prst="rect">
            <a:avLst/>
          </a:prstGeom>
          <a:solidFill>
            <a:srgbClr val="C3B6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8" name="Espace réservé du numéro de diapositive 7"/>
          <p:cNvSpPr>
            <a:spLocks noGrp="1"/>
          </p:cNvSpPr>
          <p:nvPr>
            <p:ph type="sldNum" sz="quarter" idx="12"/>
          </p:nvPr>
        </p:nvSpPr>
        <p:spPr/>
        <p:txBody>
          <a:bodyPr/>
          <a:lstStyle/>
          <a:p>
            <a:pPr>
              <a:defRPr/>
            </a:pPr>
            <a:fld id="{F9F32D5F-E654-4B7C-A4E2-A972EF49D433}" type="slidenum">
              <a:rPr lang="fr-FR" smtClean="0"/>
              <a:pPr>
                <a:defRPr/>
              </a:pPr>
              <a:t>16</a:t>
            </a:fld>
            <a:endParaRPr lang="fr-FR" dirty="0"/>
          </a:p>
        </p:txBody>
      </p:sp>
      <p:sp>
        <p:nvSpPr>
          <p:cNvPr id="16" name="Titre 1"/>
          <p:cNvSpPr txBox="1">
            <a:spLocks/>
          </p:cNvSpPr>
          <p:nvPr/>
        </p:nvSpPr>
        <p:spPr>
          <a:xfrm>
            <a:off x="428597" y="357171"/>
            <a:ext cx="8072494" cy="714375"/>
          </a:xfrm>
          <a:prstGeom prst="rect">
            <a:avLst/>
          </a:prstGeom>
          <a:noFill/>
        </p:spPr>
        <p:txBody>
          <a:bodyPr/>
          <a:lstStyle/>
          <a:p>
            <a:pPr lvl="0" algn="ctr" fontAlgn="auto">
              <a:spcAft>
                <a:spcPts val="0"/>
              </a:spcAft>
              <a:defRPr/>
            </a:pPr>
            <a:r>
              <a:rPr lang="en-US" sz="2400" b="1" i="1" dirty="0" smtClean="0"/>
              <a:t>USEFUL TOOLS TO ENHANCE TRADE FACILITATION</a:t>
            </a:r>
            <a:endParaRPr lang="fr-FR" sz="2400" dirty="0" smtClean="0"/>
          </a:p>
          <a:p>
            <a:pPr algn="ctr" fontAlgn="auto">
              <a:spcAft>
                <a:spcPts val="0"/>
              </a:spcAft>
              <a:defRPr/>
            </a:pPr>
            <a:endParaRPr lang="fr-FR" sz="600" dirty="0">
              <a:solidFill>
                <a:schemeClr val="bg1"/>
              </a:solidFill>
              <a:latin typeface="+mj-lt"/>
              <a:ea typeface="+mj-ea"/>
              <a:cs typeface="+mj-cs"/>
            </a:endParaRPr>
          </a:p>
        </p:txBody>
      </p:sp>
      <p:sp>
        <p:nvSpPr>
          <p:cNvPr id="10" name="ZoneTexte 14"/>
          <p:cNvSpPr txBox="1">
            <a:spLocks noChangeArrowheads="1"/>
          </p:cNvSpPr>
          <p:nvPr/>
        </p:nvSpPr>
        <p:spPr bwMode="auto">
          <a:xfrm>
            <a:off x="357214" y="1238422"/>
            <a:ext cx="7929562" cy="2246769"/>
          </a:xfrm>
          <a:prstGeom prst="rect">
            <a:avLst/>
          </a:prstGeom>
          <a:noFill/>
          <a:ln w="9525">
            <a:noFill/>
            <a:miter lim="800000"/>
            <a:headEnd/>
            <a:tailEnd/>
          </a:ln>
        </p:spPr>
        <p:txBody>
          <a:bodyPr wrap="square">
            <a:spAutoFit/>
          </a:bodyPr>
          <a:lstStyle/>
          <a:p>
            <a:r>
              <a:rPr lang="en-US" sz="2800" b="1" i="1" dirty="0" smtClean="0">
                <a:solidFill>
                  <a:srgbClr val="006600"/>
                </a:solidFill>
              </a:rPr>
              <a:t>III- CUSTOMS BUSINESS PARTNERSHIP </a:t>
            </a:r>
          </a:p>
          <a:p>
            <a:r>
              <a:rPr lang="en-US" sz="2800" b="1" i="1" dirty="0" smtClean="0">
                <a:solidFill>
                  <a:srgbClr val="006600"/>
                </a:solidFill>
              </a:rPr>
              <a:t>(</a:t>
            </a:r>
            <a:r>
              <a:rPr lang="en-US" sz="2000" b="1" i="1" dirty="0" smtClean="0">
                <a:solidFill>
                  <a:srgbClr val="006600"/>
                </a:solidFill>
              </a:rPr>
              <a:t>COMBINING OUR TALENTS FOR BETTER PERFOMANCE)</a:t>
            </a:r>
            <a:endParaRPr lang="fr-FR" sz="2800" dirty="0" smtClean="0">
              <a:solidFill>
                <a:srgbClr val="006600"/>
              </a:solidFill>
            </a:endParaRPr>
          </a:p>
          <a:p>
            <a:pPr lvl="0"/>
            <a:endParaRPr lang="fr-FR" sz="2800" b="1" i="1" dirty="0" smtClean="0">
              <a:solidFill>
                <a:srgbClr val="006600"/>
              </a:solidFill>
            </a:endParaRPr>
          </a:p>
          <a:p>
            <a:endParaRPr lang="fr-FR" sz="2800" dirty="0">
              <a:solidFill>
                <a:srgbClr val="006600"/>
              </a:solidFill>
            </a:endParaRPr>
          </a:p>
          <a:p>
            <a:endParaRPr lang="fr-FR" sz="2800" dirty="0">
              <a:solidFill>
                <a:srgbClr val="006600"/>
              </a:solidFill>
            </a:endParaRP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Pentagone 21"/>
          <p:cNvSpPr/>
          <p:nvPr/>
        </p:nvSpPr>
        <p:spPr>
          <a:xfrm rot="5400000">
            <a:off x="2483768" y="260648"/>
            <a:ext cx="3456384" cy="8064896"/>
          </a:xfrm>
          <a:prstGeom prst="homePlate">
            <a:avLst>
              <a:gd name="adj" fmla="val 12836"/>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2500298" y="0"/>
            <a:ext cx="5786478" cy="1124744"/>
          </a:xfrm>
          <a:prstGeom prst="rect">
            <a:avLst/>
          </a:prstGeom>
          <a:solidFill>
            <a:srgbClr val="706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272" name="ZoneTexte 14"/>
          <p:cNvSpPr txBox="1">
            <a:spLocks noChangeArrowheads="1"/>
          </p:cNvSpPr>
          <p:nvPr/>
        </p:nvSpPr>
        <p:spPr bwMode="auto">
          <a:xfrm>
            <a:off x="214282" y="2214554"/>
            <a:ext cx="7929562" cy="3996000"/>
          </a:xfrm>
          <a:prstGeom prst="rect">
            <a:avLst/>
          </a:prstGeom>
          <a:solidFill>
            <a:schemeClr val="bg2">
              <a:lumMod val="75000"/>
            </a:schemeClr>
          </a:solidFill>
          <a:ln w="9525">
            <a:noFill/>
            <a:miter lim="800000"/>
            <a:headEnd/>
            <a:tailEnd/>
          </a:ln>
        </p:spPr>
        <p:txBody>
          <a:bodyPr wrap="square">
            <a:spAutoFit/>
          </a:bodyPr>
          <a:lstStyle/>
          <a:p>
            <a:r>
              <a:rPr lang="en-US" sz="2400" b="1" i="1" dirty="0" smtClean="0"/>
              <a:t>Customs business collaboration at the frontline also produces direct benefits in the domain of trade security and compliance</a:t>
            </a:r>
          </a:p>
          <a:p>
            <a:endParaRPr lang="fr-FR" sz="2400" dirty="0" smtClean="0"/>
          </a:p>
          <a:p>
            <a:r>
              <a:rPr lang="en-US" sz="2400" b="1" i="1" dirty="0" smtClean="0">
                <a:solidFill>
                  <a:srgbClr val="006600"/>
                </a:solidFill>
              </a:rPr>
              <a:t>Results of this collaboration:</a:t>
            </a:r>
          </a:p>
          <a:p>
            <a:endParaRPr lang="en-US" sz="2400" b="1" i="1" dirty="0" smtClean="0">
              <a:solidFill>
                <a:srgbClr val="006600"/>
              </a:solidFill>
            </a:endParaRPr>
          </a:p>
          <a:p>
            <a:pPr lvl="0">
              <a:buFont typeface="Wingdings" pitchFamily="2" charset="2"/>
              <a:buChar char="q"/>
            </a:pPr>
            <a:r>
              <a:rPr lang="en-US" sz="2000" b="1" i="1" dirty="0" smtClean="0">
                <a:solidFill>
                  <a:srgbClr val="7030A0"/>
                </a:solidFill>
              </a:rPr>
              <a:t>Cameroon Customs business forum</a:t>
            </a:r>
            <a:endParaRPr lang="fr-FR" sz="2000" dirty="0" smtClean="0">
              <a:solidFill>
                <a:srgbClr val="7030A0"/>
              </a:solidFill>
            </a:endParaRPr>
          </a:p>
          <a:p>
            <a:pPr lvl="0">
              <a:buFont typeface="Wingdings" pitchFamily="2" charset="2"/>
              <a:buChar char="q"/>
            </a:pPr>
            <a:r>
              <a:rPr lang="en-US" sz="2000" b="1" i="1" dirty="0" smtClean="0">
                <a:solidFill>
                  <a:srgbClr val="7030A0"/>
                </a:solidFill>
              </a:rPr>
              <a:t>Stakeholder’s  nights during which meritorious enterprises are rewarded</a:t>
            </a:r>
            <a:endParaRPr lang="fr-FR" sz="2000" dirty="0" smtClean="0">
              <a:solidFill>
                <a:srgbClr val="7030A0"/>
              </a:solidFill>
            </a:endParaRPr>
          </a:p>
          <a:p>
            <a:pPr lvl="0">
              <a:buFont typeface="Wingdings" pitchFamily="2" charset="2"/>
              <a:buChar char="q"/>
            </a:pPr>
            <a:r>
              <a:rPr lang="en-US" sz="2000" b="1" i="1" dirty="0" smtClean="0">
                <a:solidFill>
                  <a:srgbClr val="7030A0"/>
                </a:solidFill>
              </a:rPr>
              <a:t>Signing of performance contracts between 20 enterprises and the customs administration  </a:t>
            </a:r>
            <a:endParaRPr lang="fr-FR" sz="2000" dirty="0" smtClean="0">
              <a:solidFill>
                <a:srgbClr val="7030A0"/>
              </a:solidFill>
            </a:endParaRPr>
          </a:p>
          <a:p>
            <a:pPr lvl="0"/>
            <a:endParaRPr lang="fr-FR" sz="2400" dirty="0" smtClean="0"/>
          </a:p>
          <a:p>
            <a:r>
              <a:rPr lang="fr-FR" sz="2400" b="1" i="1" dirty="0" smtClean="0"/>
              <a:t> </a:t>
            </a:r>
            <a:endParaRPr lang="fr-FR" sz="2400" dirty="0" smtClean="0"/>
          </a:p>
          <a:p>
            <a:pPr lvl="0"/>
            <a:endParaRPr lang="fr-FR" sz="2400" dirty="0"/>
          </a:p>
          <a:p>
            <a:endParaRPr lang="fr-FR" sz="2400" dirty="0"/>
          </a:p>
        </p:txBody>
      </p:sp>
      <p:pic>
        <p:nvPicPr>
          <p:cNvPr id="20" name="Picture 5" descr="D:\INTER Activ\DOUANES\PPT\logo Douanes.png"/>
          <p:cNvPicPr>
            <a:picLocks noChangeAspect="1" noChangeArrowheads="1"/>
          </p:cNvPicPr>
          <p:nvPr/>
        </p:nvPicPr>
        <p:blipFill>
          <a:blip r:embed="rId3" cstate="print"/>
          <a:srcRect/>
          <a:stretch>
            <a:fillRect/>
          </a:stretch>
        </p:blipFill>
        <p:spPr bwMode="auto">
          <a:xfrm>
            <a:off x="7380312" y="5716442"/>
            <a:ext cx="1152128" cy="1141558"/>
          </a:xfrm>
          <a:prstGeom prst="rect">
            <a:avLst/>
          </a:prstGeom>
          <a:noFill/>
          <a:ln w="9525">
            <a:noFill/>
            <a:miter lim="800000"/>
            <a:headEnd/>
            <a:tailEnd/>
          </a:ln>
        </p:spPr>
      </p:pic>
      <p:sp>
        <p:nvSpPr>
          <p:cNvPr id="21" name="Rectangle 20"/>
          <p:cNvSpPr/>
          <p:nvPr/>
        </p:nvSpPr>
        <p:spPr bwMode="auto">
          <a:xfrm>
            <a:off x="0" y="0"/>
            <a:ext cx="2555776" cy="1124744"/>
          </a:xfrm>
          <a:prstGeom prst="rect">
            <a:avLst/>
          </a:prstGeom>
          <a:solidFill>
            <a:srgbClr val="C3B6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8" name="Espace réservé du numéro de diapositive 7"/>
          <p:cNvSpPr>
            <a:spLocks noGrp="1"/>
          </p:cNvSpPr>
          <p:nvPr>
            <p:ph type="sldNum" sz="quarter" idx="12"/>
          </p:nvPr>
        </p:nvSpPr>
        <p:spPr/>
        <p:txBody>
          <a:bodyPr/>
          <a:lstStyle/>
          <a:p>
            <a:pPr>
              <a:defRPr/>
            </a:pPr>
            <a:fld id="{F9F32D5F-E654-4B7C-A4E2-A972EF49D433}" type="slidenum">
              <a:rPr lang="fr-FR" smtClean="0"/>
              <a:pPr>
                <a:defRPr/>
              </a:pPr>
              <a:t>17</a:t>
            </a:fld>
            <a:endParaRPr lang="fr-FR" dirty="0"/>
          </a:p>
        </p:txBody>
      </p:sp>
      <p:sp>
        <p:nvSpPr>
          <p:cNvPr id="16" name="Titre 1"/>
          <p:cNvSpPr txBox="1">
            <a:spLocks/>
          </p:cNvSpPr>
          <p:nvPr/>
        </p:nvSpPr>
        <p:spPr>
          <a:xfrm>
            <a:off x="428597" y="285728"/>
            <a:ext cx="8072494" cy="714375"/>
          </a:xfrm>
          <a:prstGeom prst="rect">
            <a:avLst/>
          </a:prstGeom>
          <a:noFill/>
        </p:spPr>
        <p:txBody>
          <a:bodyPr/>
          <a:lstStyle/>
          <a:p>
            <a:pPr lvl="0" algn="ctr" fontAlgn="auto">
              <a:spcAft>
                <a:spcPts val="0"/>
              </a:spcAft>
              <a:defRPr/>
            </a:pPr>
            <a:r>
              <a:rPr lang="en-US" sz="2400" b="1" i="1" dirty="0" smtClean="0"/>
              <a:t>USEFUL TOOLS TO ENHANCE TRADE FACILITATION</a:t>
            </a:r>
            <a:endParaRPr lang="fr-FR" sz="2400" dirty="0" smtClean="0"/>
          </a:p>
          <a:p>
            <a:pPr algn="ctr" fontAlgn="auto">
              <a:spcAft>
                <a:spcPts val="0"/>
              </a:spcAft>
              <a:defRPr/>
            </a:pPr>
            <a:endParaRPr lang="fr-FR" sz="600" dirty="0">
              <a:solidFill>
                <a:schemeClr val="bg1"/>
              </a:solidFill>
              <a:latin typeface="+mj-lt"/>
              <a:ea typeface="+mj-ea"/>
              <a:cs typeface="+mj-cs"/>
            </a:endParaRPr>
          </a:p>
        </p:txBody>
      </p:sp>
      <p:sp>
        <p:nvSpPr>
          <p:cNvPr id="10" name="ZoneTexte 14"/>
          <p:cNvSpPr txBox="1">
            <a:spLocks noChangeArrowheads="1"/>
          </p:cNvSpPr>
          <p:nvPr/>
        </p:nvSpPr>
        <p:spPr bwMode="auto">
          <a:xfrm>
            <a:off x="357214" y="1238422"/>
            <a:ext cx="7929562" cy="1938992"/>
          </a:xfrm>
          <a:prstGeom prst="rect">
            <a:avLst/>
          </a:prstGeom>
          <a:noFill/>
          <a:ln w="9525">
            <a:noFill/>
            <a:miter lim="800000"/>
            <a:headEnd/>
            <a:tailEnd/>
          </a:ln>
        </p:spPr>
        <p:txBody>
          <a:bodyPr wrap="square">
            <a:spAutoFit/>
          </a:bodyPr>
          <a:lstStyle/>
          <a:p>
            <a:r>
              <a:rPr lang="en-US" sz="2400" b="1" i="1" dirty="0" smtClean="0">
                <a:solidFill>
                  <a:srgbClr val="006600"/>
                </a:solidFill>
              </a:rPr>
              <a:t>III- CUSTOMS BUSINESS PARTNERSHIP </a:t>
            </a:r>
          </a:p>
          <a:p>
            <a:r>
              <a:rPr lang="en-US" sz="2400" b="1" i="1" dirty="0" smtClean="0">
                <a:solidFill>
                  <a:srgbClr val="006600"/>
                </a:solidFill>
              </a:rPr>
              <a:t>(</a:t>
            </a:r>
            <a:r>
              <a:rPr lang="en-US" b="1" i="1" dirty="0" smtClean="0">
                <a:solidFill>
                  <a:srgbClr val="006600"/>
                </a:solidFill>
              </a:rPr>
              <a:t>COMBINING OUR TALENTS FOR BETTER PERFOMANCE)</a:t>
            </a:r>
            <a:endParaRPr lang="fr-FR" sz="2400" dirty="0" smtClean="0">
              <a:solidFill>
                <a:srgbClr val="006600"/>
              </a:solidFill>
            </a:endParaRPr>
          </a:p>
          <a:p>
            <a:pPr lvl="0"/>
            <a:endParaRPr lang="fr-FR" sz="2400" b="1" i="1" dirty="0" smtClean="0">
              <a:solidFill>
                <a:srgbClr val="006600"/>
              </a:solidFill>
            </a:endParaRPr>
          </a:p>
          <a:p>
            <a:endParaRPr lang="fr-FR" sz="2400" dirty="0">
              <a:solidFill>
                <a:srgbClr val="006600"/>
              </a:solidFill>
            </a:endParaRPr>
          </a:p>
          <a:p>
            <a:endParaRPr lang="fr-FR" sz="2400" dirty="0">
              <a:solidFill>
                <a:srgbClr val="006600"/>
              </a:solidFill>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Pentagone 21"/>
          <p:cNvSpPr/>
          <p:nvPr/>
        </p:nvSpPr>
        <p:spPr>
          <a:xfrm rot="5400000">
            <a:off x="2483768" y="260648"/>
            <a:ext cx="3456384" cy="8064896"/>
          </a:xfrm>
          <a:prstGeom prst="homePlate">
            <a:avLst>
              <a:gd name="adj" fmla="val 12836"/>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2500298" y="0"/>
            <a:ext cx="5786478" cy="1124744"/>
          </a:xfrm>
          <a:prstGeom prst="rect">
            <a:avLst/>
          </a:prstGeom>
          <a:solidFill>
            <a:srgbClr val="706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272" name="ZoneTexte 14"/>
          <p:cNvSpPr txBox="1">
            <a:spLocks noChangeArrowheads="1"/>
          </p:cNvSpPr>
          <p:nvPr/>
        </p:nvSpPr>
        <p:spPr bwMode="auto">
          <a:xfrm>
            <a:off x="285776" y="2438467"/>
            <a:ext cx="7929562" cy="684000"/>
          </a:xfrm>
          <a:prstGeom prst="rect">
            <a:avLst/>
          </a:prstGeom>
          <a:solidFill>
            <a:schemeClr val="bg2">
              <a:lumMod val="75000"/>
            </a:schemeClr>
          </a:solidFill>
          <a:ln w="9525">
            <a:noFill/>
            <a:miter lim="800000"/>
            <a:headEnd/>
            <a:tailEnd/>
          </a:ln>
        </p:spPr>
        <p:txBody>
          <a:bodyPr wrap="square">
            <a:spAutoFit/>
          </a:bodyPr>
          <a:lstStyle/>
          <a:p>
            <a:r>
              <a:rPr lang="en-US" b="1" i="1" dirty="0" smtClean="0"/>
              <a:t>Some of the advantages guaranteed to enterprises that validate their contracts include:-</a:t>
            </a:r>
            <a:endParaRPr lang="fr-FR" dirty="0" smtClean="0"/>
          </a:p>
          <a:p>
            <a:pPr lvl="0"/>
            <a:endParaRPr lang="fr-FR" dirty="0"/>
          </a:p>
          <a:p>
            <a:endParaRPr lang="fr-FR" dirty="0"/>
          </a:p>
        </p:txBody>
      </p:sp>
      <p:pic>
        <p:nvPicPr>
          <p:cNvPr id="20" name="Picture 5" descr="D:\INTER Activ\DOUANES\PPT\logo Douanes.png"/>
          <p:cNvPicPr>
            <a:picLocks noChangeAspect="1" noChangeArrowheads="1"/>
          </p:cNvPicPr>
          <p:nvPr/>
        </p:nvPicPr>
        <p:blipFill>
          <a:blip r:embed="rId3" cstate="print"/>
          <a:srcRect/>
          <a:stretch>
            <a:fillRect/>
          </a:stretch>
        </p:blipFill>
        <p:spPr bwMode="auto">
          <a:xfrm>
            <a:off x="7380312" y="5716442"/>
            <a:ext cx="1152128" cy="1141558"/>
          </a:xfrm>
          <a:prstGeom prst="rect">
            <a:avLst/>
          </a:prstGeom>
          <a:noFill/>
          <a:ln w="9525">
            <a:noFill/>
            <a:miter lim="800000"/>
            <a:headEnd/>
            <a:tailEnd/>
          </a:ln>
        </p:spPr>
      </p:pic>
      <p:sp>
        <p:nvSpPr>
          <p:cNvPr id="21" name="Rectangle 20"/>
          <p:cNvSpPr/>
          <p:nvPr/>
        </p:nvSpPr>
        <p:spPr bwMode="auto">
          <a:xfrm>
            <a:off x="0" y="0"/>
            <a:ext cx="2555776" cy="1124744"/>
          </a:xfrm>
          <a:prstGeom prst="rect">
            <a:avLst/>
          </a:prstGeom>
          <a:solidFill>
            <a:srgbClr val="C3B6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8" name="Espace réservé du numéro de diapositive 7"/>
          <p:cNvSpPr>
            <a:spLocks noGrp="1"/>
          </p:cNvSpPr>
          <p:nvPr>
            <p:ph type="sldNum" sz="quarter" idx="12"/>
          </p:nvPr>
        </p:nvSpPr>
        <p:spPr/>
        <p:txBody>
          <a:bodyPr/>
          <a:lstStyle/>
          <a:p>
            <a:pPr>
              <a:defRPr/>
            </a:pPr>
            <a:fld id="{F9F32D5F-E654-4B7C-A4E2-A972EF49D433}" type="slidenum">
              <a:rPr lang="fr-FR" smtClean="0"/>
              <a:pPr>
                <a:defRPr/>
              </a:pPr>
              <a:t>18</a:t>
            </a:fld>
            <a:endParaRPr lang="fr-FR" dirty="0"/>
          </a:p>
        </p:txBody>
      </p:sp>
      <p:sp>
        <p:nvSpPr>
          <p:cNvPr id="16" name="Titre 1"/>
          <p:cNvSpPr txBox="1">
            <a:spLocks/>
          </p:cNvSpPr>
          <p:nvPr/>
        </p:nvSpPr>
        <p:spPr>
          <a:xfrm>
            <a:off x="428597" y="116632"/>
            <a:ext cx="8072494" cy="714375"/>
          </a:xfrm>
          <a:prstGeom prst="rect">
            <a:avLst/>
          </a:prstGeom>
          <a:noFill/>
        </p:spPr>
        <p:txBody>
          <a:bodyPr/>
          <a:lstStyle/>
          <a:p>
            <a:pPr lvl="0" algn="ctr" fontAlgn="auto">
              <a:spcAft>
                <a:spcPts val="0"/>
              </a:spcAft>
              <a:defRPr/>
            </a:pPr>
            <a:r>
              <a:rPr lang="en-US" sz="2400" b="1" i="1" dirty="0" smtClean="0"/>
              <a:t>USEFUL TOOLS TO ENHANCE TRADE FACILITATION</a:t>
            </a:r>
            <a:endParaRPr lang="fr-FR" sz="2400" dirty="0" smtClean="0"/>
          </a:p>
          <a:p>
            <a:pPr algn="ctr" fontAlgn="auto">
              <a:spcAft>
                <a:spcPts val="0"/>
              </a:spcAft>
              <a:defRPr/>
            </a:pPr>
            <a:endParaRPr lang="fr-FR" sz="600" dirty="0">
              <a:solidFill>
                <a:schemeClr val="bg1"/>
              </a:solidFill>
              <a:latin typeface="+mj-lt"/>
              <a:ea typeface="+mj-ea"/>
              <a:cs typeface="+mj-cs"/>
            </a:endParaRPr>
          </a:p>
        </p:txBody>
      </p:sp>
      <p:sp>
        <p:nvSpPr>
          <p:cNvPr id="10" name="ZoneTexte 14"/>
          <p:cNvSpPr txBox="1">
            <a:spLocks noChangeArrowheads="1"/>
          </p:cNvSpPr>
          <p:nvPr/>
        </p:nvSpPr>
        <p:spPr bwMode="auto">
          <a:xfrm>
            <a:off x="357214" y="1238422"/>
            <a:ext cx="7929562" cy="2246769"/>
          </a:xfrm>
          <a:prstGeom prst="rect">
            <a:avLst/>
          </a:prstGeom>
          <a:noFill/>
          <a:ln w="9525">
            <a:noFill/>
            <a:miter lim="800000"/>
            <a:headEnd/>
            <a:tailEnd/>
          </a:ln>
        </p:spPr>
        <p:txBody>
          <a:bodyPr wrap="square">
            <a:spAutoFit/>
          </a:bodyPr>
          <a:lstStyle/>
          <a:p>
            <a:r>
              <a:rPr lang="en-US" sz="2800" b="1" i="1" dirty="0" smtClean="0">
                <a:solidFill>
                  <a:srgbClr val="006600"/>
                </a:solidFill>
              </a:rPr>
              <a:t>III- CUSTOMS BUSINESS PARTNERSHIP </a:t>
            </a:r>
          </a:p>
          <a:p>
            <a:r>
              <a:rPr lang="en-US" sz="2800" b="1" i="1" dirty="0" smtClean="0">
                <a:solidFill>
                  <a:srgbClr val="006600"/>
                </a:solidFill>
              </a:rPr>
              <a:t>(</a:t>
            </a:r>
            <a:r>
              <a:rPr lang="en-US" sz="2000" b="1" i="1" dirty="0" smtClean="0">
                <a:solidFill>
                  <a:srgbClr val="006600"/>
                </a:solidFill>
              </a:rPr>
              <a:t>COMBINING OUR TALENTS FOR BETTER PERFOMANCE)</a:t>
            </a:r>
            <a:endParaRPr lang="fr-FR" sz="2800" dirty="0" smtClean="0">
              <a:solidFill>
                <a:srgbClr val="006600"/>
              </a:solidFill>
            </a:endParaRPr>
          </a:p>
          <a:p>
            <a:pPr lvl="0"/>
            <a:endParaRPr lang="fr-FR" sz="2800" b="1" i="1" dirty="0" smtClean="0">
              <a:solidFill>
                <a:srgbClr val="006600"/>
              </a:solidFill>
            </a:endParaRPr>
          </a:p>
          <a:p>
            <a:endParaRPr lang="fr-FR" sz="2800" dirty="0">
              <a:solidFill>
                <a:srgbClr val="006600"/>
              </a:solidFill>
            </a:endParaRPr>
          </a:p>
          <a:p>
            <a:endParaRPr lang="fr-FR" sz="2800" dirty="0">
              <a:solidFill>
                <a:srgbClr val="006600"/>
              </a:solidFill>
            </a:endParaRPr>
          </a:p>
        </p:txBody>
      </p:sp>
      <p:sp>
        <p:nvSpPr>
          <p:cNvPr id="11" name="ZoneTexte 14"/>
          <p:cNvSpPr txBox="1">
            <a:spLocks noChangeArrowheads="1"/>
          </p:cNvSpPr>
          <p:nvPr/>
        </p:nvSpPr>
        <p:spPr bwMode="auto">
          <a:xfrm>
            <a:off x="285720" y="3103434"/>
            <a:ext cx="7929562" cy="1754326"/>
          </a:xfrm>
          <a:prstGeom prst="rect">
            <a:avLst/>
          </a:prstGeom>
          <a:solidFill>
            <a:srgbClr val="99ACB9"/>
          </a:solidFill>
          <a:ln w="9525">
            <a:noFill/>
            <a:miter lim="800000"/>
            <a:headEnd/>
            <a:tailEnd/>
          </a:ln>
        </p:spPr>
        <p:txBody>
          <a:bodyPr wrap="square">
            <a:spAutoFit/>
          </a:bodyPr>
          <a:lstStyle/>
          <a:p>
            <a:r>
              <a:rPr lang="fr-FR" b="1" i="1" u="sng" dirty="0" err="1" smtClean="0">
                <a:solidFill>
                  <a:srgbClr val="7030A0"/>
                </a:solidFill>
              </a:rPr>
              <a:t>Examples</a:t>
            </a:r>
            <a:r>
              <a:rPr lang="fr-FR" b="1" i="1" u="sng" dirty="0" smtClean="0">
                <a:solidFill>
                  <a:srgbClr val="7030A0"/>
                </a:solidFill>
              </a:rPr>
              <a:t>: </a:t>
            </a:r>
          </a:p>
          <a:p>
            <a:pPr lvl="1">
              <a:buFont typeface="Wingdings" pitchFamily="2" charset="2"/>
              <a:buChar char="§"/>
            </a:pPr>
            <a:r>
              <a:rPr lang="en-US" b="1" i="1" dirty="0" smtClean="0"/>
              <a:t>Privilege of the blue channel (30%-90%)</a:t>
            </a:r>
            <a:endParaRPr lang="fr-FR" dirty="0" smtClean="0"/>
          </a:p>
          <a:p>
            <a:pPr lvl="1">
              <a:buFont typeface="Wingdings" pitchFamily="2" charset="2"/>
              <a:buChar char="§"/>
            </a:pPr>
            <a:r>
              <a:rPr lang="en-US" b="1" i="1" dirty="0" smtClean="0"/>
              <a:t>Initiating enterprises towards the status of  “Authorized Economic Operators”</a:t>
            </a:r>
            <a:endParaRPr lang="fr-FR" dirty="0" smtClean="0"/>
          </a:p>
          <a:p>
            <a:pPr lvl="1">
              <a:buFont typeface="Wingdings" pitchFamily="2" charset="2"/>
              <a:buChar char="§"/>
            </a:pPr>
            <a:r>
              <a:rPr lang="en-US" b="1" i="1" dirty="0" smtClean="0"/>
              <a:t>Special service delivery advantages</a:t>
            </a:r>
            <a:endParaRPr lang="fr-FR" dirty="0"/>
          </a:p>
          <a:p>
            <a:endParaRPr lang="fr-FR" dirty="0"/>
          </a:p>
        </p:txBody>
      </p:sp>
      <p:sp>
        <p:nvSpPr>
          <p:cNvPr id="12" name="ZoneTexte 14"/>
          <p:cNvSpPr txBox="1">
            <a:spLocks noChangeArrowheads="1"/>
          </p:cNvSpPr>
          <p:nvPr/>
        </p:nvSpPr>
        <p:spPr bwMode="auto">
          <a:xfrm>
            <a:off x="285776" y="4786322"/>
            <a:ext cx="7929562" cy="720000"/>
          </a:xfrm>
          <a:prstGeom prst="rect">
            <a:avLst/>
          </a:prstGeom>
          <a:solidFill>
            <a:schemeClr val="bg2">
              <a:lumMod val="75000"/>
            </a:schemeClr>
          </a:solidFill>
          <a:ln w="9525">
            <a:noFill/>
            <a:miter lim="800000"/>
            <a:headEnd/>
            <a:tailEnd/>
          </a:ln>
        </p:spPr>
        <p:txBody>
          <a:bodyPr wrap="square">
            <a:spAutoFit/>
          </a:bodyPr>
          <a:lstStyle/>
          <a:p>
            <a:r>
              <a:rPr lang="en-US" b="1" i="1" dirty="0" smtClean="0"/>
              <a:t>These enterprises have proven to be secure business partners to whom </a:t>
            </a:r>
            <a:r>
              <a:rPr lang="en-US" sz="2000" b="1" i="1" dirty="0" smtClean="0"/>
              <a:t>tangible</a:t>
            </a:r>
            <a:r>
              <a:rPr lang="en-US" b="1" i="1" dirty="0" smtClean="0"/>
              <a:t> benefits have been given based on their performance</a:t>
            </a:r>
            <a:endParaRPr lang="fr-FR" dirty="0" smtClean="0"/>
          </a:p>
          <a:p>
            <a:r>
              <a:rPr lang="fr-FR" b="1" i="1" dirty="0" smtClean="0"/>
              <a:t> </a:t>
            </a:r>
            <a:endParaRPr lang="fr-FR" dirty="0" smtClean="0"/>
          </a:p>
          <a:p>
            <a:pPr lvl="0"/>
            <a:endParaRPr lang="fr-FR" dirty="0"/>
          </a:p>
          <a:p>
            <a:endParaRPr lang="fr-FR" dirty="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Pentagone 21"/>
          <p:cNvSpPr/>
          <p:nvPr/>
        </p:nvSpPr>
        <p:spPr>
          <a:xfrm rot="5400000">
            <a:off x="2483768" y="260648"/>
            <a:ext cx="3456384" cy="8064896"/>
          </a:xfrm>
          <a:prstGeom prst="homePlate">
            <a:avLst>
              <a:gd name="adj" fmla="val 12836"/>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2500298" y="0"/>
            <a:ext cx="5786478" cy="1124744"/>
          </a:xfrm>
          <a:prstGeom prst="rect">
            <a:avLst/>
          </a:prstGeom>
          <a:solidFill>
            <a:srgbClr val="706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272" name="ZoneTexte 14"/>
          <p:cNvSpPr txBox="1">
            <a:spLocks noChangeArrowheads="1"/>
          </p:cNvSpPr>
          <p:nvPr/>
        </p:nvSpPr>
        <p:spPr bwMode="auto">
          <a:xfrm>
            <a:off x="214282" y="2143116"/>
            <a:ext cx="7929562" cy="3384000"/>
          </a:xfrm>
          <a:prstGeom prst="rect">
            <a:avLst/>
          </a:prstGeom>
          <a:solidFill>
            <a:schemeClr val="bg2">
              <a:lumMod val="75000"/>
            </a:schemeClr>
          </a:solidFill>
          <a:ln w="9525">
            <a:noFill/>
            <a:miter lim="800000"/>
            <a:headEnd/>
            <a:tailEnd/>
          </a:ln>
        </p:spPr>
        <p:txBody>
          <a:bodyPr wrap="square">
            <a:spAutoFit/>
          </a:bodyPr>
          <a:lstStyle/>
          <a:p>
            <a:r>
              <a:rPr lang="en-US" sz="2000" b="1" i="1" dirty="0" smtClean="0"/>
              <a:t>a) In 2009 the DGC created a committee for the enhancement of ethics and governance at customs made up members from both the civil society and customs (CPEG)</a:t>
            </a:r>
            <a:endParaRPr lang="fr-FR" sz="2000" dirty="0" smtClean="0"/>
          </a:p>
          <a:p>
            <a:r>
              <a:rPr lang="en-US" sz="2000" b="1" i="1" dirty="0" smtClean="0"/>
              <a:t>Its role to advise the DGC on issues of governance </a:t>
            </a:r>
            <a:endParaRPr lang="fr-FR" sz="2000" dirty="0" smtClean="0"/>
          </a:p>
          <a:p>
            <a:r>
              <a:rPr lang="en-US" sz="2000" b="1" i="1" dirty="0" smtClean="0"/>
              <a:t>A governance operational  unit (COG) receives complaints, queries, etc from service users, treats them and reports to the committee (CPEG), Proposes sanctions and redress</a:t>
            </a:r>
          </a:p>
          <a:p>
            <a:endParaRPr lang="fr-FR" sz="2000" dirty="0" smtClean="0"/>
          </a:p>
          <a:p>
            <a:r>
              <a:rPr lang="en-US" sz="2000" b="1" i="1" dirty="0" smtClean="0"/>
              <a:t>To ease contact, a toll free number 8044 runs 24/24. An email address </a:t>
            </a:r>
            <a:r>
              <a:rPr lang="en-US" sz="2000" b="1" i="1" u="sng" dirty="0" smtClean="0">
                <a:hlinkClick r:id="rId3"/>
              </a:rPr>
              <a:t>gouvernancedouane@yahoo.fr</a:t>
            </a:r>
            <a:r>
              <a:rPr lang="fr-FR" sz="2000" b="1" i="1" dirty="0" smtClean="0"/>
              <a:t> </a:t>
            </a:r>
            <a:endParaRPr lang="fr-FR" sz="2000" dirty="0" smtClean="0"/>
          </a:p>
          <a:p>
            <a:pPr lvl="0"/>
            <a:endParaRPr lang="fr-FR" sz="2000" dirty="0"/>
          </a:p>
          <a:p>
            <a:endParaRPr lang="fr-FR" sz="2000" dirty="0"/>
          </a:p>
        </p:txBody>
      </p:sp>
      <p:pic>
        <p:nvPicPr>
          <p:cNvPr id="20" name="Picture 5" descr="D:\INTER Activ\DOUANES\PPT\logo Douanes.png"/>
          <p:cNvPicPr>
            <a:picLocks noChangeAspect="1" noChangeArrowheads="1"/>
          </p:cNvPicPr>
          <p:nvPr/>
        </p:nvPicPr>
        <p:blipFill>
          <a:blip r:embed="rId4" cstate="print"/>
          <a:srcRect/>
          <a:stretch>
            <a:fillRect/>
          </a:stretch>
        </p:blipFill>
        <p:spPr bwMode="auto">
          <a:xfrm>
            <a:off x="7380312" y="5716442"/>
            <a:ext cx="1152128" cy="1141558"/>
          </a:xfrm>
          <a:prstGeom prst="rect">
            <a:avLst/>
          </a:prstGeom>
          <a:noFill/>
          <a:ln w="9525">
            <a:noFill/>
            <a:miter lim="800000"/>
            <a:headEnd/>
            <a:tailEnd/>
          </a:ln>
        </p:spPr>
      </p:pic>
      <p:sp>
        <p:nvSpPr>
          <p:cNvPr id="21" name="Rectangle 20"/>
          <p:cNvSpPr/>
          <p:nvPr/>
        </p:nvSpPr>
        <p:spPr bwMode="auto">
          <a:xfrm>
            <a:off x="0" y="0"/>
            <a:ext cx="2555776" cy="1124744"/>
          </a:xfrm>
          <a:prstGeom prst="rect">
            <a:avLst/>
          </a:prstGeom>
          <a:solidFill>
            <a:srgbClr val="C3B6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8" name="Espace réservé du numéro de diapositive 7"/>
          <p:cNvSpPr>
            <a:spLocks noGrp="1"/>
          </p:cNvSpPr>
          <p:nvPr>
            <p:ph type="sldNum" sz="quarter" idx="12"/>
          </p:nvPr>
        </p:nvSpPr>
        <p:spPr/>
        <p:txBody>
          <a:bodyPr/>
          <a:lstStyle/>
          <a:p>
            <a:pPr>
              <a:defRPr/>
            </a:pPr>
            <a:fld id="{F9F32D5F-E654-4B7C-A4E2-A972EF49D433}" type="slidenum">
              <a:rPr lang="fr-FR" smtClean="0"/>
              <a:pPr>
                <a:defRPr/>
              </a:pPr>
              <a:t>19</a:t>
            </a:fld>
            <a:endParaRPr lang="fr-FR" dirty="0"/>
          </a:p>
        </p:txBody>
      </p:sp>
      <p:sp>
        <p:nvSpPr>
          <p:cNvPr id="16" name="Titre 1"/>
          <p:cNvSpPr txBox="1">
            <a:spLocks/>
          </p:cNvSpPr>
          <p:nvPr/>
        </p:nvSpPr>
        <p:spPr>
          <a:xfrm>
            <a:off x="428597" y="285733"/>
            <a:ext cx="8072494" cy="714375"/>
          </a:xfrm>
          <a:prstGeom prst="rect">
            <a:avLst/>
          </a:prstGeom>
          <a:noFill/>
        </p:spPr>
        <p:txBody>
          <a:bodyPr/>
          <a:lstStyle/>
          <a:p>
            <a:pPr lvl="0" algn="ctr" fontAlgn="auto">
              <a:spcAft>
                <a:spcPts val="0"/>
              </a:spcAft>
              <a:defRPr/>
            </a:pPr>
            <a:r>
              <a:rPr lang="en-US" sz="2400" b="1" i="1" dirty="0" smtClean="0"/>
              <a:t>USEFUL TOOLS TO ENHANCE TRADE FACILITATION</a:t>
            </a:r>
            <a:endParaRPr lang="fr-FR" sz="2400" dirty="0" smtClean="0"/>
          </a:p>
          <a:p>
            <a:pPr algn="ctr" fontAlgn="auto">
              <a:spcAft>
                <a:spcPts val="0"/>
              </a:spcAft>
              <a:defRPr/>
            </a:pPr>
            <a:endParaRPr lang="fr-FR" sz="600" dirty="0">
              <a:solidFill>
                <a:schemeClr val="bg1"/>
              </a:solidFill>
              <a:latin typeface="+mj-lt"/>
              <a:ea typeface="+mj-ea"/>
              <a:cs typeface="+mj-cs"/>
            </a:endParaRPr>
          </a:p>
        </p:txBody>
      </p:sp>
      <p:sp>
        <p:nvSpPr>
          <p:cNvPr id="10" name="ZoneTexte 14"/>
          <p:cNvSpPr txBox="1">
            <a:spLocks noChangeArrowheads="1"/>
          </p:cNvSpPr>
          <p:nvPr/>
        </p:nvSpPr>
        <p:spPr bwMode="auto">
          <a:xfrm>
            <a:off x="357214" y="1071546"/>
            <a:ext cx="7929562" cy="1044000"/>
          </a:xfrm>
          <a:prstGeom prst="rect">
            <a:avLst/>
          </a:prstGeom>
          <a:noFill/>
          <a:ln w="9525">
            <a:noFill/>
            <a:miter lim="800000"/>
            <a:headEnd/>
            <a:tailEnd/>
          </a:ln>
        </p:spPr>
        <p:txBody>
          <a:bodyPr wrap="square">
            <a:spAutoFit/>
          </a:bodyPr>
          <a:lstStyle/>
          <a:p>
            <a:r>
              <a:rPr lang="en-US" sz="2400" b="1" i="1" dirty="0" smtClean="0">
                <a:solidFill>
                  <a:srgbClr val="006600"/>
                </a:solidFill>
              </a:rPr>
              <a:t>IV- ETHICS AND GOVERNANCE/FIGHT AGAINGST DEVIANT BEHAVIOUR</a:t>
            </a:r>
            <a:endParaRPr lang="fr-FR" sz="2400" b="1" i="1" dirty="0" smtClean="0">
              <a:solidFill>
                <a:srgbClr val="006600"/>
              </a:solidFill>
            </a:endParaRPr>
          </a:p>
          <a:p>
            <a:endParaRPr lang="fr-FR" sz="2400" dirty="0">
              <a:solidFill>
                <a:srgbClr val="006600"/>
              </a:solidFill>
            </a:endParaRPr>
          </a:p>
          <a:p>
            <a:endParaRPr lang="fr-FR" sz="2400" dirty="0">
              <a:solidFill>
                <a:srgbClr val="006600"/>
              </a:solidFill>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Pentagone 15"/>
          <p:cNvSpPr/>
          <p:nvPr/>
        </p:nvSpPr>
        <p:spPr>
          <a:xfrm rot="5400000">
            <a:off x="2699792" y="-1431032"/>
            <a:ext cx="3744416" cy="9144000"/>
          </a:xfrm>
          <a:prstGeom prst="homePlate">
            <a:avLst>
              <a:gd name="adj" fmla="val 0"/>
            </a:avLst>
          </a:pr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63688" y="0"/>
            <a:ext cx="4680520" cy="836712"/>
          </a:xfrm>
          <a:prstGeom prst="rect">
            <a:avLst/>
          </a:prstGeom>
          <a:solidFill>
            <a:srgbClr val="706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Sous-titre 2"/>
          <p:cNvSpPr>
            <a:spLocks noGrp="1"/>
          </p:cNvSpPr>
          <p:nvPr>
            <p:ph type="subTitle" idx="1"/>
          </p:nvPr>
        </p:nvSpPr>
        <p:spPr>
          <a:xfrm>
            <a:off x="9429750" y="1714500"/>
            <a:ext cx="8572500" cy="4929188"/>
          </a:xfrm>
        </p:spPr>
        <p:txBody>
          <a:bodyPr>
            <a:normAutofit/>
          </a:bodyPr>
          <a:lstStyle/>
          <a:p>
            <a:pPr eaLnBrk="1" fontAlgn="auto" hangingPunct="1">
              <a:lnSpc>
                <a:spcPct val="90000"/>
              </a:lnSpc>
              <a:spcAft>
                <a:spcPts val="0"/>
              </a:spcAft>
              <a:buClr>
                <a:srgbClr val="003300"/>
              </a:buClr>
              <a:buFont typeface="Wingdings" pitchFamily="2" charset="2"/>
              <a:buChar char="§"/>
              <a:defRPr/>
            </a:pPr>
            <a:endParaRPr lang="fr-FR" b="1" dirty="0" smtClean="0"/>
          </a:p>
          <a:p>
            <a:pPr eaLnBrk="1" fontAlgn="auto" hangingPunct="1">
              <a:lnSpc>
                <a:spcPct val="90000"/>
              </a:lnSpc>
              <a:spcAft>
                <a:spcPts val="0"/>
              </a:spcAft>
              <a:buClr>
                <a:srgbClr val="003300"/>
              </a:buClr>
              <a:buFont typeface="Wingdings" pitchFamily="2" charset="2"/>
              <a:buChar char="§"/>
              <a:defRPr/>
            </a:pPr>
            <a:endParaRPr lang="fr-FR" b="1" dirty="0" smtClean="0"/>
          </a:p>
          <a:p>
            <a:pPr eaLnBrk="1" fontAlgn="auto" hangingPunct="1">
              <a:lnSpc>
                <a:spcPct val="90000"/>
              </a:lnSpc>
              <a:spcAft>
                <a:spcPts val="0"/>
              </a:spcAft>
              <a:buClr>
                <a:srgbClr val="003300"/>
              </a:buClr>
              <a:buFont typeface="Wingdings" pitchFamily="2" charset="2"/>
              <a:buChar char="§"/>
              <a:defRPr/>
            </a:pPr>
            <a:endParaRPr lang="fr-FR" b="1" dirty="0"/>
          </a:p>
          <a:p>
            <a:pPr eaLnBrk="1" fontAlgn="auto" hangingPunct="1">
              <a:lnSpc>
                <a:spcPct val="90000"/>
              </a:lnSpc>
              <a:spcAft>
                <a:spcPts val="0"/>
              </a:spcAft>
              <a:buClr>
                <a:srgbClr val="003300"/>
              </a:buClr>
              <a:buFont typeface="Wingdings" pitchFamily="2" charset="2"/>
              <a:buChar char="§"/>
              <a:defRPr/>
            </a:pPr>
            <a:r>
              <a:rPr lang="fr-FR" b="1" dirty="0" smtClean="0"/>
              <a:t> </a:t>
            </a:r>
          </a:p>
          <a:p>
            <a:pPr eaLnBrk="1" fontAlgn="auto" hangingPunct="1">
              <a:lnSpc>
                <a:spcPct val="90000"/>
              </a:lnSpc>
              <a:spcAft>
                <a:spcPts val="0"/>
              </a:spcAft>
              <a:buClr>
                <a:srgbClr val="003300"/>
              </a:buClr>
              <a:buFont typeface="Wingdings 2"/>
              <a:buNone/>
              <a:defRPr/>
            </a:pPr>
            <a:endParaRPr lang="fr-FR" sz="2000" dirty="0"/>
          </a:p>
          <a:p>
            <a:pPr eaLnBrk="1" fontAlgn="auto" hangingPunct="1">
              <a:lnSpc>
                <a:spcPct val="90000"/>
              </a:lnSpc>
              <a:spcAft>
                <a:spcPts val="0"/>
              </a:spcAft>
              <a:buClr>
                <a:srgbClr val="003300"/>
              </a:buClr>
              <a:buFont typeface="Wingdings 2"/>
              <a:buNone/>
              <a:defRPr/>
            </a:pPr>
            <a:endParaRPr lang="fr-FR" dirty="0"/>
          </a:p>
        </p:txBody>
      </p:sp>
      <p:sp>
        <p:nvSpPr>
          <p:cNvPr id="10" name="Titre 1"/>
          <p:cNvSpPr txBox="1">
            <a:spLocks/>
          </p:cNvSpPr>
          <p:nvPr/>
        </p:nvSpPr>
        <p:spPr>
          <a:xfrm>
            <a:off x="1071563" y="0"/>
            <a:ext cx="6215062" cy="785813"/>
          </a:xfrm>
          <a:prstGeom prst="rect">
            <a:avLst/>
          </a:prstGeom>
          <a:noFill/>
        </p:spPr>
        <p:txBody>
          <a:bodyPr/>
          <a:lstStyle/>
          <a:p>
            <a:pPr algn="ctr" fontAlgn="auto">
              <a:spcAft>
                <a:spcPts val="0"/>
              </a:spcAft>
              <a:defRPr/>
            </a:pPr>
            <a:r>
              <a:rPr lang="fr-FR" sz="4800" dirty="0" smtClean="0">
                <a:solidFill>
                  <a:schemeClr val="bg1"/>
                </a:solidFill>
                <a:latin typeface="+mj-lt"/>
                <a:ea typeface="+mj-ea"/>
                <a:cs typeface="+mj-cs"/>
              </a:rPr>
              <a:t>INTRODUCTION</a:t>
            </a:r>
            <a:endParaRPr lang="fr-FR" sz="4800" dirty="0">
              <a:solidFill>
                <a:schemeClr val="bg1"/>
              </a:solidFill>
              <a:latin typeface="+mj-lt"/>
              <a:ea typeface="+mj-ea"/>
              <a:cs typeface="+mj-cs"/>
            </a:endParaRPr>
          </a:p>
        </p:txBody>
      </p:sp>
      <p:sp>
        <p:nvSpPr>
          <p:cNvPr id="12" name="ZoneTexte 11"/>
          <p:cNvSpPr txBox="1"/>
          <p:nvPr/>
        </p:nvSpPr>
        <p:spPr>
          <a:xfrm>
            <a:off x="251520" y="1556792"/>
            <a:ext cx="8640960" cy="3354765"/>
          </a:xfrm>
          <a:prstGeom prst="rect">
            <a:avLst/>
          </a:prstGeom>
          <a:noFill/>
        </p:spPr>
        <p:txBody>
          <a:bodyPr wrap="square" rtlCol="0">
            <a:spAutoFit/>
          </a:bodyPr>
          <a:lstStyle/>
          <a:p>
            <a:r>
              <a:rPr lang="en-US" sz="2400" b="1" dirty="0" smtClean="0">
                <a:latin typeface="Arial Narrow" pitchFamily="34" charset="0"/>
              </a:rPr>
              <a:t>Cameroon customs joined the rest of the world to celebrate an annual event:  </a:t>
            </a:r>
            <a:r>
              <a:rPr lang="en-US" sz="2400" b="1" dirty="0" smtClean="0">
                <a:solidFill>
                  <a:srgbClr val="7030A0"/>
                </a:solidFill>
                <a:latin typeface="Arial Narrow" pitchFamily="34" charset="0"/>
              </a:rPr>
              <a:t>The International customs day on January 26</a:t>
            </a:r>
            <a:r>
              <a:rPr lang="en-US" sz="2400" b="1" baseline="30000" dirty="0" smtClean="0">
                <a:solidFill>
                  <a:srgbClr val="7030A0"/>
                </a:solidFill>
                <a:latin typeface="Arial Narrow" pitchFamily="34" charset="0"/>
              </a:rPr>
              <a:t>th</a:t>
            </a:r>
            <a:r>
              <a:rPr lang="en-US" sz="2400" b="1" dirty="0" smtClean="0">
                <a:solidFill>
                  <a:srgbClr val="7030A0"/>
                </a:solidFill>
                <a:latin typeface="Arial Narrow" pitchFamily="34" charset="0"/>
              </a:rPr>
              <a:t> 2014</a:t>
            </a:r>
          </a:p>
          <a:p>
            <a:endParaRPr lang="en-US" sz="2400" b="1" dirty="0" smtClean="0">
              <a:latin typeface="Arial Narrow" pitchFamily="34" charset="0"/>
            </a:endParaRPr>
          </a:p>
          <a:p>
            <a:r>
              <a:rPr lang="en-US" sz="2400" b="1" dirty="0" smtClean="0">
                <a:latin typeface="Arial Narrow" pitchFamily="34" charset="0"/>
              </a:rPr>
              <a:t>This year’s theme as prescribed by the WCO is </a:t>
            </a:r>
          </a:p>
          <a:p>
            <a:r>
              <a:rPr lang="en-US" sz="2400" b="1" dirty="0" smtClean="0">
                <a:solidFill>
                  <a:srgbClr val="006600"/>
                </a:solidFill>
                <a:latin typeface="Arial Narrow" pitchFamily="34" charset="0"/>
              </a:rPr>
              <a:t>COMMUNICATION</a:t>
            </a:r>
            <a:r>
              <a:rPr lang="en-US" sz="2400" b="1" dirty="0" smtClean="0">
                <a:latin typeface="Arial Narrow" pitchFamily="34" charset="0"/>
              </a:rPr>
              <a:t> with the slogan “</a:t>
            </a:r>
            <a:r>
              <a:rPr lang="en-US" sz="2400" b="1" dirty="0" smtClean="0">
                <a:solidFill>
                  <a:srgbClr val="006600"/>
                </a:solidFill>
                <a:latin typeface="Arial Narrow" pitchFamily="34" charset="0"/>
              </a:rPr>
              <a:t>Sharing</a:t>
            </a:r>
            <a:r>
              <a:rPr lang="en-US" sz="2400" b="1" i="1" dirty="0" smtClean="0">
                <a:solidFill>
                  <a:srgbClr val="006600"/>
                </a:solidFill>
                <a:latin typeface="Arial Narrow" pitchFamily="34" charset="0"/>
              </a:rPr>
              <a:t> information for better cooperation</a:t>
            </a:r>
            <a:r>
              <a:rPr lang="en-US" sz="2400" b="1" dirty="0" smtClean="0">
                <a:latin typeface="Arial Narrow" pitchFamily="34" charset="0"/>
              </a:rPr>
              <a:t>”. </a:t>
            </a:r>
          </a:p>
          <a:p>
            <a:endParaRPr lang="en-US" sz="2400" b="1" dirty="0" smtClean="0">
              <a:latin typeface="Arial Narrow" pitchFamily="34" charset="0"/>
            </a:endParaRPr>
          </a:p>
          <a:p>
            <a:r>
              <a:rPr lang="en-US" sz="2400" b="1" dirty="0" smtClean="0">
                <a:latin typeface="Arial Narrow" pitchFamily="34" charset="0"/>
              </a:rPr>
              <a:t>This seminar comes in timely, for this is a year of communication.</a:t>
            </a:r>
            <a:endParaRPr lang="fr-FR" sz="2400" dirty="0" smtClean="0">
              <a:latin typeface="Arial Narrow" pitchFamily="34" charset="0"/>
            </a:endParaRPr>
          </a:p>
          <a:p>
            <a:pPr>
              <a:buFont typeface="Arial" pitchFamily="34" charset="0"/>
              <a:buChar char="•"/>
            </a:pPr>
            <a:endParaRPr lang="fr-FR" sz="2000" dirty="0"/>
          </a:p>
        </p:txBody>
      </p:sp>
      <p:pic>
        <p:nvPicPr>
          <p:cNvPr id="13" name="Picture 5" descr="D:\INTER Activ\DOUANES\PPT\logo Douanes.png"/>
          <p:cNvPicPr>
            <a:picLocks noChangeAspect="1" noChangeArrowheads="1"/>
          </p:cNvPicPr>
          <p:nvPr/>
        </p:nvPicPr>
        <p:blipFill>
          <a:blip r:embed="rId3" cstate="print"/>
          <a:srcRect/>
          <a:stretch>
            <a:fillRect/>
          </a:stretch>
        </p:blipFill>
        <p:spPr bwMode="auto">
          <a:xfrm>
            <a:off x="7380312" y="5716442"/>
            <a:ext cx="1152128" cy="1141558"/>
          </a:xfrm>
          <a:prstGeom prst="rect">
            <a:avLst/>
          </a:prstGeom>
          <a:noFill/>
          <a:ln w="9525">
            <a:noFill/>
            <a:miter lim="800000"/>
            <a:headEnd/>
            <a:tailEnd/>
          </a:ln>
        </p:spPr>
      </p:pic>
      <p:sp>
        <p:nvSpPr>
          <p:cNvPr id="14" name="Rectangle 13"/>
          <p:cNvSpPr/>
          <p:nvPr/>
        </p:nvSpPr>
        <p:spPr bwMode="auto">
          <a:xfrm>
            <a:off x="0" y="0"/>
            <a:ext cx="1763688" cy="836712"/>
          </a:xfrm>
          <a:prstGeom prst="rect">
            <a:avLst/>
          </a:prstGeom>
          <a:solidFill>
            <a:srgbClr val="C3B6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9" name="Espace réservé du numéro de diapositive 8"/>
          <p:cNvSpPr>
            <a:spLocks noGrp="1"/>
          </p:cNvSpPr>
          <p:nvPr>
            <p:ph type="sldNum" sz="quarter" idx="12"/>
          </p:nvPr>
        </p:nvSpPr>
        <p:spPr/>
        <p:txBody>
          <a:bodyPr/>
          <a:lstStyle/>
          <a:p>
            <a:pPr>
              <a:defRPr/>
            </a:pPr>
            <a:fld id="{F9F32D5F-E654-4B7C-A4E2-A972EF49D433}" type="slidenum">
              <a:rPr lang="fr-FR" smtClean="0"/>
              <a:pPr>
                <a:defRPr/>
              </a:pPr>
              <a:t>2</a:t>
            </a:fld>
            <a:endParaRPr lang="fr-FR" dirty="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Pentagone 21"/>
          <p:cNvSpPr/>
          <p:nvPr/>
        </p:nvSpPr>
        <p:spPr>
          <a:xfrm rot="5400000">
            <a:off x="2483768" y="260648"/>
            <a:ext cx="3456384" cy="8064896"/>
          </a:xfrm>
          <a:prstGeom prst="homePlate">
            <a:avLst>
              <a:gd name="adj" fmla="val 12836"/>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2500298" y="0"/>
            <a:ext cx="5786478" cy="1124744"/>
          </a:xfrm>
          <a:prstGeom prst="rect">
            <a:avLst/>
          </a:prstGeom>
          <a:solidFill>
            <a:srgbClr val="706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272" name="ZoneTexte 14"/>
          <p:cNvSpPr txBox="1">
            <a:spLocks noChangeArrowheads="1"/>
          </p:cNvSpPr>
          <p:nvPr/>
        </p:nvSpPr>
        <p:spPr bwMode="auto">
          <a:xfrm>
            <a:off x="214282" y="2571744"/>
            <a:ext cx="7929562" cy="3046988"/>
          </a:xfrm>
          <a:prstGeom prst="rect">
            <a:avLst/>
          </a:prstGeom>
          <a:solidFill>
            <a:schemeClr val="bg2">
              <a:lumMod val="75000"/>
            </a:schemeClr>
          </a:solidFill>
          <a:ln w="9525">
            <a:noFill/>
            <a:miter lim="800000"/>
            <a:headEnd/>
            <a:tailEnd/>
          </a:ln>
        </p:spPr>
        <p:txBody>
          <a:bodyPr wrap="square">
            <a:spAutoFit/>
          </a:bodyPr>
          <a:lstStyle/>
          <a:p>
            <a:pPr lvl="0"/>
            <a:r>
              <a:rPr lang="en-US" sz="2400" b="1" i="1" dirty="0" smtClean="0"/>
              <a:t>b) Appeal committee</a:t>
            </a:r>
            <a:endParaRPr lang="fr-FR" sz="2400" dirty="0" smtClean="0"/>
          </a:p>
          <a:p>
            <a:r>
              <a:rPr lang="en-US" sz="2400" b="1" i="1" dirty="0" smtClean="0"/>
              <a:t> </a:t>
            </a:r>
            <a:endParaRPr lang="fr-FR" sz="2400" dirty="0" smtClean="0"/>
          </a:p>
          <a:p>
            <a:r>
              <a:rPr lang="en-US" sz="2400" b="1" i="1" dirty="0" smtClean="0">
                <a:solidFill>
                  <a:srgbClr val="7030A0"/>
                </a:solidFill>
              </a:rPr>
              <a:t>An appeal committee has been created at the level of the customs head office to handle appeals from users. Its neutrality is assured because half of its members come from out of customs and decisions are arrived at by simple majority</a:t>
            </a:r>
            <a:endParaRPr lang="fr-FR" sz="2400" dirty="0">
              <a:solidFill>
                <a:srgbClr val="7030A0"/>
              </a:solidFill>
            </a:endParaRPr>
          </a:p>
          <a:p>
            <a:endParaRPr lang="fr-FR" sz="2400" dirty="0"/>
          </a:p>
        </p:txBody>
      </p:sp>
      <p:pic>
        <p:nvPicPr>
          <p:cNvPr id="20" name="Picture 5" descr="D:\INTER Activ\DOUANES\PPT\logo Douanes.png"/>
          <p:cNvPicPr>
            <a:picLocks noChangeAspect="1" noChangeArrowheads="1"/>
          </p:cNvPicPr>
          <p:nvPr/>
        </p:nvPicPr>
        <p:blipFill>
          <a:blip r:embed="rId3" cstate="print"/>
          <a:srcRect/>
          <a:stretch>
            <a:fillRect/>
          </a:stretch>
        </p:blipFill>
        <p:spPr bwMode="auto">
          <a:xfrm>
            <a:off x="7380312" y="5716442"/>
            <a:ext cx="1152128" cy="1141558"/>
          </a:xfrm>
          <a:prstGeom prst="rect">
            <a:avLst/>
          </a:prstGeom>
          <a:noFill/>
          <a:ln w="9525">
            <a:noFill/>
            <a:miter lim="800000"/>
            <a:headEnd/>
            <a:tailEnd/>
          </a:ln>
        </p:spPr>
      </p:pic>
      <p:sp>
        <p:nvSpPr>
          <p:cNvPr id="21" name="Rectangle 20"/>
          <p:cNvSpPr/>
          <p:nvPr/>
        </p:nvSpPr>
        <p:spPr bwMode="auto">
          <a:xfrm>
            <a:off x="0" y="0"/>
            <a:ext cx="2555776" cy="1124744"/>
          </a:xfrm>
          <a:prstGeom prst="rect">
            <a:avLst/>
          </a:prstGeom>
          <a:solidFill>
            <a:srgbClr val="C3B6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8" name="Espace réservé du numéro de diapositive 7"/>
          <p:cNvSpPr>
            <a:spLocks noGrp="1"/>
          </p:cNvSpPr>
          <p:nvPr>
            <p:ph type="sldNum" sz="quarter" idx="12"/>
          </p:nvPr>
        </p:nvSpPr>
        <p:spPr/>
        <p:txBody>
          <a:bodyPr/>
          <a:lstStyle/>
          <a:p>
            <a:pPr>
              <a:defRPr/>
            </a:pPr>
            <a:fld id="{F9F32D5F-E654-4B7C-A4E2-A972EF49D433}" type="slidenum">
              <a:rPr lang="fr-FR" smtClean="0"/>
              <a:pPr>
                <a:defRPr/>
              </a:pPr>
              <a:t>20</a:t>
            </a:fld>
            <a:endParaRPr lang="fr-FR" dirty="0"/>
          </a:p>
        </p:txBody>
      </p:sp>
      <p:sp>
        <p:nvSpPr>
          <p:cNvPr id="16" name="Titre 1"/>
          <p:cNvSpPr txBox="1">
            <a:spLocks/>
          </p:cNvSpPr>
          <p:nvPr/>
        </p:nvSpPr>
        <p:spPr>
          <a:xfrm>
            <a:off x="428597" y="285733"/>
            <a:ext cx="8072494" cy="714375"/>
          </a:xfrm>
          <a:prstGeom prst="rect">
            <a:avLst/>
          </a:prstGeom>
          <a:noFill/>
        </p:spPr>
        <p:txBody>
          <a:bodyPr/>
          <a:lstStyle/>
          <a:p>
            <a:pPr lvl="0" algn="ctr" fontAlgn="auto">
              <a:spcAft>
                <a:spcPts val="0"/>
              </a:spcAft>
              <a:defRPr/>
            </a:pPr>
            <a:r>
              <a:rPr lang="en-US" sz="2400" b="1" i="1" dirty="0" smtClean="0"/>
              <a:t>USEFUL TOOLS TO ENHANCE TRADE FACILITATION</a:t>
            </a:r>
            <a:endParaRPr lang="fr-FR" sz="2400" dirty="0" smtClean="0"/>
          </a:p>
          <a:p>
            <a:pPr algn="ctr" fontAlgn="auto">
              <a:spcAft>
                <a:spcPts val="0"/>
              </a:spcAft>
              <a:defRPr/>
            </a:pPr>
            <a:endParaRPr lang="fr-FR" sz="600" dirty="0">
              <a:solidFill>
                <a:schemeClr val="bg1"/>
              </a:solidFill>
              <a:latin typeface="+mj-lt"/>
              <a:ea typeface="+mj-ea"/>
              <a:cs typeface="+mj-cs"/>
            </a:endParaRPr>
          </a:p>
        </p:txBody>
      </p:sp>
      <p:sp>
        <p:nvSpPr>
          <p:cNvPr id="10" name="ZoneTexte 14"/>
          <p:cNvSpPr txBox="1">
            <a:spLocks noChangeArrowheads="1"/>
          </p:cNvSpPr>
          <p:nvPr/>
        </p:nvSpPr>
        <p:spPr bwMode="auto">
          <a:xfrm>
            <a:off x="357214" y="1142984"/>
            <a:ext cx="7929562" cy="1044000"/>
          </a:xfrm>
          <a:prstGeom prst="rect">
            <a:avLst/>
          </a:prstGeom>
          <a:noFill/>
          <a:ln w="9525">
            <a:noFill/>
            <a:miter lim="800000"/>
            <a:headEnd/>
            <a:tailEnd/>
          </a:ln>
        </p:spPr>
        <p:txBody>
          <a:bodyPr wrap="square">
            <a:spAutoFit/>
          </a:bodyPr>
          <a:lstStyle/>
          <a:p>
            <a:r>
              <a:rPr lang="en-US" sz="2400" b="1" i="1" dirty="0" smtClean="0">
                <a:solidFill>
                  <a:srgbClr val="006600"/>
                </a:solidFill>
              </a:rPr>
              <a:t>IV- ETHICS AND GOVERNANCE/FIGHT AGAINGST DEVIANT BEHAVIOUR</a:t>
            </a:r>
            <a:endParaRPr lang="fr-FR" sz="2400" b="1" i="1" dirty="0" smtClean="0">
              <a:solidFill>
                <a:srgbClr val="006600"/>
              </a:solidFill>
            </a:endParaRPr>
          </a:p>
          <a:p>
            <a:endParaRPr lang="fr-FR" sz="2400" dirty="0">
              <a:solidFill>
                <a:srgbClr val="006600"/>
              </a:solidFill>
            </a:endParaRPr>
          </a:p>
          <a:p>
            <a:endParaRPr lang="fr-FR" sz="2400" dirty="0">
              <a:solidFill>
                <a:srgbClr val="006600"/>
              </a:solidFill>
            </a:endParaRP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Pentagone 21"/>
          <p:cNvSpPr/>
          <p:nvPr/>
        </p:nvSpPr>
        <p:spPr>
          <a:xfrm rot="5400000">
            <a:off x="2483768" y="260648"/>
            <a:ext cx="3456384" cy="8064896"/>
          </a:xfrm>
          <a:prstGeom prst="homePlate">
            <a:avLst>
              <a:gd name="adj" fmla="val 12836"/>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2500298" y="0"/>
            <a:ext cx="5786478" cy="1124744"/>
          </a:xfrm>
          <a:prstGeom prst="rect">
            <a:avLst/>
          </a:prstGeom>
          <a:solidFill>
            <a:srgbClr val="706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272" name="ZoneTexte 14"/>
          <p:cNvSpPr txBox="1">
            <a:spLocks noChangeArrowheads="1"/>
          </p:cNvSpPr>
          <p:nvPr/>
        </p:nvSpPr>
        <p:spPr bwMode="auto">
          <a:xfrm>
            <a:off x="214282" y="2622388"/>
            <a:ext cx="8143932" cy="2664000"/>
          </a:xfrm>
          <a:prstGeom prst="rect">
            <a:avLst/>
          </a:prstGeom>
          <a:solidFill>
            <a:schemeClr val="bg2">
              <a:lumMod val="75000"/>
            </a:schemeClr>
          </a:solidFill>
          <a:ln w="9525">
            <a:noFill/>
            <a:miter lim="800000"/>
            <a:headEnd/>
            <a:tailEnd/>
          </a:ln>
        </p:spPr>
        <p:txBody>
          <a:bodyPr wrap="square">
            <a:spAutoFit/>
          </a:bodyPr>
          <a:lstStyle/>
          <a:p>
            <a:r>
              <a:rPr lang="en-US" sz="2800" b="1" dirty="0" smtClean="0">
                <a:latin typeface="Arial Narrow" pitchFamily="34" charset="0"/>
              </a:rPr>
              <a:t>This period of profound reform should prompt all stakeholders to work more closely together, double their efforts to cooperate, establish a new dynamic, and take bold initiatives aimed at </a:t>
            </a:r>
            <a:r>
              <a:rPr lang="en-US" sz="2800" b="1" dirty="0" smtClean="0">
                <a:solidFill>
                  <a:srgbClr val="FF0000"/>
                </a:solidFill>
                <a:latin typeface="Arial Narrow" pitchFamily="34" charset="0"/>
              </a:rPr>
              <a:t>simplification, speed, transparency, predictability, effectiveness, efficiency and fairness of procedures.</a:t>
            </a:r>
          </a:p>
          <a:p>
            <a:endParaRPr lang="en-US" sz="2800" b="1" dirty="0" smtClean="0">
              <a:solidFill>
                <a:srgbClr val="FF0000"/>
              </a:solidFill>
              <a:latin typeface="Arial Narrow" pitchFamily="34" charset="0"/>
            </a:endParaRPr>
          </a:p>
          <a:p>
            <a:endParaRPr lang="fr-FR" sz="2800" b="1" dirty="0" smtClean="0">
              <a:solidFill>
                <a:srgbClr val="FF0000"/>
              </a:solidFill>
              <a:latin typeface="Arial Narrow" pitchFamily="34" charset="0"/>
            </a:endParaRPr>
          </a:p>
          <a:p>
            <a:endParaRPr lang="fr-FR" sz="2800" b="1" dirty="0">
              <a:latin typeface="Arial Narrow" pitchFamily="34" charset="0"/>
            </a:endParaRPr>
          </a:p>
        </p:txBody>
      </p:sp>
      <p:pic>
        <p:nvPicPr>
          <p:cNvPr id="20" name="Picture 5" descr="D:\INTER Activ\DOUANES\PPT\logo Douanes.png"/>
          <p:cNvPicPr>
            <a:picLocks noChangeAspect="1" noChangeArrowheads="1"/>
          </p:cNvPicPr>
          <p:nvPr/>
        </p:nvPicPr>
        <p:blipFill>
          <a:blip r:embed="rId3" cstate="print"/>
          <a:srcRect/>
          <a:stretch>
            <a:fillRect/>
          </a:stretch>
        </p:blipFill>
        <p:spPr bwMode="auto">
          <a:xfrm>
            <a:off x="7380312" y="5716442"/>
            <a:ext cx="1152128" cy="1141558"/>
          </a:xfrm>
          <a:prstGeom prst="rect">
            <a:avLst/>
          </a:prstGeom>
          <a:noFill/>
          <a:ln w="9525">
            <a:noFill/>
            <a:miter lim="800000"/>
            <a:headEnd/>
            <a:tailEnd/>
          </a:ln>
        </p:spPr>
      </p:pic>
      <p:sp>
        <p:nvSpPr>
          <p:cNvPr id="21" name="Rectangle 20"/>
          <p:cNvSpPr/>
          <p:nvPr/>
        </p:nvSpPr>
        <p:spPr bwMode="auto">
          <a:xfrm>
            <a:off x="0" y="0"/>
            <a:ext cx="2555776" cy="1124744"/>
          </a:xfrm>
          <a:prstGeom prst="rect">
            <a:avLst/>
          </a:prstGeom>
          <a:solidFill>
            <a:srgbClr val="C3B6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8" name="Espace réservé du numéro de diapositive 7"/>
          <p:cNvSpPr>
            <a:spLocks noGrp="1"/>
          </p:cNvSpPr>
          <p:nvPr>
            <p:ph type="sldNum" sz="quarter" idx="12"/>
          </p:nvPr>
        </p:nvSpPr>
        <p:spPr/>
        <p:txBody>
          <a:bodyPr/>
          <a:lstStyle/>
          <a:p>
            <a:pPr>
              <a:defRPr/>
            </a:pPr>
            <a:fld id="{F9F32D5F-E654-4B7C-A4E2-A972EF49D433}" type="slidenum">
              <a:rPr lang="fr-FR" smtClean="0"/>
              <a:pPr>
                <a:defRPr/>
              </a:pPr>
              <a:t>21</a:t>
            </a:fld>
            <a:endParaRPr lang="fr-FR" dirty="0"/>
          </a:p>
        </p:txBody>
      </p:sp>
      <p:sp>
        <p:nvSpPr>
          <p:cNvPr id="16" name="Titre 1"/>
          <p:cNvSpPr txBox="1">
            <a:spLocks/>
          </p:cNvSpPr>
          <p:nvPr/>
        </p:nvSpPr>
        <p:spPr>
          <a:xfrm>
            <a:off x="428597" y="116632"/>
            <a:ext cx="8072494" cy="714375"/>
          </a:xfrm>
          <a:prstGeom prst="rect">
            <a:avLst/>
          </a:prstGeom>
          <a:noFill/>
        </p:spPr>
        <p:txBody>
          <a:bodyPr/>
          <a:lstStyle/>
          <a:p>
            <a:pPr lvl="0" algn="ctr" fontAlgn="auto">
              <a:spcAft>
                <a:spcPts val="0"/>
              </a:spcAft>
              <a:defRPr/>
            </a:pPr>
            <a:r>
              <a:rPr lang="en-US" sz="3600" b="1" i="1" dirty="0" smtClean="0"/>
              <a:t>CONCLUSION</a:t>
            </a:r>
            <a:endParaRPr lang="fr-FR" sz="3600" b="1" dirty="0" smtClean="0"/>
          </a:p>
          <a:p>
            <a:pPr algn="ctr" fontAlgn="auto">
              <a:spcAft>
                <a:spcPts val="0"/>
              </a:spcAft>
              <a:defRPr/>
            </a:pPr>
            <a:endParaRPr lang="fr-FR" sz="900" b="1" dirty="0">
              <a:solidFill>
                <a:schemeClr val="bg1"/>
              </a:solidFill>
              <a:latin typeface="+mj-lt"/>
              <a:ea typeface="+mj-ea"/>
              <a:cs typeface="+mj-cs"/>
            </a:endParaRP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C3B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CCCC00"/>
              </a:solidFill>
            </a:endParaRPr>
          </a:p>
        </p:txBody>
      </p:sp>
      <p:sp>
        <p:nvSpPr>
          <p:cNvPr id="46083" name="Espace réservé du numéro de diapositive 2"/>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34D2BC4D-3B58-4804-93E5-1C4981202507}" type="slidenum">
              <a:rPr lang="en-US" smtClean="0"/>
              <a:pPr>
                <a:defRPr/>
              </a:pPr>
              <a:t>22</a:t>
            </a:fld>
            <a:endParaRPr lang="en-US" dirty="0" smtClean="0"/>
          </a:p>
        </p:txBody>
      </p:sp>
      <p:sp>
        <p:nvSpPr>
          <p:cNvPr id="6" name="Rectangle 5"/>
          <p:cNvSpPr/>
          <p:nvPr/>
        </p:nvSpPr>
        <p:spPr>
          <a:xfrm>
            <a:off x="0" y="1844824"/>
            <a:ext cx="9144000" cy="2448272"/>
          </a:xfrm>
          <a:prstGeom prst="rect">
            <a:avLst/>
          </a:prstGeom>
          <a:solidFill>
            <a:srgbClr val="706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Espace réservé du contenu 1"/>
          <p:cNvSpPr>
            <a:spLocks noGrp="1"/>
          </p:cNvSpPr>
          <p:nvPr>
            <p:ph idx="1"/>
          </p:nvPr>
        </p:nvSpPr>
        <p:spPr>
          <a:xfrm>
            <a:off x="179512" y="2276872"/>
            <a:ext cx="8769152" cy="1440160"/>
          </a:xfrm>
        </p:spPr>
        <p:txBody>
          <a:bodyPr>
            <a:normAutofit/>
          </a:bodyPr>
          <a:lstStyle/>
          <a:p>
            <a:pPr marL="365760" indent="-256032" algn="ctr" eaLnBrk="1" fontAlgn="auto" hangingPunct="1">
              <a:spcAft>
                <a:spcPts val="0"/>
              </a:spcAft>
              <a:buFont typeface="Wingdings 3" pitchFamily="18" charset="2"/>
              <a:buNone/>
              <a:defRPr/>
            </a:pPr>
            <a:r>
              <a:rPr lang="fr-FR" sz="4000" b="1" dirty="0" smtClean="0">
                <a:ln/>
                <a:solidFill>
                  <a:schemeClr val="bg1">
                    <a:lumMod val="95000"/>
                  </a:schemeClr>
                </a:solidFill>
                <a:latin typeface="Tahoma" pitchFamily="34" charset="0"/>
                <a:ea typeface="Tahoma" pitchFamily="34" charset="0"/>
                <a:cs typeface="Tahoma" pitchFamily="34" charset="0"/>
              </a:rPr>
              <a:t>THANK’S FOR YOUR KIND ATTENTION</a:t>
            </a:r>
          </a:p>
          <a:p>
            <a:pPr marL="365760" indent="-256032" algn="ctr" eaLnBrk="1" fontAlgn="auto" hangingPunct="1">
              <a:spcAft>
                <a:spcPts val="0"/>
              </a:spcAft>
              <a:buFont typeface="Wingdings 3" pitchFamily="18" charset="2"/>
              <a:buNone/>
              <a:defRPr/>
            </a:pPr>
            <a:endParaRPr lang="fr-FR" sz="2000" b="1" dirty="0" smtClean="0">
              <a:ln/>
              <a:solidFill>
                <a:srgbClr val="0070C0"/>
              </a:solidFill>
              <a:latin typeface="Tahoma" pitchFamily="34" charset="0"/>
              <a:ea typeface="Tahoma" pitchFamily="34" charset="0"/>
              <a:cs typeface="Tahoma" pitchFamily="34" charset="0"/>
            </a:endParaRPr>
          </a:p>
        </p:txBody>
      </p:sp>
      <p:sp>
        <p:nvSpPr>
          <p:cNvPr id="7" name="ZoneTexte 14"/>
          <p:cNvSpPr txBox="1">
            <a:spLocks noChangeArrowheads="1"/>
          </p:cNvSpPr>
          <p:nvPr/>
        </p:nvSpPr>
        <p:spPr bwMode="auto">
          <a:xfrm>
            <a:off x="571472" y="4519148"/>
            <a:ext cx="8143932" cy="1692000"/>
          </a:xfrm>
          <a:prstGeom prst="rect">
            <a:avLst/>
          </a:prstGeom>
          <a:solidFill>
            <a:schemeClr val="bg2">
              <a:lumMod val="75000"/>
            </a:schemeClr>
          </a:solidFill>
          <a:ln w="9525">
            <a:noFill/>
            <a:miter lim="800000"/>
            <a:headEnd/>
            <a:tailEnd/>
          </a:ln>
        </p:spPr>
        <p:txBody>
          <a:bodyPr wrap="square">
            <a:spAutoFit/>
          </a:bodyPr>
          <a:lstStyle/>
          <a:p>
            <a:pPr algn="ctr"/>
            <a:r>
              <a:rPr lang="en-US" sz="3200" b="1" dirty="0" smtClean="0">
                <a:solidFill>
                  <a:srgbClr val="00B050"/>
                </a:solidFill>
                <a:latin typeface="Arial Narrow" pitchFamily="34" charset="0"/>
              </a:rPr>
              <a:t>“Their success are never sung but their failure are heralded”</a:t>
            </a:r>
          </a:p>
          <a:p>
            <a:pPr algn="ctr"/>
            <a:r>
              <a:rPr lang="en-US" sz="2000" b="1" dirty="0" smtClean="0">
                <a:solidFill>
                  <a:srgbClr val="FF0000"/>
                </a:solidFill>
                <a:latin typeface="Arial Narrow" pitchFamily="34" charset="0"/>
              </a:rPr>
              <a:t>JFK Kennedy’s historic declaration on Customs</a:t>
            </a:r>
          </a:p>
          <a:p>
            <a:endParaRPr lang="en-US" sz="2800" b="1" dirty="0" smtClean="0">
              <a:solidFill>
                <a:srgbClr val="FF0000"/>
              </a:solidFill>
              <a:latin typeface="Arial Narrow" pitchFamily="34" charset="0"/>
            </a:endParaRPr>
          </a:p>
          <a:p>
            <a:endParaRPr lang="fr-FR" sz="2800" b="1" dirty="0" smtClean="0">
              <a:solidFill>
                <a:srgbClr val="FF0000"/>
              </a:solidFill>
              <a:latin typeface="Arial Narrow" pitchFamily="34" charset="0"/>
            </a:endParaRPr>
          </a:p>
          <a:p>
            <a:endParaRPr lang="fr-FR" sz="2800" b="1" dirty="0">
              <a:latin typeface="Arial Narrow"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Rectangle 10"/>
          <p:cNvSpPr/>
          <p:nvPr/>
        </p:nvSpPr>
        <p:spPr>
          <a:xfrm>
            <a:off x="2555776" y="0"/>
            <a:ext cx="5588124" cy="1124744"/>
          </a:xfrm>
          <a:prstGeom prst="rect">
            <a:avLst/>
          </a:prstGeom>
          <a:solidFill>
            <a:srgbClr val="706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aphicFrame>
        <p:nvGraphicFramePr>
          <p:cNvPr id="15" name="Diagramme 14"/>
          <p:cNvGraphicFramePr/>
          <p:nvPr/>
        </p:nvGraphicFramePr>
        <p:xfrm>
          <a:off x="357188" y="1481949"/>
          <a:ext cx="8572500" cy="43759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itre 1"/>
          <p:cNvSpPr txBox="1">
            <a:spLocks/>
          </p:cNvSpPr>
          <p:nvPr/>
        </p:nvSpPr>
        <p:spPr>
          <a:xfrm>
            <a:off x="2214546" y="142852"/>
            <a:ext cx="5857875" cy="714375"/>
          </a:xfrm>
          <a:prstGeom prst="rect">
            <a:avLst/>
          </a:prstGeom>
          <a:noFill/>
        </p:spPr>
        <p:txBody>
          <a:bodyPr/>
          <a:lstStyle/>
          <a:p>
            <a:pPr algn="ctr" fontAlgn="auto">
              <a:spcAft>
                <a:spcPts val="0"/>
              </a:spcAft>
              <a:defRPr/>
            </a:pPr>
            <a:r>
              <a:rPr lang="fr-FR" sz="4800" dirty="0" smtClean="0">
                <a:solidFill>
                  <a:schemeClr val="bg1"/>
                </a:solidFill>
                <a:latin typeface="+mj-lt"/>
                <a:ea typeface="+mj-ea"/>
                <a:cs typeface="+mj-cs"/>
              </a:rPr>
              <a:t>CHALLENGES</a:t>
            </a:r>
            <a:endParaRPr lang="fr-FR" sz="4800" dirty="0">
              <a:solidFill>
                <a:schemeClr val="bg1"/>
              </a:solidFill>
              <a:latin typeface="+mj-lt"/>
              <a:ea typeface="+mj-ea"/>
              <a:cs typeface="+mj-cs"/>
            </a:endParaRPr>
          </a:p>
        </p:txBody>
      </p:sp>
      <p:pic>
        <p:nvPicPr>
          <p:cNvPr id="12" name="Picture 5" descr="D:\INTER Activ\DOUANES\PPT\logo Douanes.png"/>
          <p:cNvPicPr>
            <a:picLocks noChangeAspect="1" noChangeArrowheads="1"/>
          </p:cNvPicPr>
          <p:nvPr/>
        </p:nvPicPr>
        <p:blipFill>
          <a:blip r:embed="rId8" cstate="print"/>
          <a:srcRect/>
          <a:stretch>
            <a:fillRect/>
          </a:stretch>
        </p:blipFill>
        <p:spPr bwMode="auto">
          <a:xfrm>
            <a:off x="7380312" y="5716442"/>
            <a:ext cx="1152128" cy="1141558"/>
          </a:xfrm>
          <a:prstGeom prst="rect">
            <a:avLst/>
          </a:prstGeom>
          <a:noFill/>
          <a:ln w="9525">
            <a:noFill/>
            <a:miter lim="800000"/>
            <a:headEnd/>
            <a:tailEnd/>
          </a:ln>
        </p:spPr>
      </p:pic>
      <p:sp>
        <p:nvSpPr>
          <p:cNvPr id="13" name="Rectangle 12"/>
          <p:cNvSpPr/>
          <p:nvPr/>
        </p:nvSpPr>
        <p:spPr bwMode="auto">
          <a:xfrm>
            <a:off x="0" y="0"/>
            <a:ext cx="2555776" cy="1124744"/>
          </a:xfrm>
          <a:prstGeom prst="rect">
            <a:avLst/>
          </a:prstGeom>
          <a:solidFill>
            <a:srgbClr val="C3B6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16" name="ZoneTexte 15"/>
          <p:cNvSpPr txBox="1"/>
          <p:nvPr/>
        </p:nvSpPr>
        <p:spPr>
          <a:xfrm>
            <a:off x="179512" y="1052736"/>
            <a:ext cx="2880320" cy="800219"/>
          </a:xfrm>
          <a:prstGeom prst="rect">
            <a:avLst/>
          </a:prstGeom>
          <a:noFill/>
        </p:spPr>
        <p:txBody>
          <a:bodyPr wrap="square" rtlCol="0">
            <a:spAutoFit/>
          </a:bodyPr>
          <a:lstStyle/>
          <a:p>
            <a:pPr lvl="0"/>
            <a:r>
              <a:rPr lang="fr-FR" sz="2800" b="1" dirty="0" smtClean="0">
                <a:solidFill>
                  <a:schemeClr val="tx2">
                    <a:lumMod val="50000"/>
                  </a:schemeClr>
                </a:solidFill>
              </a:rPr>
              <a:t> </a:t>
            </a:r>
            <a:endParaRPr lang="fr-FR" sz="2800" dirty="0" smtClean="0">
              <a:solidFill>
                <a:schemeClr val="tx2">
                  <a:lumMod val="50000"/>
                </a:schemeClr>
              </a:solidFill>
            </a:endParaRPr>
          </a:p>
          <a:p>
            <a:endParaRPr lang="fr-FR" dirty="0"/>
          </a:p>
        </p:txBody>
      </p:sp>
      <p:sp>
        <p:nvSpPr>
          <p:cNvPr id="9" name="Espace réservé du numéro de diapositive 8"/>
          <p:cNvSpPr>
            <a:spLocks noGrp="1"/>
          </p:cNvSpPr>
          <p:nvPr>
            <p:ph type="sldNum" sz="quarter" idx="12"/>
          </p:nvPr>
        </p:nvSpPr>
        <p:spPr/>
        <p:txBody>
          <a:bodyPr/>
          <a:lstStyle/>
          <a:p>
            <a:pPr>
              <a:defRPr/>
            </a:pPr>
            <a:fld id="{F9F32D5F-E654-4B7C-A4E2-A972EF49D433}" type="slidenum">
              <a:rPr lang="fr-FR" smtClean="0"/>
              <a:pPr>
                <a:defRPr/>
              </a:pPr>
              <a:t>3</a:t>
            </a:fld>
            <a:endParaRPr lang="fr-FR"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Pentagone 21"/>
          <p:cNvSpPr/>
          <p:nvPr/>
        </p:nvSpPr>
        <p:spPr>
          <a:xfrm rot="5400000">
            <a:off x="2168946" y="-232578"/>
            <a:ext cx="4599392" cy="8064896"/>
          </a:xfrm>
          <a:prstGeom prst="homePlate">
            <a:avLst>
              <a:gd name="adj" fmla="val 12836"/>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2500298" y="0"/>
            <a:ext cx="5786478" cy="1124744"/>
          </a:xfrm>
          <a:prstGeom prst="rect">
            <a:avLst/>
          </a:prstGeom>
          <a:solidFill>
            <a:srgbClr val="706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20" name="Picture 5" descr="D:\INTER Activ\DOUANES\PPT\logo Douanes.png"/>
          <p:cNvPicPr>
            <a:picLocks noChangeAspect="1" noChangeArrowheads="1"/>
          </p:cNvPicPr>
          <p:nvPr/>
        </p:nvPicPr>
        <p:blipFill>
          <a:blip r:embed="rId3" cstate="print"/>
          <a:srcRect/>
          <a:stretch>
            <a:fillRect/>
          </a:stretch>
        </p:blipFill>
        <p:spPr bwMode="auto">
          <a:xfrm>
            <a:off x="7380312" y="5716442"/>
            <a:ext cx="1152128" cy="1141558"/>
          </a:xfrm>
          <a:prstGeom prst="rect">
            <a:avLst/>
          </a:prstGeom>
          <a:noFill/>
          <a:ln w="9525">
            <a:noFill/>
            <a:miter lim="800000"/>
            <a:headEnd/>
            <a:tailEnd/>
          </a:ln>
        </p:spPr>
      </p:pic>
      <p:sp>
        <p:nvSpPr>
          <p:cNvPr id="21" name="Rectangle 20"/>
          <p:cNvSpPr/>
          <p:nvPr/>
        </p:nvSpPr>
        <p:spPr bwMode="auto">
          <a:xfrm>
            <a:off x="0" y="0"/>
            <a:ext cx="2555776" cy="1124744"/>
          </a:xfrm>
          <a:prstGeom prst="rect">
            <a:avLst/>
          </a:prstGeom>
          <a:solidFill>
            <a:srgbClr val="C3B6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8" name="Espace réservé du numéro de diapositive 7"/>
          <p:cNvSpPr>
            <a:spLocks noGrp="1"/>
          </p:cNvSpPr>
          <p:nvPr>
            <p:ph type="sldNum" sz="quarter" idx="12"/>
          </p:nvPr>
        </p:nvSpPr>
        <p:spPr/>
        <p:txBody>
          <a:bodyPr/>
          <a:lstStyle/>
          <a:p>
            <a:pPr>
              <a:defRPr/>
            </a:pPr>
            <a:fld id="{F9F32D5F-E654-4B7C-A4E2-A972EF49D433}" type="slidenum">
              <a:rPr lang="fr-FR" smtClean="0"/>
              <a:pPr>
                <a:defRPr/>
              </a:pPr>
              <a:t>4</a:t>
            </a:fld>
            <a:endParaRPr lang="fr-FR" dirty="0"/>
          </a:p>
        </p:txBody>
      </p:sp>
      <p:sp>
        <p:nvSpPr>
          <p:cNvPr id="16" name="Titre 1"/>
          <p:cNvSpPr txBox="1">
            <a:spLocks/>
          </p:cNvSpPr>
          <p:nvPr/>
        </p:nvSpPr>
        <p:spPr>
          <a:xfrm>
            <a:off x="428597" y="357171"/>
            <a:ext cx="8072494" cy="714375"/>
          </a:xfrm>
          <a:prstGeom prst="rect">
            <a:avLst/>
          </a:prstGeom>
          <a:noFill/>
        </p:spPr>
        <p:txBody>
          <a:bodyPr/>
          <a:lstStyle/>
          <a:p>
            <a:pPr lvl="0" algn="ctr" fontAlgn="auto">
              <a:spcAft>
                <a:spcPts val="0"/>
              </a:spcAft>
              <a:defRPr/>
            </a:pPr>
            <a:r>
              <a:rPr lang="en-US" sz="2400" b="1" i="1" dirty="0" smtClean="0"/>
              <a:t>USEFUL TOOLS TO ENHANCE TRADE FACILITATION</a:t>
            </a:r>
            <a:endParaRPr lang="fr-FR" sz="2400" dirty="0" smtClean="0"/>
          </a:p>
          <a:p>
            <a:pPr algn="ctr" fontAlgn="auto">
              <a:spcAft>
                <a:spcPts val="0"/>
              </a:spcAft>
              <a:defRPr/>
            </a:pPr>
            <a:endParaRPr lang="fr-FR" sz="600" dirty="0">
              <a:solidFill>
                <a:schemeClr val="bg1"/>
              </a:solidFill>
              <a:latin typeface="+mj-lt"/>
              <a:ea typeface="+mj-ea"/>
              <a:cs typeface="+mj-cs"/>
            </a:endParaRPr>
          </a:p>
        </p:txBody>
      </p:sp>
      <p:sp>
        <p:nvSpPr>
          <p:cNvPr id="10" name="ZoneTexte 14"/>
          <p:cNvSpPr txBox="1">
            <a:spLocks noChangeArrowheads="1"/>
          </p:cNvSpPr>
          <p:nvPr/>
        </p:nvSpPr>
        <p:spPr bwMode="auto">
          <a:xfrm>
            <a:off x="357214" y="1595612"/>
            <a:ext cx="7929562" cy="1446550"/>
          </a:xfrm>
          <a:prstGeom prst="rect">
            <a:avLst/>
          </a:prstGeom>
          <a:noFill/>
          <a:ln w="9525">
            <a:noFill/>
            <a:miter lim="800000"/>
            <a:headEnd/>
            <a:tailEnd/>
          </a:ln>
        </p:spPr>
        <p:txBody>
          <a:bodyPr wrap="square">
            <a:spAutoFit/>
          </a:bodyPr>
          <a:lstStyle/>
          <a:p>
            <a:pPr lvl="0"/>
            <a:r>
              <a:rPr lang="en-US" sz="2800" b="1" i="1" dirty="0" smtClean="0">
                <a:solidFill>
                  <a:srgbClr val="006600"/>
                </a:solidFill>
              </a:rPr>
              <a:t>I- </a:t>
            </a:r>
            <a:r>
              <a:rPr lang="en-US" sz="3200" b="1" i="1" dirty="0" smtClean="0">
                <a:solidFill>
                  <a:srgbClr val="006600"/>
                </a:solidFill>
              </a:rPr>
              <a:t>Time</a:t>
            </a:r>
            <a:r>
              <a:rPr lang="en-US" sz="2800" b="1" i="1" dirty="0" smtClean="0">
                <a:solidFill>
                  <a:srgbClr val="006600"/>
                </a:solidFill>
              </a:rPr>
              <a:t> release </a:t>
            </a:r>
            <a:endParaRPr lang="fr-FR" sz="2800" b="1" i="1" dirty="0" smtClean="0">
              <a:solidFill>
                <a:srgbClr val="006600"/>
              </a:solidFill>
            </a:endParaRPr>
          </a:p>
          <a:p>
            <a:endParaRPr lang="fr-FR" sz="2800" dirty="0">
              <a:solidFill>
                <a:srgbClr val="006600"/>
              </a:solidFill>
            </a:endParaRPr>
          </a:p>
          <a:p>
            <a:endParaRPr lang="fr-FR" sz="2800" dirty="0">
              <a:solidFill>
                <a:srgbClr val="006600"/>
              </a:solidFill>
            </a:endParaRPr>
          </a:p>
        </p:txBody>
      </p:sp>
      <p:sp>
        <p:nvSpPr>
          <p:cNvPr id="11" name="ZoneTexte 14"/>
          <p:cNvSpPr txBox="1">
            <a:spLocks noChangeArrowheads="1"/>
          </p:cNvSpPr>
          <p:nvPr/>
        </p:nvSpPr>
        <p:spPr bwMode="auto">
          <a:xfrm>
            <a:off x="357158" y="2422686"/>
            <a:ext cx="7929562" cy="792000"/>
          </a:xfrm>
          <a:prstGeom prst="rect">
            <a:avLst/>
          </a:prstGeom>
          <a:noFill/>
          <a:ln w="9525">
            <a:noFill/>
            <a:miter lim="800000"/>
            <a:headEnd/>
            <a:tailEnd/>
          </a:ln>
        </p:spPr>
        <p:txBody>
          <a:bodyPr wrap="square">
            <a:spAutoFit/>
          </a:bodyPr>
          <a:lstStyle/>
          <a:p>
            <a:pPr lvl="0"/>
            <a:r>
              <a:rPr lang="en-US" sz="2800" b="1" i="1" dirty="0" smtClean="0">
                <a:solidFill>
                  <a:srgbClr val="006600"/>
                </a:solidFill>
              </a:rPr>
              <a:t>II- </a:t>
            </a:r>
            <a:r>
              <a:rPr lang="en-US" sz="3200" b="1" i="1" dirty="0" smtClean="0">
                <a:solidFill>
                  <a:srgbClr val="006600"/>
                </a:solidFill>
              </a:rPr>
              <a:t>Tax System</a:t>
            </a:r>
            <a:endParaRPr lang="fr-FR" sz="2800" b="1" i="1" dirty="0" smtClean="0">
              <a:solidFill>
                <a:srgbClr val="006600"/>
              </a:solidFill>
            </a:endParaRPr>
          </a:p>
          <a:p>
            <a:endParaRPr lang="fr-FR" sz="2800" dirty="0">
              <a:solidFill>
                <a:srgbClr val="006600"/>
              </a:solidFill>
            </a:endParaRPr>
          </a:p>
          <a:p>
            <a:endParaRPr lang="fr-FR" sz="2800" dirty="0">
              <a:solidFill>
                <a:srgbClr val="006600"/>
              </a:solidFill>
            </a:endParaRPr>
          </a:p>
        </p:txBody>
      </p:sp>
      <p:sp>
        <p:nvSpPr>
          <p:cNvPr id="12" name="ZoneTexte 14"/>
          <p:cNvSpPr txBox="1">
            <a:spLocks noChangeArrowheads="1"/>
          </p:cNvSpPr>
          <p:nvPr/>
        </p:nvSpPr>
        <p:spPr bwMode="auto">
          <a:xfrm>
            <a:off x="357158" y="3314256"/>
            <a:ext cx="7929562" cy="972000"/>
          </a:xfrm>
          <a:prstGeom prst="rect">
            <a:avLst/>
          </a:prstGeom>
          <a:noFill/>
          <a:ln w="9525">
            <a:noFill/>
            <a:miter lim="800000"/>
            <a:headEnd/>
            <a:tailEnd/>
          </a:ln>
        </p:spPr>
        <p:txBody>
          <a:bodyPr wrap="square">
            <a:spAutoFit/>
          </a:bodyPr>
          <a:lstStyle/>
          <a:p>
            <a:pPr lvl="0"/>
            <a:r>
              <a:rPr lang="en-US" sz="2800" b="1" i="1" dirty="0" smtClean="0">
                <a:solidFill>
                  <a:srgbClr val="006600"/>
                </a:solidFill>
              </a:rPr>
              <a:t>III- Customs Business Partnership </a:t>
            </a:r>
            <a:endParaRPr lang="fr-FR" sz="2800" b="1" i="1" dirty="0" smtClean="0">
              <a:solidFill>
                <a:srgbClr val="006600"/>
              </a:solidFill>
            </a:endParaRPr>
          </a:p>
          <a:p>
            <a:endParaRPr lang="fr-FR" sz="2800" dirty="0">
              <a:solidFill>
                <a:srgbClr val="006600"/>
              </a:solidFill>
            </a:endParaRPr>
          </a:p>
          <a:p>
            <a:endParaRPr lang="fr-FR" sz="2800" dirty="0">
              <a:solidFill>
                <a:srgbClr val="006600"/>
              </a:solidFill>
            </a:endParaRPr>
          </a:p>
        </p:txBody>
      </p:sp>
      <p:sp>
        <p:nvSpPr>
          <p:cNvPr id="13" name="ZoneTexte 14"/>
          <p:cNvSpPr txBox="1">
            <a:spLocks noChangeArrowheads="1"/>
          </p:cNvSpPr>
          <p:nvPr/>
        </p:nvSpPr>
        <p:spPr bwMode="auto">
          <a:xfrm>
            <a:off x="357158" y="4206950"/>
            <a:ext cx="7929562" cy="1008000"/>
          </a:xfrm>
          <a:prstGeom prst="rect">
            <a:avLst/>
          </a:prstGeom>
          <a:noFill/>
          <a:ln w="9525">
            <a:noFill/>
            <a:miter lim="800000"/>
            <a:headEnd/>
            <a:tailEnd/>
          </a:ln>
        </p:spPr>
        <p:txBody>
          <a:bodyPr wrap="square">
            <a:spAutoFit/>
          </a:bodyPr>
          <a:lstStyle/>
          <a:p>
            <a:pPr lvl="0"/>
            <a:r>
              <a:rPr lang="en-US" sz="2800" b="1" i="1" dirty="0" smtClean="0">
                <a:solidFill>
                  <a:srgbClr val="006600"/>
                </a:solidFill>
              </a:rPr>
              <a:t>IV- Ethics and Governance</a:t>
            </a:r>
            <a:endParaRPr lang="fr-FR" sz="2800" b="1" i="1" dirty="0" smtClean="0">
              <a:solidFill>
                <a:srgbClr val="006600"/>
              </a:solidFill>
            </a:endParaRPr>
          </a:p>
          <a:p>
            <a:endParaRPr lang="fr-FR" sz="2800" dirty="0">
              <a:solidFill>
                <a:srgbClr val="006600"/>
              </a:solidFill>
            </a:endParaRPr>
          </a:p>
          <a:p>
            <a:endParaRPr lang="fr-FR" sz="2800" dirty="0">
              <a:solidFill>
                <a:srgbClr val="006600"/>
              </a:solidFill>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Pentagone 21"/>
          <p:cNvSpPr/>
          <p:nvPr/>
        </p:nvSpPr>
        <p:spPr>
          <a:xfrm rot="5400000">
            <a:off x="2483768" y="338926"/>
            <a:ext cx="3456384" cy="8064896"/>
          </a:xfrm>
          <a:prstGeom prst="homePlate">
            <a:avLst>
              <a:gd name="adj" fmla="val 12836"/>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2500298" y="0"/>
            <a:ext cx="5786478" cy="1124744"/>
          </a:xfrm>
          <a:prstGeom prst="rect">
            <a:avLst/>
          </a:prstGeom>
          <a:solidFill>
            <a:srgbClr val="706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272" name="ZoneTexte 14"/>
          <p:cNvSpPr txBox="1">
            <a:spLocks noChangeArrowheads="1"/>
          </p:cNvSpPr>
          <p:nvPr/>
        </p:nvSpPr>
        <p:spPr bwMode="auto">
          <a:xfrm>
            <a:off x="285720" y="3214686"/>
            <a:ext cx="7929562" cy="1631216"/>
          </a:xfrm>
          <a:prstGeom prst="rect">
            <a:avLst/>
          </a:prstGeom>
          <a:solidFill>
            <a:schemeClr val="bg2">
              <a:lumMod val="75000"/>
            </a:schemeClr>
          </a:solidFill>
          <a:ln w="9525">
            <a:noFill/>
            <a:miter lim="800000"/>
            <a:headEnd/>
            <a:tailEnd/>
          </a:ln>
        </p:spPr>
        <p:txBody>
          <a:bodyPr wrap="square">
            <a:spAutoFit/>
          </a:bodyPr>
          <a:lstStyle/>
          <a:p>
            <a:pPr lvl="0"/>
            <a:r>
              <a:rPr lang="fr-FR" sz="2000" b="1" i="1" dirty="0" smtClean="0"/>
              <a:t> a) </a:t>
            </a:r>
            <a:r>
              <a:rPr lang="en-US" sz="2000" b="1" i="1" dirty="0" smtClean="0"/>
              <a:t>Work hours at customs: </a:t>
            </a:r>
            <a:r>
              <a:rPr lang="en-US" sz="2000" b="1" i="1" dirty="0" smtClean="0">
                <a:solidFill>
                  <a:srgbClr val="00B050"/>
                </a:solidFill>
              </a:rPr>
              <a:t>7H30 to 18H </a:t>
            </a:r>
          </a:p>
          <a:p>
            <a:pPr lvl="0"/>
            <a:r>
              <a:rPr lang="en-US" sz="2000" b="1" i="1" dirty="0" smtClean="0"/>
              <a:t>(official working hours </a:t>
            </a:r>
            <a:r>
              <a:rPr lang="en-US" sz="2000" b="1" i="1" dirty="0" smtClean="0">
                <a:solidFill>
                  <a:srgbClr val="FF0000"/>
                </a:solidFill>
              </a:rPr>
              <a:t>7H30 to 15H30</a:t>
            </a:r>
            <a:r>
              <a:rPr lang="en-US" sz="2000" b="1" i="1" dirty="0" smtClean="0"/>
              <a:t>) </a:t>
            </a:r>
          </a:p>
          <a:p>
            <a:pPr lvl="0"/>
            <a:r>
              <a:rPr lang="en-US" sz="2000" b="1" i="1" dirty="0" smtClean="0">
                <a:solidFill>
                  <a:srgbClr val="00B050"/>
                </a:solidFill>
              </a:rPr>
              <a:t>Some services work round the clock</a:t>
            </a:r>
            <a:endParaRPr lang="fr-FR" sz="2000" dirty="0" smtClean="0">
              <a:solidFill>
                <a:srgbClr val="00B050"/>
              </a:solidFill>
            </a:endParaRPr>
          </a:p>
          <a:p>
            <a:endParaRPr lang="fr-FR" sz="2000" dirty="0" smtClean="0"/>
          </a:p>
          <a:p>
            <a:endParaRPr lang="fr-FR" sz="2000" dirty="0"/>
          </a:p>
        </p:txBody>
      </p:sp>
      <p:pic>
        <p:nvPicPr>
          <p:cNvPr id="20" name="Picture 5" descr="D:\INTER Activ\DOUANES\PPT\logo Douanes.png"/>
          <p:cNvPicPr>
            <a:picLocks noChangeAspect="1" noChangeArrowheads="1"/>
          </p:cNvPicPr>
          <p:nvPr/>
        </p:nvPicPr>
        <p:blipFill>
          <a:blip r:embed="rId3" cstate="print"/>
          <a:srcRect/>
          <a:stretch>
            <a:fillRect/>
          </a:stretch>
        </p:blipFill>
        <p:spPr bwMode="auto">
          <a:xfrm>
            <a:off x="7380312" y="5716442"/>
            <a:ext cx="1152128" cy="1141558"/>
          </a:xfrm>
          <a:prstGeom prst="rect">
            <a:avLst/>
          </a:prstGeom>
          <a:noFill/>
          <a:ln w="9525">
            <a:noFill/>
            <a:miter lim="800000"/>
            <a:headEnd/>
            <a:tailEnd/>
          </a:ln>
        </p:spPr>
      </p:pic>
      <p:sp>
        <p:nvSpPr>
          <p:cNvPr id="21" name="Rectangle 20"/>
          <p:cNvSpPr/>
          <p:nvPr/>
        </p:nvSpPr>
        <p:spPr bwMode="auto">
          <a:xfrm>
            <a:off x="0" y="0"/>
            <a:ext cx="2555776" cy="1124744"/>
          </a:xfrm>
          <a:prstGeom prst="rect">
            <a:avLst/>
          </a:prstGeom>
          <a:solidFill>
            <a:srgbClr val="C3B6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8" name="Espace réservé du numéro de diapositive 7"/>
          <p:cNvSpPr>
            <a:spLocks noGrp="1"/>
          </p:cNvSpPr>
          <p:nvPr>
            <p:ph type="sldNum" sz="quarter" idx="12"/>
          </p:nvPr>
        </p:nvSpPr>
        <p:spPr/>
        <p:txBody>
          <a:bodyPr/>
          <a:lstStyle/>
          <a:p>
            <a:pPr>
              <a:defRPr/>
            </a:pPr>
            <a:fld id="{F9F32D5F-E654-4B7C-A4E2-A972EF49D433}" type="slidenum">
              <a:rPr lang="fr-FR" smtClean="0"/>
              <a:pPr>
                <a:defRPr/>
              </a:pPr>
              <a:t>5</a:t>
            </a:fld>
            <a:endParaRPr lang="fr-FR" dirty="0"/>
          </a:p>
        </p:txBody>
      </p:sp>
      <p:sp>
        <p:nvSpPr>
          <p:cNvPr id="16" name="Titre 1"/>
          <p:cNvSpPr txBox="1">
            <a:spLocks/>
          </p:cNvSpPr>
          <p:nvPr/>
        </p:nvSpPr>
        <p:spPr>
          <a:xfrm>
            <a:off x="428597" y="357171"/>
            <a:ext cx="8072494" cy="714375"/>
          </a:xfrm>
          <a:prstGeom prst="rect">
            <a:avLst/>
          </a:prstGeom>
          <a:noFill/>
        </p:spPr>
        <p:txBody>
          <a:bodyPr/>
          <a:lstStyle/>
          <a:p>
            <a:pPr lvl="0" algn="ctr" fontAlgn="auto">
              <a:spcAft>
                <a:spcPts val="0"/>
              </a:spcAft>
              <a:defRPr/>
            </a:pPr>
            <a:r>
              <a:rPr lang="en-US" sz="2400" b="1" i="1" dirty="0" smtClean="0"/>
              <a:t>USEFUL TOOLS TO ENHANCE TRADE FACILITATION</a:t>
            </a:r>
            <a:endParaRPr lang="fr-FR" sz="2400" dirty="0" smtClean="0"/>
          </a:p>
          <a:p>
            <a:pPr algn="ctr" fontAlgn="auto">
              <a:spcAft>
                <a:spcPts val="0"/>
              </a:spcAft>
              <a:defRPr/>
            </a:pPr>
            <a:endParaRPr lang="fr-FR" sz="600" dirty="0">
              <a:solidFill>
                <a:schemeClr val="bg1"/>
              </a:solidFill>
              <a:latin typeface="+mj-lt"/>
              <a:ea typeface="+mj-ea"/>
              <a:cs typeface="+mj-cs"/>
            </a:endParaRPr>
          </a:p>
        </p:txBody>
      </p:sp>
      <p:sp>
        <p:nvSpPr>
          <p:cNvPr id="10" name="ZoneTexte 14"/>
          <p:cNvSpPr txBox="1">
            <a:spLocks noChangeArrowheads="1"/>
          </p:cNvSpPr>
          <p:nvPr/>
        </p:nvSpPr>
        <p:spPr bwMode="auto">
          <a:xfrm>
            <a:off x="357214" y="1595612"/>
            <a:ext cx="7929562" cy="1446550"/>
          </a:xfrm>
          <a:prstGeom prst="rect">
            <a:avLst/>
          </a:prstGeom>
          <a:noFill/>
          <a:ln w="9525">
            <a:noFill/>
            <a:miter lim="800000"/>
            <a:headEnd/>
            <a:tailEnd/>
          </a:ln>
        </p:spPr>
        <p:txBody>
          <a:bodyPr wrap="square">
            <a:spAutoFit/>
          </a:bodyPr>
          <a:lstStyle/>
          <a:p>
            <a:pPr lvl="0"/>
            <a:r>
              <a:rPr lang="en-US" sz="2800" b="1" i="1" dirty="0" smtClean="0">
                <a:solidFill>
                  <a:srgbClr val="006600"/>
                </a:solidFill>
              </a:rPr>
              <a:t>I- </a:t>
            </a:r>
            <a:r>
              <a:rPr lang="en-US" sz="3200" b="1" i="1" dirty="0" smtClean="0">
                <a:solidFill>
                  <a:srgbClr val="006600"/>
                </a:solidFill>
              </a:rPr>
              <a:t>Time</a:t>
            </a:r>
            <a:r>
              <a:rPr lang="en-US" sz="2800" b="1" i="1" dirty="0" smtClean="0">
                <a:solidFill>
                  <a:srgbClr val="006600"/>
                </a:solidFill>
              </a:rPr>
              <a:t> release and revenue generation</a:t>
            </a:r>
            <a:endParaRPr lang="fr-FR" sz="2800" b="1" i="1" dirty="0" smtClean="0">
              <a:solidFill>
                <a:srgbClr val="006600"/>
              </a:solidFill>
            </a:endParaRPr>
          </a:p>
          <a:p>
            <a:endParaRPr lang="fr-FR" sz="2800" dirty="0">
              <a:solidFill>
                <a:srgbClr val="006600"/>
              </a:solidFill>
            </a:endParaRPr>
          </a:p>
          <a:p>
            <a:endParaRPr lang="fr-FR" sz="2800" dirty="0">
              <a:solidFill>
                <a:srgbClr val="006600"/>
              </a:solidFill>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Pentagone 21"/>
          <p:cNvSpPr/>
          <p:nvPr/>
        </p:nvSpPr>
        <p:spPr>
          <a:xfrm rot="5400000">
            <a:off x="2483768" y="260648"/>
            <a:ext cx="3456384" cy="8064896"/>
          </a:xfrm>
          <a:prstGeom prst="homePlate">
            <a:avLst>
              <a:gd name="adj" fmla="val 12836"/>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t</a:t>
            </a:r>
            <a:endParaRPr lang="fr-FR" dirty="0"/>
          </a:p>
        </p:txBody>
      </p:sp>
      <p:sp>
        <p:nvSpPr>
          <p:cNvPr id="18" name="Rectangle 17"/>
          <p:cNvSpPr/>
          <p:nvPr/>
        </p:nvSpPr>
        <p:spPr>
          <a:xfrm>
            <a:off x="2500298" y="0"/>
            <a:ext cx="5786478" cy="1124744"/>
          </a:xfrm>
          <a:prstGeom prst="rect">
            <a:avLst/>
          </a:prstGeom>
          <a:solidFill>
            <a:srgbClr val="706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272" name="ZoneTexte 14"/>
          <p:cNvSpPr txBox="1">
            <a:spLocks noChangeArrowheads="1"/>
          </p:cNvSpPr>
          <p:nvPr/>
        </p:nvSpPr>
        <p:spPr bwMode="auto">
          <a:xfrm>
            <a:off x="214282" y="2620874"/>
            <a:ext cx="7929562" cy="2554545"/>
          </a:xfrm>
          <a:prstGeom prst="rect">
            <a:avLst/>
          </a:prstGeom>
          <a:solidFill>
            <a:schemeClr val="bg2">
              <a:lumMod val="75000"/>
            </a:schemeClr>
          </a:solidFill>
          <a:ln w="9525">
            <a:noFill/>
            <a:miter lim="800000"/>
            <a:headEnd/>
            <a:tailEnd/>
          </a:ln>
        </p:spPr>
        <p:txBody>
          <a:bodyPr wrap="square">
            <a:spAutoFit/>
          </a:bodyPr>
          <a:lstStyle/>
          <a:p>
            <a:pPr lvl="0"/>
            <a:r>
              <a:rPr lang="fr-FR" sz="2000" b="1" i="1" dirty="0" smtClean="0"/>
              <a:t>b) </a:t>
            </a:r>
            <a:r>
              <a:rPr lang="en-US" sz="2000" b="1" i="1" dirty="0" smtClean="0"/>
              <a:t>Monthly control of service execution through data-mining and analysis</a:t>
            </a:r>
          </a:p>
          <a:p>
            <a:pPr lvl="0"/>
            <a:endParaRPr lang="en-US" sz="2000" b="1" i="1" dirty="0" smtClean="0"/>
          </a:p>
          <a:p>
            <a:pPr lvl="0"/>
            <a:endParaRPr lang="en-US" sz="2000" b="1" i="1" dirty="0" smtClean="0"/>
          </a:p>
          <a:p>
            <a:pPr lvl="0"/>
            <a:r>
              <a:rPr lang="en-US" sz="2000" b="1" i="1" dirty="0" smtClean="0"/>
              <a:t>This is a useful tool to identify problems and bottlenecks and improve upon efficiency and effectiveness</a:t>
            </a:r>
            <a:endParaRPr lang="fr-FR" sz="2000" dirty="0" smtClean="0"/>
          </a:p>
          <a:p>
            <a:endParaRPr lang="fr-FR" sz="2000" dirty="0"/>
          </a:p>
          <a:p>
            <a:endParaRPr lang="fr-FR" sz="2000" dirty="0"/>
          </a:p>
        </p:txBody>
      </p:sp>
      <p:pic>
        <p:nvPicPr>
          <p:cNvPr id="20" name="Picture 5" descr="D:\INTER Activ\DOUANES\PPT\logo Douanes.png"/>
          <p:cNvPicPr>
            <a:picLocks noChangeAspect="1" noChangeArrowheads="1"/>
          </p:cNvPicPr>
          <p:nvPr/>
        </p:nvPicPr>
        <p:blipFill>
          <a:blip r:embed="rId3" cstate="print"/>
          <a:srcRect/>
          <a:stretch>
            <a:fillRect/>
          </a:stretch>
        </p:blipFill>
        <p:spPr bwMode="auto">
          <a:xfrm>
            <a:off x="7380312" y="5716442"/>
            <a:ext cx="1152128" cy="1141558"/>
          </a:xfrm>
          <a:prstGeom prst="rect">
            <a:avLst/>
          </a:prstGeom>
          <a:noFill/>
          <a:ln w="9525">
            <a:noFill/>
            <a:miter lim="800000"/>
            <a:headEnd/>
            <a:tailEnd/>
          </a:ln>
        </p:spPr>
      </p:pic>
      <p:sp>
        <p:nvSpPr>
          <p:cNvPr id="21" name="Rectangle 20"/>
          <p:cNvSpPr/>
          <p:nvPr/>
        </p:nvSpPr>
        <p:spPr bwMode="auto">
          <a:xfrm>
            <a:off x="0" y="0"/>
            <a:ext cx="2555776" cy="1124744"/>
          </a:xfrm>
          <a:prstGeom prst="rect">
            <a:avLst/>
          </a:prstGeom>
          <a:solidFill>
            <a:srgbClr val="C3B6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8" name="Espace réservé du numéro de diapositive 7"/>
          <p:cNvSpPr>
            <a:spLocks noGrp="1"/>
          </p:cNvSpPr>
          <p:nvPr>
            <p:ph type="sldNum" sz="quarter" idx="12"/>
          </p:nvPr>
        </p:nvSpPr>
        <p:spPr/>
        <p:txBody>
          <a:bodyPr/>
          <a:lstStyle/>
          <a:p>
            <a:pPr>
              <a:defRPr/>
            </a:pPr>
            <a:fld id="{F9F32D5F-E654-4B7C-A4E2-A972EF49D433}" type="slidenum">
              <a:rPr lang="fr-FR" smtClean="0"/>
              <a:pPr>
                <a:defRPr/>
              </a:pPr>
              <a:t>6</a:t>
            </a:fld>
            <a:endParaRPr lang="fr-FR" dirty="0"/>
          </a:p>
        </p:txBody>
      </p:sp>
      <p:sp>
        <p:nvSpPr>
          <p:cNvPr id="16" name="Titre 1"/>
          <p:cNvSpPr txBox="1">
            <a:spLocks/>
          </p:cNvSpPr>
          <p:nvPr/>
        </p:nvSpPr>
        <p:spPr>
          <a:xfrm>
            <a:off x="428597" y="285733"/>
            <a:ext cx="8072494" cy="714375"/>
          </a:xfrm>
          <a:prstGeom prst="rect">
            <a:avLst/>
          </a:prstGeom>
          <a:noFill/>
        </p:spPr>
        <p:txBody>
          <a:bodyPr/>
          <a:lstStyle/>
          <a:p>
            <a:pPr lvl="0" algn="ctr" fontAlgn="auto">
              <a:spcAft>
                <a:spcPts val="0"/>
              </a:spcAft>
              <a:defRPr/>
            </a:pPr>
            <a:r>
              <a:rPr lang="en-US" sz="2400" b="1" i="1" dirty="0" smtClean="0"/>
              <a:t>USEFUL TOOLS TO ENHANCE TRADE FACILITATION</a:t>
            </a:r>
            <a:endParaRPr lang="fr-FR" sz="2400" dirty="0" smtClean="0"/>
          </a:p>
          <a:p>
            <a:pPr algn="ctr" fontAlgn="auto">
              <a:spcAft>
                <a:spcPts val="0"/>
              </a:spcAft>
              <a:defRPr/>
            </a:pPr>
            <a:endParaRPr lang="fr-FR" sz="600" dirty="0">
              <a:solidFill>
                <a:schemeClr val="bg1"/>
              </a:solidFill>
              <a:latin typeface="+mj-lt"/>
              <a:ea typeface="+mj-ea"/>
              <a:cs typeface="+mj-cs"/>
            </a:endParaRPr>
          </a:p>
        </p:txBody>
      </p:sp>
      <p:sp>
        <p:nvSpPr>
          <p:cNvPr id="10" name="ZoneTexte 14"/>
          <p:cNvSpPr txBox="1">
            <a:spLocks noChangeArrowheads="1"/>
          </p:cNvSpPr>
          <p:nvPr/>
        </p:nvSpPr>
        <p:spPr bwMode="auto">
          <a:xfrm>
            <a:off x="357214" y="1238422"/>
            <a:ext cx="7929562" cy="1446550"/>
          </a:xfrm>
          <a:prstGeom prst="rect">
            <a:avLst/>
          </a:prstGeom>
          <a:noFill/>
          <a:ln w="9525">
            <a:noFill/>
            <a:miter lim="800000"/>
            <a:headEnd/>
            <a:tailEnd/>
          </a:ln>
        </p:spPr>
        <p:txBody>
          <a:bodyPr wrap="square">
            <a:spAutoFit/>
          </a:bodyPr>
          <a:lstStyle/>
          <a:p>
            <a:pPr lvl="0"/>
            <a:r>
              <a:rPr lang="en-US" sz="2800" b="1" i="1" dirty="0" smtClean="0">
                <a:solidFill>
                  <a:srgbClr val="006600"/>
                </a:solidFill>
              </a:rPr>
              <a:t>I- </a:t>
            </a:r>
            <a:r>
              <a:rPr lang="en-US" sz="3200" b="1" i="1" dirty="0" smtClean="0">
                <a:solidFill>
                  <a:srgbClr val="006600"/>
                </a:solidFill>
              </a:rPr>
              <a:t>Time</a:t>
            </a:r>
            <a:r>
              <a:rPr lang="en-US" sz="2800" b="1" i="1" dirty="0" smtClean="0">
                <a:solidFill>
                  <a:srgbClr val="006600"/>
                </a:solidFill>
              </a:rPr>
              <a:t> release and revenue generation</a:t>
            </a:r>
            <a:endParaRPr lang="fr-FR" sz="2800" b="1" i="1" dirty="0" smtClean="0">
              <a:solidFill>
                <a:srgbClr val="006600"/>
              </a:solidFill>
            </a:endParaRPr>
          </a:p>
          <a:p>
            <a:endParaRPr lang="fr-FR" sz="2800" dirty="0">
              <a:solidFill>
                <a:srgbClr val="006600"/>
              </a:solidFill>
            </a:endParaRPr>
          </a:p>
          <a:p>
            <a:endParaRPr lang="fr-FR" sz="2800" dirty="0">
              <a:solidFill>
                <a:srgbClr val="006600"/>
              </a:solidFill>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Pentagone 21"/>
          <p:cNvSpPr/>
          <p:nvPr/>
        </p:nvSpPr>
        <p:spPr>
          <a:xfrm rot="5400000">
            <a:off x="2483768" y="260648"/>
            <a:ext cx="3456384" cy="8064896"/>
          </a:xfrm>
          <a:prstGeom prst="homePlate">
            <a:avLst>
              <a:gd name="adj" fmla="val 12836"/>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t</a:t>
            </a:r>
            <a:endParaRPr lang="fr-FR" dirty="0"/>
          </a:p>
        </p:txBody>
      </p:sp>
      <p:sp>
        <p:nvSpPr>
          <p:cNvPr id="18" name="Rectangle 17"/>
          <p:cNvSpPr/>
          <p:nvPr/>
        </p:nvSpPr>
        <p:spPr>
          <a:xfrm>
            <a:off x="2500298" y="0"/>
            <a:ext cx="5786478" cy="1124744"/>
          </a:xfrm>
          <a:prstGeom prst="rect">
            <a:avLst/>
          </a:prstGeom>
          <a:solidFill>
            <a:srgbClr val="706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20" name="Picture 5" descr="D:\INTER Activ\DOUANES\PPT\logo Douanes.png"/>
          <p:cNvPicPr>
            <a:picLocks noChangeAspect="1" noChangeArrowheads="1"/>
          </p:cNvPicPr>
          <p:nvPr/>
        </p:nvPicPr>
        <p:blipFill>
          <a:blip r:embed="rId3" cstate="print"/>
          <a:srcRect/>
          <a:stretch>
            <a:fillRect/>
          </a:stretch>
        </p:blipFill>
        <p:spPr bwMode="auto">
          <a:xfrm>
            <a:off x="7380312" y="5716442"/>
            <a:ext cx="1152128" cy="1141558"/>
          </a:xfrm>
          <a:prstGeom prst="rect">
            <a:avLst/>
          </a:prstGeom>
          <a:noFill/>
          <a:ln w="9525">
            <a:noFill/>
            <a:miter lim="800000"/>
            <a:headEnd/>
            <a:tailEnd/>
          </a:ln>
        </p:spPr>
      </p:pic>
      <p:sp>
        <p:nvSpPr>
          <p:cNvPr id="21" name="Rectangle 20"/>
          <p:cNvSpPr/>
          <p:nvPr/>
        </p:nvSpPr>
        <p:spPr bwMode="auto">
          <a:xfrm>
            <a:off x="0" y="0"/>
            <a:ext cx="2555776" cy="1124744"/>
          </a:xfrm>
          <a:prstGeom prst="rect">
            <a:avLst/>
          </a:prstGeom>
          <a:solidFill>
            <a:srgbClr val="C3B6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8" name="Espace réservé du numéro de diapositive 7"/>
          <p:cNvSpPr>
            <a:spLocks noGrp="1"/>
          </p:cNvSpPr>
          <p:nvPr>
            <p:ph type="sldNum" sz="quarter" idx="12"/>
          </p:nvPr>
        </p:nvSpPr>
        <p:spPr/>
        <p:txBody>
          <a:bodyPr/>
          <a:lstStyle/>
          <a:p>
            <a:pPr>
              <a:defRPr/>
            </a:pPr>
            <a:fld id="{F9F32D5F-E654-4B7C-A4E2-A972EF49D433}" type="slidenum">
              <a:rPr lang="fr-FR" smtClean="0"/>
              <a:pPr>
                <a:defRPr/>
              </a:pPr>
              <a:t>7</a:t>
            </a:fld>
            <a:endParaRPr lang="fr-FR" dirty="0"/>
          </a:p>
        </p:txBody>
      </p:sp>
      <p:sp>
        <p:nvSpPr>
          <p:cNvPr id="16" name="Titre 1"/>
          <p:cNvSpPr txBox="1">
            <a:spLocks/>
          </p:cNvSpPr>
          <p:nvPr/>
        </p:nvSpPr>
        <p:spPr>
          <a:xfrm>
            <a:off x="428597" y="-24"/>
            <a:ext cx="8072494" cy="714375"/>
          </a:xfrm>
          <a:prstGeom prst="rect">
            <a:avLst/>
          </a:prstGeom>
          <a:noFill/>
        </p:spPr>
        <p:txBody>
          <a:bodyPr/>
          <a:lstStyle/>
          <a:p>
            <a:pPr lvl="0" algn="ctr" fontAlgn="auto">
              <a:spcAft>
                <a:spcPts val="0"/>
              </a:spcAft>
              <a:defRPr/>
            </a:pPr>
            <a:r>
              <a:rPr lang="en-US" sz="2400" b="1" i="1" dirty="0" smtClean="0"/>
              <a:t>USEFUL TOOLS TO ENHANCE TRADE FACILITATION</a:t>
            </a:r>
            <a:endParaRPr lang="fr-FR" sz="2400" dirty="0" smtClean="0"/>
          </a:p>
          <a:p>
            <a:pPr algn="ctr" fontAlgn="auto">
              <a:spcAft>
                <a:spcPts val="0"/>
              </a:spcAft>
              <a:defRPr/>
            </a:pPr>
            <a:endParaRPr lang="fr-FR" sz="600" dirty="0">
              <a:solidFill>
                <a:schemeClr val="bg1"/>
              </a:solidFill>
              <a:latin typeface="+mj-lt"/>
              <a:ea typeface="+mj-ea"/>
              <a:cs typeface="+mj-cs"/>
            </a:endParaRPr>
          </a:p>
        </p:txBody>
      </p:sp>
      <p:pic>
        <p:nvPicPr>
          <p:cNvPr id="11" name="Image 5"/>
          <p:cNvPicPr>
            <a:picLocks noChangeAspect="1" noChangeArrowheads="1"/>
          </p:cNvPicPr>
          <p:nvPr/>
        </p:nvPicPr>
        <p:blipFill>
          <a:blip r:embed="rId4" cstate="print"/>
          <a:srcRect/>
          <a:stretch>
            <a:fillRect/>
          </a:stretch>
        </p:blipFill>
        <p:spPr bwMode="auto">
          <a:xfrm>
            <a:off x="179513" y="571480"/>
            <a:ext cx="8712967" cy="5140116"/>
          </a:xfrm>
          <a:prstGeom prst="rect">
            <a:avLst/>
          </a:prstGeom>
          <a:solidFill>
            <a:schemeClr val="accent2">
              <a:lumMod val="40000"/>
              <a:lumOff val="60000"/>
            </a:schemeClr>
          </a:solidFill>
          <a:ln w="9525">
            <a:noFill/>
            <a:miter lim="800000"/>
            <a:headEnd/>
            <a:tailEnd/>
          </a:ln>
          <a:effectLst>
            <a:outerShdw blurRad="50800" dist="50800" dir="5400000" algn="ctr" rotWithShape="0">
              <a:schemeClr val="bg2">
                <a:lumMod val="75000"/>
              </a:schemeClr>
            </a:outerShdw>
          </a:effectLst>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Pentagone 21"/>
          <p:cNvSpPr/>
          <p:nvPr/>
        </p:nvSpPr>
        <p:spPr>
          <a:xfrm rot="5400000">
            <a:off x="2483768" y="260648"/>
            <a:ext cx="3456384" cy="8064896"/>
          </a:xfrm>
          <a:prstGeom prst="homePlate">
            <a:avLst>
              <a:gd name="adj" fmla="val 12836"/>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2500298" y="0"/>
            <a:ext cx="5786478" cy="1124744"/>
          </a:xfrm>
          <a:prstGeom prst="rect">
            <a:avLst/>
          </a:prstGeom>
          <a:solidFill>
            <a:srgbClr val="706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272" name="ZoneTexte 14"/>
          <p:cNvSpPr txBox="1">
            <a:spLocks noChangeArrowheads="1"/>
          </p:cNvSpPr>
          <p:nvPr/>
        </p:nvSpPr>
        <p:spPr bwMode="auto">
          <a:xfrm>
            <a:off x="285720" y="2772787"/>
            <a:ext cx="7929562" cy="707886"/>
          </a:xfrm>
          <a:prstGeom prst="rect">
            <a:avLst/>
          </a:prstGeom>
          <a:solidFill>
            <a:schemeClr val="bg2">
              <a:lumMod val="75000"/>
            </a:schemeClr>
          </a:solidFill>
          <a:ln w="9525">
            <a:noFill/>
            <a:miter lim="800000"/>
            <a:headEnd/>
            <a:tailEnd/>
          </a:ln>
        </p:spPr>
        <p:txBody>
          <a:bodyPr wrap="square">
            <a:spAutoFit/>
          </a:bodyPr>
          <a:lstStyle/>
          <a:p>
            <a:pPr lvl="0"/>
            <a:r>
              <a:rPr lang="fr-FR" sz="2000" b="1" i="1" dirty="0" smtClean="0"/>
              <a:t>c) </a:t>
            </a:r>
            <a:r>
              <a:rPr lang="en-US" sz="2000" b="1" i="1" dirty="0" smtClean="0"/>
              <a:t>From a ONE-STOP-SHOP to a </a:t>
            </a:r>
            <a:r>
              <a:rPr lang="en-US" sz="2000" b="1" i="1" dirty="0" smtClean="0">
                <a:solidFill>
                  <a:srgbClr val="C00000"/>
                </a:solidFill>
              </a:rPr>
              <a:t>SINGLE WINDOW e-GUCE</a:t>
            </a:r>
            <a:endParaRPr lang="fr-FR" sz="2000" dirty="0">
              <a:solidFill>
                <a:srgbClr val="C00000"/>
              </a:solidFill>
            </a:endParaRPr>
          </a:p>
          <a:p>
            <a:endParaRPr lang="fr-FR" sz="2000" dirty="0"/>
          </a:p>
        </p:txBody>
      </p:sp>
      <p:pic>
        <p:nvPicPr>
          <p:cNvPr id="20" name="Picture 5" descr="D:\INTER Activ\DOUANES\PPT\logo Douanes.png"/>
          <p:cNvPicPr>
            <a:picLocks noChangeAspect="1" noChangeArrowheads="1"/>
          </p:cNvPicPr>
          <p:nvPr/>
        </p:nvPicPr>
        <p:blipFill>
          <a:blip r:embed="rId3" cstate="print"/>
          <a:srcRect/>
          <a:stretch>
            <a:fillRect/>
          </a:stretch>
        </p:blipFill>
        <p:spPr bwMode="auto">
          <a:xfrm>
            <a:off x="7380312" y="5716442"/>
            <a:ext cx="1152128" cy="1141558"/>
          </a:xfrm>
          <a:prstGeom prst="rect">
            <a:avLst/>
          </a:prstGeom>
          <a:noFill/>
          <a:ln w="9525">
            <a:noFill/>
            <a:miter lim="800000"/>
            <a:headEnd/>
            <a:tailEnd/>
          </a:ln>
        </p:spPr>
      </p:pic>
      <p:sp>
        <p:nvSpPr>
          <p:cNvPr id="21" name="Rectangle 20"/>
          <p:cNvSpPr/>
          <p:nvPr/>
        </p:nvSpPr>
        <p:spPr bwMode="auto">
          <a:xfrm>
            <a:off x="0" y="0"/>
            <a:ext cx="2555776" cy="1124744"/>
          </a:xfrm>
          <a:prstGeom prst="rect">
            <a:avLst/>
          </a:prstGeom>
          <a:solidFill>
            <a:srgbClr val="C3B6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8" name="Espace réservé du numéro de diapositive 7"/>
          <p:cNvSpPr>
            <a:spLocks noGrp="1"/>
          </p:cNvSpPr>
          <p:nvPr>
            <p:ph type="sldNum" sz="quarter" idx="12"/>
          </p:nvPr>
        </p:nvSpPr>
        <p:spPr/>
        <p:txBody>
          <a:bodyPr/>
          <a:lstStyle/>
          <a:p>
            <a:pPr>
              <a:defRPr/>
            </a:pPr>
            <a:fld id="{F9F32D5F-E654-4B7C-A4E2-A972EF49D433}" type="slidenum">
              <a:rPr lang="fr-FR" smtClean="0"/>
              <a:pPr>
                <a:defRPr/>
              </a:pPr>
              <a:t>8</a:t>
            </a:fld>
            <a:endParaRPr lang="fr-FR" dirty="0"/>
          </a:p>
        </p:txBody>
      </p:sp>
      <p:sp>
        <p:nvSpPr>
          <p:cNvPr id="16" name="Titre 1"/>
          <p:cNvSpPr txBox="1">
            <a:spLocks/>
          </p:cNvSpPr>
          <p:nvPr/>
        </p:nvSpPr>
        <p:spPr>
          <a:xfrm>
            <a:off x="428597" y="285733"/>
            <a:ext cx="8072494" cy="714375"/>
          </a:xfrm>
          <a:prstGeom prst="rect">
            <a:avLst/>
          </a:prstGeom>
          <a:noFill/>
        </p:spPr>
        <p:txBody>
          <a:bodyPr/>
          <a:lstStyle/>
          <a:p>
            <a:pPr lvl="0" algn="ctr" fontAlgn="auto">
              <a:spcAft>
                <a:spcPts val="0"/>
              </a:spcAft>
              <a:defRPr/>
            </a:pPr>
            <a:r>
              <a:rPr lang="en-US" sz="2400" b="1" i="1" dirty="0" smtClean="0"/>
              <a:t>USEFUL TOOLS TO ENHANCE TRADE FACILITATION</a:t>
            </a:r>
            <a:endParaRPr lang="fr-FR" sz="2400" dirty="0" smtClean="0"/>
          </a:p>
          <a:p>
            <a:pPr algn="ctr" fontAlgn="auto">
              <a:spcAft>
                <a:spcPts val="0"/>
              </a:spcAft>
              <a:defRPr/>
            </a:pPr>
            <a:endParaRPr lang="fr-FR" sz="600" dirty="0">
              <a:solidFill>
                <a:schemeClr val="bg1"/>
              </a:solidFill>
              <a:latin typeface="+mj-lt"/>
              <a:ea typeface="+mj-ea"/>
              <a:cs typeface="+mj-cs"/>
            </a:endParaRPr>
          </a:p>
        </p:txBody>
      </p:sp>
      <p:sp>
        <p:nvSpPr>
          <p:cNvPr id="10" name="ZoneTexte 14"/>
          <p:cNvSpPr txBox="1">
            <a:spLocks noChangeArrowheads="1"/>
          </p:cNvSpPr>
          <p:nvPr/>
        </p:nvSpPr>
        <p:spPr bwMode="auto">
          <a:xfrm>
            <a:off x="357214" y="1238422"/>
            <a:ext cx="7929562" cy="1446550"/>
          </a:xfrm>
          <a:prstGeom prst="rect">
            <a:avLst/>
          </a:prstGeom>
          <a:noFill/>
          <a:ln w="9525">
            <a:noFill/>
            <a:miter lim="800000"/>
            <a:headEnd/>
            <a:tailEnd/>
          </a:ln>
        </p:spPr>
        <p:txBody>
          <a:bodyPr wrap="square">
            <a:spAutoFit/>
          </a:bodyPr>
          <a:lstStyle/>
          <a:p>
            <a:pPr lvl="0"/>
            <a:r>
              <a:rPr lang="en-US" sz="2800" b="1" i="1" dirty="0" smtClean="0">
                <a:solidFill>
                  <a:srgbClr val="006600"/>
                </a:solidFill>
              </a:rPr>
              <a:t>I- </a:t>
            </a:r>
            <a:r>
              <a:rPr lang="en-US" sz="3200" b="1" i="1" dirty="0" smtClean="0">
                <a:solidFill>
                  <a:srgbClr val="006600"/>
                </a:solidFill>
              </a:rPr>
              <a:t>Time</a:t>
            </a:r>
            <a:r>
              <a:rPr lang="en-US" sz="2800" b="1" i="1" dirty="0" smtClean="0">
                <a:solidFill>
                  <a:srgbClr val="006600"/>
                </a:solidFill>
              </a:rPr>
              <a:t> release and revenue generation</a:t>
            </a:r>
            <a:endParaRPr lang="fr-FR" sz="2800" b="1" i="1" dirty="0" smtClean="0">
              <a:solidFill>
                <a:srgbClr val="006600"/>
              </a:solidFill>
            </a:endParaRPr>
          </a:p>
          <a:p>
            <a:endParaRPr lang="fr-FR" sz="2800" dirty="0">
              <a:solidFill>
                <a:srgbClr val="006600"/>
              </a:solidFill>
            </a:endParaRPr>
          </a:p>
          <a:p>
            <a:endParaRPr lang="fr-FR" sz="2800" dirty="0">
              <a:solidFill>
                <a:srgbClr val="006600"/>
              </a:solidFill>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Pentagone 21"/>
          <p:cNvSpPr/>
          <p:nvPr/>
        </p:nvSpPr>
        <p:spPr>
          <a:xfrm rot="5400000">
            <a:off x="2483768" y="260648"/>
            <a:ext cx="3456384" cy="8064896"/>
          </a:xfrm>
          <a:prstGeom prst="homePlate">
            <a:avLst>
              <a:gd name="adj" fmla="val 12836"/>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0"/>
          </a:p>
        </p:txBody>
      </p:sp>
      <p:sp>
        <p:nvSpPr>
          <p:cNvPr id="18" name="Rectangle 17"/>
          <p:cNvSpPr/>
          <p:nvPr/>
        </p:nvSpPr>
        <p:spPr>
          <a:xfrm>
            <a:off x="2500298" y="0"/>
            <a:ext cx="5786478" cy="1124744"/>
          </a:xfrm>
          <a:prstGeom prst="rect">
            <a:avLst/>
          </a:prstGeom>
          <a:solidFill>
            <a:srgbClr val="706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272" name="ZoneTexte 14"/>
          <p:cNvSpPr txBox="1">
            <a:spLocks noChangeArrowheads="1"/>
          </p:cNvSpPr>
          <p:nvPr/>
        </p:nvSpPr>
        <p:spPr bwMode="auto">
          <a:xfrm>
            <a:off x="500034" y="3000372"/>
            <a:ext cx="7143800" cy="1938992"/>
          </a:xfrm>
          <a:prstGeom prst="rect">
            <a:avLst/>
          </a:prstGeom>
          <a:solidFill>
            <a:schemeClr val="bg2">
              <a:lumMod val="75000"/>
            </a:schemeClr>
          </a:solidFill>
          <a:ln w="9525">
            <a:noFill/>
            <a:miter lim="800000"/>
            <a:headEnd/>
            <a:tailEnd/>
          </a:ln>
        </p:spPr>
        <p:txBody>
          <a:bodyPr wrap="square">
            <a:spAutoFit/>
          </a:bodyPr>
          <a:lstStyle/>
          <a:p>
            <a:pPr lvl="0"/>
            <a:r>
              <a:rPr lang="fr-FR" sz="2000" b="1" i="1" dirty="0" smtClean="0"/>
              <a:t>d) </a:t>
            </a:r>
            <a:r>
              <a:rPr lang="en-US" sz="2000" b="1" i="1" dirty="0" smtClean="0"/>
              <a:t>An experimental one </a:t>
            </a:r>
            <a:r>
              <a:rPr lang="en-US" sz="3200" b="1" i="1" dirty="0" smtClean="0"/>
              <a:t>stop</a:t>
            </a:r>
            <a:r>
              <a:rPr lang="en-US" sz="2000" b="1" i="1" dirty="0" smtClean="0"/>
              <a:t> shop for vehicle clearance is ongoing with a warehouse operator </a:t>
            </a:r>
            <a:r>
              <a:rPr lang="en-US" sz="2800" b="1" i="1" dirty="0" smtClean="0">
                <a:solidFill>
                  <a:srgbClr val="C00000"/>
                </a:solidFill>
              </a:rPr>
              <a:t>TMFD</a:t>
            </a:r>
            <a:r>
              <a:rPr lang="en-US" sz="2800" b="1" i="1" dirty="0" smtClean="0"/>
              <a:t> </a:t>
            </a:r>
            <a:r>
              <a:rPr lang="en-US" sz="2000" b="1" i="1" dirty="0" smtClean="0"/>
              <a:t>initial results show that cars can be cleared  from this facility in a day</a:t>
            </a:r>
            <a:endParaRPr lang="fr-FR" sz="2000" dirty="0"/>
          </a:p>
          <a:p>
            <a:endParaRPr lang="fr-FR" sz="2000" dirty="0"/>
          </a:p>
        </p:txBody>
      </p:sp>
      <p:pic>
        <p:nvPicPr>
          <p:cNvPr id="20" name="Picture 5" descr="D:\INTER Activ\DOUANES\PPT\logo Douanes.png"/>
          <p:cNvPicPr>
            <a:picLocks noChangeAspect="1" noChangeArrowheads="1"/>
          </p:cNvPicPr>
          <p:nvPr/>
        </p:nvPicPr>
        <p:blipFill>
          <a:blip r:embed="rId3" cstate="print"/>
          <a:srcRect/>
          <a:stretch>
            <a:fillRect/>
          </a:stretch>
        </p:blipFill>
        <p:spPr bwMode="auto">
          <a:xfrm>
            <a:off x="7380312" y="5716442"/>
            <a:ext cx="1152128" cy="1141558"/>
          </a:xfrm>
          <a:prstGeom prst="rect">
            <a:avLst/>
          </a:prstGeom>
          <a:noFill/>
          <a:ln w="9525">
            <a:noFill/>
            <a:miter lim="800000"/>
            <a:headEnd/>
            <a:tailEnd/>
          </a:ln>
        </p:spPr>
      </p:pic>
      <p:sp>
        <p:nvSpPr>
          <p:cNvPr id="21" name="Rectangle 20"/>
          <p:cNvSpPr/>
          <p:nvPr/>
        </p:nvSpPr>
        <p:spPr bwMode="auto">
          <a:xfrm>
            <a:off x="0" y="0"/>
            <a:ext cx="2555776" cy="1124744"/>
          </a:xfrm>
          <a:prstGeom prst="rect">
            <a:avLst/>
          </a:prstGeom>
          <a:solidFill>
            <a:srgbClr val="C3B6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8" name="Espace réservé du numéro de diapositive 7"/>
          <p:cNvSpPr>
            <a:spLocks noGrp="1"/>
          </p:cNvSpPr>
          <p:nvPr>
            <p:ph type="sldNum" sz="quarter" idx="12"/>
          </p:nvPr>
        </p:nvSpPr>
        <p:spPr/>
        <p:txBody>
          <a:bodyPr/>
          <a:lstStyle/>
          <a:p>
            <a:pPr>
              <a:defRPr/>
            </a:pPr>
            <a:fld id="{F9F32D5F-E654-4B7C-A4E2-A972EF49D433}" type="slidenum">
              <a:rPr lang="fr-FR" smtClean="0"/>
              <a:pPr>
                <a:defRPr/>
              </a:pPr>
              <a:t>9</a:t>
            </a:fld>
            <a:endParaRPr lang="fr-FR" dirty="0"/>
          </a:p>
        </p:txBody>
      </p:sp>
      <p:sp>
        <p:nvSpPr>
          <p:cNvPr id="16" name="Titre 1"/>
          <p:cNvSpPr txBox="1">
            <a:spLocks/>
          </p:cNvSpPr>
          <p:nvPr/>
        </p:nvSpPr>
        <p:spPr>
          <a:xfrm>
            <a:off x="428597" y="285733"/>
            <a:ext cx="8072494" cy="714375"/>
          </a:xfrm>
          <a:prstGeom prst="rect">
            <a:avLst/>
          </a:prstGeom>
          <a:noFill/>
        </p:spPr>
        <p:txBody>
          <a:bodyPr/>
          <a:lstStyle/>
          <a:p>
            <a:pPr lvl="0" algn="ctr" fontAlgn="auto">
              <a:spcAft>
                <a:spcPts val="0"/>
              </a:spcAft>
              <a:defRPr/>
            </a:pPr>
            <a:r>
              <a:rPr lang="en-US" sz="2400" b="1" i="1" dirty="0" smtClean="0"/>
              <a:t>USEFUL TOOLS TO ENHANCE TRADE FACILITATION</a:t>
            </a:r>
            <a:endParaRPr lang="fr-FR" sz="2400" b="1" dirty="0" smtClean="0"/>
          </a:p>
          <a:p>
            <a:pPr algn="ctr" fontAlgn="auto">
              <a:spcAft>
                <a:spcPts val="0"/>
              </a:spcAft>
              <a:defRPr/>
            </a:pPr>
            <a:endParaRPr lang="fr-FR" sz="600" b="1" dirty="0">
              <a:solidFill>
                <a:schemeClr val="bg1"/>
              </a:solidFill>
              <a:latin typeface="+mj-lt"/>
              <a:ea typeface="+mj-ea"/>
              <a:cs typeface="+mj-cs"/>
            </a:endParaRPr>
          </a:p>
        </p:txBody>
      </p:sp>
      <p:sp>
        <p:nvSpPr>
          <p:cNvPr id="10" name="ZoneTexte 14"/>
          <p:cNvSpPr txBox="1">
            <a:spLocks noChangeArrowheads="1"/>
          </p:cNvSpPr>
          <p:nvPr/>
        </p:nvSpPr>
        <p:spPr bwMode="auto">
          <a:xfrm>
            <a:off x="357214" y="1238422"/>
            <a:ext cx="7929562" cy="1446550"/>
          </a:xfrm>
          <a:prstGeom prst="rect">
            <a:avLst/>
          </a:prstGeom>
          <a:noFill/>
          <a:ln w="9525">
            <a:noFill/>
            <a:miter lim="800000"/>
            <a:headEnd/>
            <a:tailEnd/>
          </a:ln>
        </p:spPr>
        <p:txBody>
          <a:bodyPr wrap="square">
            <a:spAutoFit/>
          </a:bodyPr>
          <a:lstStyle/>
          <a:p>
            <a:pPr lvl="0"/>
            <a:r>
              <a:rPr lang="en-US" sz="2800" b="1" i="1" dirty="0" smtClean="0">
                <a:solidFill>
                  <a:srgbClr val="006600"/>
                </a:solidFill>
              </a:rPr>
              <a:t>I- </a:t>
            </a:r>
            <a:r>
              <a:rPr lang="en-US" sz="3200" b="1" i="1" dirty="0" smtClean="0">
                <a:solidFill>
                  <a:srgbClr val="006600"/>
                </a:solidFill>
              </a:rPr>
              <a:t>Time</a:t>
            </a:r>
            <a:r>
              <a:rPr lang="en-US" sz="2800" b="1" i="1" dirty="0" smtClean="0">
                <a:solidFill>
                  <a:srgbClr val="006600"/>
                </a:solidFill>
              </a:rPr>
              <a:t> release and revenue generation</a:t>
            </a:r>
            <a:endParaRPr lang="fr-FR" sz="2800" b="1" i="1" dirty="0" smtClean="0">
              <a:solidFill>
                <a:srgbClr val="006600"/>
              </a:solidFill>
            </a:endParaRPr>
          </a:p>
          <a:p>
            <a:endParaRPr lang="fr-FR" sz="2800" dirty="0">
              <a:solidFill>
                <a:srgbClr val="006600"/>
              </a:solidFill>
            </a:endParaRPr>
          </a:p>
          <a:p>
            <a:endParaRPr lang="fr-FR" sz="2800" dirty="0">
              <a:solidFill>
                <a:srgbClr val="006600"/>
              </a:solidFill>
            </a:endParaRPr>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
  <TotalTime>2737</TotalTime>
  <Words>1047</Words>
  <Application>Microsoft Office PowerPoint</Application>
  <PresentationFormat>On-screen Show (4:3)</PresentationFormat>
  <Paragraphs>187</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Promenade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Growth</dc:title>
  <dc:creator>www.powerpointstyles.com</dc:creator>
  <dc:description>Image credit to graur razvan ionut / FreeDigitalPhotos.net</dc:description>
  <cp:lastModifiedBy>PolCom</cp:lastModifiedBy>
  <cp:revision>622</cp:revision>
  <dcterms:created xsi:type="dcterms:W3CDTF">2009-03-23T15:23:24Z</dcterms:created>
  <dcterms:modified xsi:type="dcterms:W3CDTF">2014-01-31T11:08:16Z</dcterms:modified>
</cp:coreProperties>
</file>