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3800"/>
    <a:srgbClr val="D3D3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3D69C-CF5C-4343-93F9-9B6A11AE901D}" type="datetimeFigureOut">
              <a:rPr lang="en-GB" smtClean="0"/>
              <a:pPr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20ABB-9380-4DA1-85C2-FDC3267E6C4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1628800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Patrick Crawford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Chief Executive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 General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£205,000 - £210,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2440" y="4365104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 Gradwell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Internal </a:t>
            </a:r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Audit and Assurance Division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244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Tahir Ahmed</a:t>
            </a: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Chief Executive’s Office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0432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Sue Johnson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Human Resources  Division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416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Nicholas Ridley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Counsel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£130,000 - £135,000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52080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Nigel Addison Smith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 Director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£110,000 - £115,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52080" y="3717032"/>
            <a:ext cx="1440000" cy="540000"/>
          </a:xfrm>
          <a:prstGeom prst="rect">
            <a:avLst/>
          </a:prstGeom>
          <a:solidFill>
            <a:srgbClr val="D3D3D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Cameron Fox</a:t>
            </a:r>
            <a:endParaRPr lang="en-GB" sz="7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Financial Controller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2080" y="436498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Graham Cassell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Change and Financial Operations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(Temporary Deputy Director)</a:t>
            </a:r>
            <a:endParaRPr lang="en-GB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2080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Lawrence Nichols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Infrastructure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23728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Cross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Treasury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23728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Jimmy Croall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Control and Portfolio Management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23728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 Radford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Credit Risk Analysis Division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3728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David Havelock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Credit Risk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7" y="49772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Vacant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3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537" y="4365104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John Snowdon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2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7" y="3717032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Gordon Welsh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Head of Business Division 1</a:t>
            </a:r>
          </a:p>
          <a:p>
            <a:pPr algn="ctr"/>
            <a:r>
              <a:rPr lang="en-GB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(Deputy Director)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537" y="2600968"/>
            <a:ext cx="1440000" cy="54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Steve Dodgson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Director, Business Group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(Director)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£105,000 - £110, 000</a:t>
            </a:r>
            <a:endParaRPr lang="en-GB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Elbow Connector 24"/>
          <p:cNvCxnSpPr>
            <a:stCxn id="4" idx="2"/>
            <a:endCxn id="20" idx="0"/>
          </p:cNvCxnSpPr>
          <p:nvPr/>
        </p:nvCxnSpPr>
        <p:spPr>
          <a:xfrm rot="5400000">
            <a:off x="2555637" y="728701"/>
            <a:ext cx="432168" cy="33123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2"/>
            <a:endCxn id="16" idx="0"/>
          </p:cNvCxnSpPr>
          <p:nvPr/>
        </p:nvCxnSpPr>
        <p:spPr>
          <a:xfrm rot="5400000">
            <a:off x="3419732" y="1592796"/>
            <a:ext cx="432168" cy="158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" idx="2"/>
            <a:endCxn id="9" idx="0"/>
          </p:cNvCxnSpPr>
          <p:nvPr/>
        </p:nvCxnSpPr>
        <p:spPr>
          <a:xfrm rot="16200000" flipH="1">
            <a:off x="4283908" y="2312796"/>
            <a:ext cx="432168" cy="1441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" idx="2"/>
            <a:endCxn id="8" idx="0"/>
          </p:cNvCxnSpPr>
          <p:nvPr/>
        </p:nvCxnSpPr>
        <p:spPr>
          <a:xfrm rot="16200000" flipH="1">
            <a:off x="5076076" y="1520628"/>
            <a:ext cx="432168" cy="17285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4" idx="2"/>
            <a:endCxn id="7" idx="0"/>
          </p:cNvCxnSpPr>
          <p:nvPr/>
        </p:nvCxnSpPr>
        <p:spPr>
          <a:xfrm rot="16200000" flipH="1">
            <a:off x="5868084" y="728620"/>
            <a:ext cx="432168" cy="33125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0" idx="1"/>
            <a:endCxn id="19" idx="1"/>
          </p:cNvCxnSpPr>
          <p:nvPr/>
        </p:nvCxnSpPr>
        <p:spPr>
          <a:xfrm rot="10800000" flipV="1">
            <a:off x="395537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0" idx="1"/>
            <a:endCxn id="18" idx="1"/>
          </p:cNvCxnSpPr>
          <p:nvPr/>
        </p:nvCxnSpPr>
        <p:spPr>
          <a:xfrm rot="10800000" flipV="1">
            <a:off x="395537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0" idx="1"/>
            <a:endCxn id="17" idx="1"/>
          </p:cNvCxnSpPr>
          <p:nvPr/>
        </p:nvCxnSpPr>
        <p:spPr>
          <a:xfrm rot="10800000" flipV="1">
            <a:off x="395537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6" idx="1"/>
            <a:endCxn id="15" idx="1"/>
          </p:cNvCxnSpPr>
          <p:nvPr/>
        </p:nvCxnSpPr>
        <p:spPr>
          <a:xfrm rot="10800000" flipV="1">
            <a:off x="2123728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6" idx="1"/>
            <a:endCxn id="14" idx="1"/>
          </p:cNvCxnSpPr>
          <p:nvPr/>
        </p:nvCxnSpPr>
        <p:spPr>
          <a:xfrm rot="10800000" flipV="1">
            <a:off x="2123728" y="2870968"/>
            <a:ext cx="1588" cy="176413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1"/>
            <a:endCxn id="13" idx="1"/>
          </p:cNvCxnSpPr>
          <p:nvPr/>
        </p:nvCxnSpPr>
        <p:spPr>
          <a:xfrm rot="10800000" flipV="1">
            <a:off x="2123728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" idx="3"/>
            <a:endCxn id="6" idx="3"/>
          </p:cNvCxnSpPr>
          <p:nvPr/>
        </p:nvCxnSpPr>
        <p:spPr>
          <a:xfrm>
            <a:off x="5147904" y="1898800"/>
            <a:ext cx="3384536" cy="2088232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" idx="3"/>
            <a:endCxn id="5" idx="3"/>
          </p:cNvCxnSpPr>
          <p:nvPr/>
        </p:nvCxnSpPr>
        <p:spPr>
          <a:xfrm>
            <a:off x="5147904" y="1898800"/>
            <a:ext cx="3384536" cy="2736304"/>
          </a:xfrm>
          <a:prstGeom prst="bentConnector3">
            <a:avLst>
              <a:gd name="adj1" fmla="val 1067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Organisation Chart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9594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Business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79912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Finance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3728" y="3284984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Credit Risk Group</a:t>
            </a:r>
            <a:endParaRPr lang="en-GB" sz="1000" b="1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724128" y="6525344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This structure represents the organisation as at 30  September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9" name="Elbow Connector 178"/>
          <p:cNvCxnSpPr>
            <a:stCxn id="9" idx="1"/>
            <a:endCxn id="10" idx="1"/>
          </p:cNvCxnSpPr>
          <p:nvPr/>
        </p:nvCxnSpPr>
        <p:spPr>
          <a:xfrm rot="10800000" flipV="1">
            <a:off x="3852080" y="2870968"/>
            <a:ext cx="1588" cy="11160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9" idx="1"/>
            <a:endCxn id="11" idx="1"/>
          </p:cNvCxnSpPr>
          <p:nvPr/>
        </p:nvCxnSpPr>
        <p:spPr>
          <a:xfrm rot="10800000" flipV="1">
            <a:off x="3852080" y="2870968"/>
            <a:ext cx="1588" cy="1764016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9" idx="1"/>
            <a:endCxn id="12" idx="1"/>
          </p:cNvCxnSpPr>
          <p:nvPr/>
        </p:nvCxnSpPr>
        <p:spPr>
          <a:xfrm rot="10800000" flipV="1">
            <a:off x="3852080" y="2870968"/>
            <a:ext cx="1588" cy="2376264"/>
          </a:xfrm>
          <a:prstGeom prst="bentConnector3">
            <a:avLst>
              <a:gd name="adj1" fmla="val 143954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115888" y="6525344"/>
            <a:ext cx="3880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Posts shown in green boxes above are within the Senior Civil Service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51520" y="914284"/>
          <a:ext cx="8568952" cy="137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Group (Posts – FTE)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£2,447,096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£778,488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 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£840,634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Division 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£827,974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Number of Posts and Salary Costs by Group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30 September 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251520" y="2348880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Band4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£1,801,924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Control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and Portfolio Management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£440,061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Credit Risk Analysis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£886,191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Treasury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£475,672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520" y="3861048"/>
          <a:ext cx="8568952" cy="143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Finance Group</a:t>
                      </a:r>
                      <a:endParaRPr lang="en-GB" sz="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b="1" smtClean="0">
                          <a:latin typeface="Arial" pitchFamily="34" charset="0"/>
                          <a:cs typeface="Arial" pitchFamily="34" charset="0"/>
                        </a:rPr>
                        <a:t>£1,692,121</a:t>
                      </a:r>
                      <a:endParaRPr lang="en-GB" sz="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Business Change and Financial Operations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£635,032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Infrastructure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£567,593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Control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£489,496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251520" y="5373216"/>
          <a:ext cx="8568952" cy="10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720080"/>
                <a:gridCol w="1080120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PB02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PB03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PB06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PB07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PB10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PB11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SCS1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Unit Salary Cost*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General Counsel’s Office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£777,779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Human Resources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Division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£671,448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Other</a:t>
                      </a:r>
                      <a:endParaRPr lang="en-GB" sz="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800" smtClean="0">
                          <a:latin typeface="Arial" pitchFamily="34" charset="0"/>
                          <a:cs typeface="Arial" pitchFamily="34" charset="0"/>
                        </a:rPr>
                        <a:t>£550,623</a:t>
                      </a:r>
                      <a:endParaRPr lang="en-GB" sz="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 descr="New ECG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1968959" cy="71571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3800"/>
                </a:solidFill>
                <a:latin typeface="Arial" pitchFamily="34" charset="0"/>
                <a:cs typeface="Arial" pitchFamily="34" charset="0"/>
              </a:rPr>
              <a:t>ECGD Pay Scales</a:t>
            </a:r>
            <a:endParaRPr lang="en-GB" dirty="0">
              <a:solidFill>
                <a:srgbClr val="0038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79512" y="6597352"/>
            <a:ext cx="33123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This  represents the organisation as at 30 September 2011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292080" y="6597352"/>
            <a:ext cx="352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 smtClean="0">
                <a:latin typeface="Arial" pitchFamily="34" charset="0"/>
                <a:cs typeface="Arial" pitchFamily="34" charset="0"/>
              </a:rPr>
              <a:t>* Calculated using median basic pay per pay band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99792" y="1950448"/>
          <a:ext cx="3644074" cy="219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990"/>
                <a:gridCol w="895667"/>
                <a:gridCol w="927417"/>
              </a:tblGrid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01 (AA)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£18,940</a:t>
                      </a:r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02 (AO)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£20,720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£22,670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03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£25,000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£27,770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06 (</a:t>
                      </a:r>
                      <a:r>
                        <a:rPr lang="en-GB" sz="1200" b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HEO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£28,710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£34,700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07 (</a:t>
                      </a:r>
                      <a:r>
                        <a:rPr lang="en-GB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SEO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£35,940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£43,250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Band 10 (Grade 7)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£46,210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£56,630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  <a:tr h="2748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Pay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Band 11 (Grade 6)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38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£56,670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£68,890</a:t>
                      </a:r>
                    </a:p>
                  </a:txBody>
                  <a:tcPr marL="12700" marR="12700" marT="12700" marB="0" anchor="b"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3D3D3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700" b="1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607</Words>
  <Application>Microsoft Office PowerPoint</Application>
  <PresentationFormat>On-screen Show (4:3)</PresentationFormat>
  <Paragraphs>278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ECGD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Waters</dc:creator>
  <cp:lastModifiedBy>David Simpson</cp:lastModifiedBy>
  <cp:revision>58</cp:revision>
  <dcterms:created xsi:type="dcterms:W3CDTF">2010-10-08T11:45:39Z</dcterms:created>
  <dcterms:modified xsi:type="dcterms:W3CDTF">2012-02-23T14:02:40Z</dcterms:modified>
</cp:coreProperties>
</file>